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270"/>
      </p:ext>
    </p:extLst>
  </p:cSld>
  <p:clrMapOvr>
    <a:masterClrMapping/>
  </p:clrMapOvr>
  <p:transition spd="slow"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10748"/>
      </p:ext>
    </p:extLst>
  </p:cSld>
  <p:clrMapOvr>
    <a:masterClrMapping/>
  </p:clrMapOvr>
  <p:transition spd="slow"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606128"/>
      </p:ext>
    </p:extLst>
  </p:cSld>
  <p:clrMapOvr>
    <a:masterClrMapping/>
  </p:clrMapOvr>
  <p:transition spd="slow"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808638"/>
      </p:ext>
    </p:extLst>
  </p:cSld>
  <p:clrMapOvr>
    <a:masterClrMapping/>
  </p:clrMapOvr>
  <p:transition spd="slow"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68813"/>
      </p:ext>
    </p:extLst>
  </p:cSld>
  <p:clrMapOvr>
    <a:masterClrMapping/>
  </p:clrMapOvr>
  <p:transition spd="slow"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398388"/>
      </p:ext>
    </p:extLst>
  </p:cSld>
  <p:clrMapOvr>
    <a:masterClrMapping/>
  </p:clrMapOvr>
  <p:transition spd="slow"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520285"/>
      </p:ext>
    </p:extLst>
  </p:cSld>
  <p:clrMapOvr>
    <a:masterClrMapping/>
  </p:clrMapOvr>
  <p:transition spd="slow"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74889"/>
      </p:ext>
    </p:extLst>
  </p:cSld>
  <p:clrMapOvr>
    <a:masterClrMapping/>
  </p:clrMapOvr>
  <p:transition spd="slow"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523941"/>
      </p:ext>
    </p:extLst>
  </p:cSld>
  <p:clrMapOvr>
    <a:masterClrMapping/>
  </p:clrMapOvr>
  <p:transition spd="slow"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10922"/>
      </p:ext>
    </p:extLst>
  </p:cSld>
  <p:clrMapOvr>
    <a:masterClrMapping/>
  </p:clrMapOvr>
  <p:transition spd="slow"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91021"/>
      </p:ext>
    </p:extLst>
  </p:cSld>
  <p:clrMapOvr>
    <a:masterClrMapping/>
  </p:clrMapOvr>
  <p:transition spd="slow"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31B7-EEA4-4D0A-B679-C149E8205E36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A366-76DC-46C9-A64B-57D0D55941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332656"/>
            <a:ext cx="5322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МКУК «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Новодугинская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МЦБС»</a:t>
            </a: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Отдел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абонемента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2020 год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700808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Семья на страницах литературных произведений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5085184"/>
            <a:ext cx="540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15 мая – Международный день семьи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Instrumentalnaya_muzyka-Krasivaya_i_spokoynaya_melodiya_(MP3GERC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Санаев</a:t>
            </a:r>
            <a:r>
              <a:rPr lang="ru-RU" b="1" dirty="0" smtClean="0">
                <a:latin typeface="Monotype Corsiva" panose="03010101010201010101" pitchFamily="66" charset="0"/>
              </a:rPr>
              <a:t>,  П. Похороните меня за плинтусом : роман / П. </a:t>
            </a:r>
            <a:r>
              <a:rPr lang="ru-RU" b="1" dirty="0" err="1" smtClean="0">
                <a:latin typeface="Monotype Corsiva" panose="03010101010201010101" pitchFamily="66" charset="0"/>
              </a:rPr>
              <a:t>Санаев</a:t>
            </a:r>
            <a:r>
              <a:rPr lang="ru-RU" b="1" dirty="0" smtClean="0">
                <a:latin typeface="Monotype Corsiva" panose="03010101010201010101" pitchFamily="66" charset="0"/>
              </a:rPr>
              <a:t>. –  М.:  </a:t>
            </a:r>
            <a:r>
              <a:rPr lang="ru-RU" b="1" dirty="0" err="1" smtClean="0">
                <a:latin typeface="Monotype Corsiva" panose="03010101010201010101" pitchFamily="66" charset="0"/>
              </a:rPr>
              <a:t>Астрель</a:t>
            </a:r>
            <a:r>
              <a:rPr lang="ru-RU" b="1" dirty="0" smtClean="0">
                <a:latin typeface="Monotype Corsiva" panose="03010101010201010101" pitchFamily="66" charset="0"/>
              </a:rPr>
              <a:t>: АСТ, 2009. – 283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Книга, номинированная на Букеровскую премию, буквально взорвала отечественный книжный рынок и обрела не просто культовый, но – легендарный статус! Повесть, в которой тема взросления будто переворачивается с ног на голову и обретает черты сюрреалистического юмора. Книга, в которой гомерически смешно и изощрённо зло пародируется сама идея счастливого детства. Чуткий и умный </a:t>
            </a:r>
            <a:r>
              <a:rPr lang="ru-RU" sz="2000" dirty="0" err="1" smtClean="0">
                <a:latin typeface="Monotype Corsiva" panose="03010101010201010101" pitchFamily="66" charset="0"/>
              </a:rPr>
              <a:t>Санаев</a:t>
            </a:r>
            <a:r>
              <a:rPr lang="ru-RU" sz="2000" dirty="0" smtClean="0">
                <a:latin typeface="Monotype Corsiva" panose="03010101010201010101" pitchFamily="66" charset="0"/>
              </a:rPr>
              <a:t> всё правильно понял. Оттого ценность его повести возрастает, и ей гарантировано место в истории русской литературы.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3" y="1395219"/>
            <a:ext cx="2300089" cy="353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191791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Метлицкая</a:t>
            </a:r>
            <a:r>
              <a:rPr lang="ru-RU" b="1" dirty="0" smtClean="0">
                <a:latin typeface="Monotype Corsiva" panose="03010101010201010101" pitchFamily="66" charset="0"/>
              </a:rPr>
              <a:t>, М. Дневник свекрови : роман / М. </a:t>
            </a:r>
            <a:r>
              <a:rPr lang="ru-RU" b="1" dirty="0" err="1" smtClean="0">
                <a:latin typeface="Monotype Corsiva" panose="03010101010201010101" pitchFamily="66" charset="0"/>
              </a:rPr>
              <a:t>Мелицкая</a:t>
            </a:r>
            <a:r>
              <a:rPr lang="ru-RU" b="1" dirty="0" smtClean="0">
                <a:latin typeface="Monotype Corsiva" panose="03010101010201010101" pitchFamily="66" charset="0"/>
              </a:rPr>
              <a:t>. –  М.:  </a:t>
            </a:r>
            <a:r>
              <a:rPr lang="ru-RU" b="1" dirty="0" err="1" smtClean="0">
                <a:latin typeface="Monotype Corsiva" panose="03010101010201010101" pitchFamily="66" charset="0"/>
              </a:rPr>
              <a:t>Эксмо</a:t>
            </a:r>
            <a:r>
              <a:rPr lang="ru-RU" b="1" dirty="0" smtClean="0">
                <a:latin typeface="Monotype Corsiva" panose="03010101010201010101" pitchFamily="66" charset="0"/>
              </a:rPr>
              <a:t>, 2013. – 320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Вспомните анекдот: мать двадцать лет делает из сына человека, а его девушка способна за двадцать минут сделать из него идиота. Да-да, не за горами тот час, когда вы станете не просто женщиной и даже не просто женой и матерью, а – свекровью. И вам непременно надо прочитать эту книгу, потому что это отличная психотерапия и для тех, кто сделался свекровью недавно, и для тех, кто давно несёт это бремя, и для тех, кто с ужасом ожидает перемен в своей жизни. А может, вы та самая девушка, которая стала причиной превращения надежды семьи во влюблённого недотёпу? Тогда эта книга и для вас – ведь каждая свекровь когда-то была невесткой. А каждая невестка – внимание! – когда-нибудь может стать свекровью.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4" y="1647911"/>
            <a:ext cx="2274027" cy="366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727793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Голсуорси, Д. Сага о Форсайтах : роман. М.: «</a:t>
            </a:r>
            <a:r>
              <a:rPr lang="ru-RU" b="1" dirty="0" err="1" smtClean="0">
                <a:latin typeface="Monotype Corsiva" panose="03010101010201010101" pitchFamily="66" charset="0"/>
              </a:rPr>
              <a:t>Амальтея</a:t>
            </a:r>
            <a:r>
              <a:rPr lang="ru-RU" b="1" dirty="0" smtClean="0">
                <a:latin typeface="Monotype Corsiva" panose="03010101010201010101" pitchFamily="66" charset="0"/>
              </a:rPr>
              <a:t>», 1993. -  447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«Сага о Форсайтах» - всемирно известная культовая эпопея, повествующая о судьбах членов одной английской буржуазной семьи и представляющая реалистическую картину нравов викторианской эпохи. Это повествование о любви и ненависти, красоте и страсти, верности и предательстве, надеждах и разочарованиях, отчаянии и счастье. Это поистине гениальное творение гениального автора, которое никого не оставляет равнодушным и запоминается на всю жизнь.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04127"/>
            <a:ext cx="2436549" cy="385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52658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Остен, Д. Гордость и предубеждения : роман / Д. Остен. – СПб: «Грифон», 1992. – 352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Роман «Гордость и предубеждения» является самым популярным произведением английской писательницы Джейн Остен. Он описывает события, происходящие в жизни уважаемой, но небогатой семьи </a:t>
            </a:r>
            <a:r>
              <a:rPr lang="ru-RU" sz="2000" dirty="0" err="1" smtClean="0">
                <a:latin typeface="Monotype Corsiva" panose="03010101010201010101" pitchFamily="66" charset="0"/>
              </a:rPr>
              <a:t>Беннет</a:t>
            </a:r>
            <a:r>
              <a:rPr lang="ru-RU" sz="2000" dirty="0" smtClean="0">
                <a:latin typeface="Monotype Corsiva" panose="03010101010201010101" pitchFamily="66" charset="0"/>
              </a:rPr>
              <a:t>, имеющей 5 дочерей. Это романтическая история любви Элизабет </a:t>
            </a:r>
            <a:r>
              <a:rPr lang="ru-RU" sz="2000" dirty="0" err="1" smtClean="0">
                <a:latin typeface="Monotype Corsiva" panose="03010101010201010101" pitchFamily="66" charset="0"/>
              </a:rPr>
              <a:t>Беннет</a:t>
            </a:r>
            <a:r>
              <a:rPr lang="ru-RU" sz="2000" dirty="0" smtClean="0">
                <a:latin typeface="Monotype Corsiva" panose="03010101010201010101" pitchFamily="66" charset="0"/>
              </a:rPr>
              <a:t> и Мистера Дарси, развивающаяся на фоне сложных нравов английского общества начала </a:t>
            </a:r>
            <a:r>
              <a:rPr lang="en-US" sz="2000" dirty="0" smtClean="0">
                <a:latin typeface="Monotype Corsiva" panose="03010101010201010101" pitchFamily="66" charset="0"/>
              </a:rPr>
              <a:t>XIX</a:t>
            </a:r>
            <a:r>
              <a:rPr lang="ru-RU" sz="2000" dirty="0" smtClean="0">
                <a:latin typeface="Monotype Corsiva" panose="03010101010201010101" pitchFamily="66" charset="0"/>
              </a:rPr>
              <a:t> века. К преимуществам книги можно отнести простоту повествования, несложное изложение, тонкую иронию, а также интересные характеры персонажей.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6" y="1660388"/>
            <a:ext cx="2346203" cy="363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360534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Маккалоу</a:t>
            </a:r>
            <a:r>
              <a:rPr lang="ru-RU" b="1" dirty="0" smtClean="0">
                <a:latin typeface="Monotype Corsiva" panose="03010101010201010101" pitchFamily="66" charset="0"/>
              </a:rPr>
              <a:t>, К. Поющие в терновнике : роман / К. </a:t>
            </a:r>
            <a:r>
              <a:rPr lang="ru-RU" b="1" dirty="0" err="1" smtClean="0">
                <a:latin typeface="Monotype Corsiva" panose="03010101010201010101" pitchFamily="66" charset="0"/>
              </a:rPr>
              <a:t>Маккалоу</a:t>
            </a:r>
            <a:r>
              <a:rPr lang="ru-RU" b="1" dirty="0" smtClean="0">
                <a:latin typeface="Monotype Corsiva" panose="03010101010201010101" pitchFamily="66" charset="0"/>
              </a:rPr>
              <a:t>. – Л.: Художественная литература, 1991. – 622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0041" y="1988840"/>
            <a:ext cx="50555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Роман «Поющие в терновнике» - романтическая сага о трёх поколениях семьи австралийских тружеников, о людях, трудно ищущих своё счастье. Воспевающая чувства сильные и глубокие, любовь к родной земле, книга эта изобилует правдивыми и красочными деталями австралийского быта, картинами природы.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79852"/>
            <a:ext cx="2073136" cy="331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14161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Шоу, И. Богач, бедняк : роман / И. Шоу. – М.: Правда, 1991. – 640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0041" y="1988840"/>
            <a:ext cx="5055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Драма описывает историю семьи </a:t>
            </a:r>
            <a:r>
              <a:rPr lang="ru-RU" sz="2000" dirty="0" err="1" smtClean="0">
                <a:latin typeface="Monotype Corsiva" panose="03010101010201010101" pitchFamily="66" charset="0"/>
              </a:rPr>
              <a:t>Джордах</a:t>
            </a:r>
            <a:r>
              <a:rPr lang="ru-RU" sz="2000" dirty="0" smtClean="0">
                <a:latin typeface="Monotype Corsiva" panose="03010101010201010101" pitchFamily="66" charset="0"/>
              </a:rPr>
              <a:t> с конца Второй мировой войны до начала 60-х годов, в том числе и двух братьев с разной судьбой: богатого и успешного </a:t>
            </a:r>
            <a:r>
              <a:rPr lang="ru-RU" sz="2000" dirty="0" err="1" smtClean="0">
                <a:latin typeface="Monotype Corsiva" panose="03010101010201010101" pitchFamily="66" charset="0"/>
              </a:rPr>
              <a:t>Руди</a:t>
            </a:r>
            <a:r>
              <a:rPr lang="ru-RU" sz="2000" dirty="0" smtClean="0">
                <a:latin typeface="Monotype Corsiva" panose="03010101010201010101" pitchFamily="66" charset="0"/>
              </a:rPr>
              <a:t> и бедняка Тома. </a:t>
            </a:r>
            <a:r>
              <a:rPr lang="ru-RU" sz="2000" dirty="0" err="1" smtClean="0">
                <a:latin typeface="Monotype Corsiva" panose="03010101010201010101" pitchFamily="66" charset="0"/>
              </a:rPr>
              <a:t>Руди</a:t>
            </a:r>
            <a:r>
              <a:rPr lang="ru-RU" sz="2000" dirty="0" smtClean="0">
                <a:latin typeface="Monotype Corsiva" panose="03010101010201010101" pitchFamily="66" charset="0"/>
              </a:rPr>
              <a:t> был вечным любимчиком в семье и школе, получал всегда великолепные оценки и ему удалось добиться в жизни немалого успеха. Его брата Тома, вечного задиру и хулигана, родители не особо жаловали. После смерти отца их пути расходятся. Эта книга напоминает о том, что за счастье нужно не только бороться, но и суметь его разглядеть.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4" y="1556792"/>
            <a:ext cx="234856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346739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5178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Гавальда</a:t>
            </a:r>
            <a:r>
              <a:rPr lang="ru-RU" b="1" dirty="0" smtClean="0">
                <a:latin typeface="Monotype Corsiva" panose="03010101010201010101" pitchFamily="66" charset="0"/>
              </a:rPr>
              <a:t>, А. 35 кило надежды / А. </a:t>
            </a:r>
            <a:r>
              <a:rPr lang="ru-RU" b="1" dirty="0" err="1" smtClean="0">
                <a:latin typeface="Monotype Corsiva" panose="03010101010201010101" pitchFamily="66" charset="0"/>
              </a:rPr>
              <a:t>Гавальда</a:t>
            </a:r>
            <a:r>
              <a:rPr lang="ru-RU" b="1" dirty="0" smtClean="0">
                <a:latin typeface="Monotype Corsiva" panose="03010101010201010101" pitchFamily="66" charset="0"/>
              </a:rPr>
              <a:t>. – М.: АСТ, 2015. – 128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0041" y="1988840"/>
            <a:ext cx="50555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Тридцатилетний </a:t>
            </a:r>
            <a:r>
              <a:rPr lang="ru-RU" sz="2000" dirty="0" err="1" smtClean="0">
                <a:latin typeface="Monotype Corsiva" panose="03010101010201010101" pitchFamily="66" charset="0"/>
              </a:rPr>
              <a:t>Грегуар</a:t>
            </a:r>
            <a:r>
              <a:rPr lang="ru-RU" sz="2000" dirty="0" smtClean="0">
                <a:latin typeface="Monotype Corsiva" panose="03010101010201010101" pitchFamily="66" charset="0"/>
              </a:rPr>
              <a:t> хорошо помнит, как его первая учительница говорила о нём: «Голова как решето, золотые руки и большущее сердце…» Так он и живёт изо дня в день: обожает своего деда, занимается поделками и ненавидит школу, куда его  каждое утро гонят родители. Однажды, узнав о том, что на свете есть лицей, где мальчики всё время что-то мастерят, он пишет смешное и трогательное письмо с просьбой разрешить ему там учиться и … взволнованно ждёт. Может быть, и в самом деле отметки – не главное и гораздо важнее знать, чего ты хочешь от жизни?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8" y="1772816"/>
            <a:ext cx="2265788" cy="360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66540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1412776"/>
            <a:ext cx="50555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… Семья – источник изначальный,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Небесным ангелом хранимый.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И грусть, и радость, и печали –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Одни из всех неразделимы…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               </a:t>
            </a:r>
            <a:r>
              <a:rPr lang="ru-RU" sz="2400" dirty="0" smtClean="0">
                <a:latin typeface="Monotype Corsiva" panose="03010101010201010101" pitchFamily="66" charset="0"/>
              </a:rPr>
              <a:t>(И. Резник «Гимн семьи»)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94439"/>
      </p:ext>
    </p:extLst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2060848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Спасибо за внимание!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13899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4072" y="548680"/>
            <a:ext cx="676875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Monotype Corsiva" panose="03010101010201010101" pitchFamily="66" charset="0"/>
              </a:rPr>
              <a:t>Уважаемые читатели!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Отдел абонемента Центральной библиотеки предлагает вашему вниманию виртуальную книжную выставку, посвящённую Международному дню семьи. </a:t>
            </a:r>
          </a:p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На выставке представлена художественная литература о семьях, об отношениях отцов и детей, о радостях и печалях целых поколений. Вы можете ознакомиться с книгами русских и  зарубежных классиков, а также с произведениями современных авторов.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85357"/>
      </p:ext>
    </p:extLst>
  </p:cSld>
  <p:clrMapOvr>
    <a:masterClrMapping/>
  </p:clrMapOvr>
  <p:transition spd="med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7444" y="406405"/>
            <a:ext cx="6984776" cy="646331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Достоевский, Ф. М. Братья Карамазовы : роман / Ф. М. Достоевский. – СПб.: «Каравелла», 1993. – 848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6674" y="1412776"/>
            <a:ext cx="5055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Этот последний роман великого писателя описывает жизнь и судьбы одного поколения семьи Карамазовых. Дмитрий, Иван и Алексей _ сыновья одного отца </a:t>
            </a:r>
            <a:r>
              <a:rPr lang="ru-RU" sz="2000" dirty="0" smtClean="0">
                <a:latin typeface="Monotype Corsiva" panose="03010101010201010101" pitchFamily="66" charset="0"/>
              </a:rPr>
              <a:t>(Федора </a:t>
            </a:r>
            <a:r>
              <a:rPr lang="ru-RU" sz="2000" dirty="0" smtClean="0">
                <a:latin typeface="Monotype Corsiva" panose="03010101010201010101" pitchFamily="66" charset="0"/>
              </a:rPr>
              <a:t>Павловича Карамазова</a:t>
            </a:r>
            <a:r>
              <a:rPr lang="ru-RU" sz="2000" dirty="0" smtClean="0">
                <a:latin typeface="Monotype Corsiva" panose="03010101010201010101" pitchFamily="66" charset="0"/>
              </a:rPr>
              <a:t>). </a:t>
            </a:r>
            <a:r>
              <a:rPr lang="ru-RU" sz="2000" dirty="0" smtClean="0">
                <a:latin typeface="Monotype Corsiva" panose="03010101010201010101" pitchFamily="66" charset="0"/>
              </a:rPr>
              <a:t>Однако, несмотря на это они совершенно не похожи друг на друга. Они собираются вместе, чтобы помочь Дмитрию и отцу разрешить болезненный имущественный спор. Роман, как ему и положено, полон всевозможных жизненных перипетий.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MOSKOWBOOK.RU Букинистические книги c доставкой в г. Москва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9306" r="12169" b="4807"/>
          <a:stretch/>
        </p:blipFill>
        <p:spPr bwMode="auto">
          <a:xfrm>
            <a:off x="611560" y="1741906"/>
            <a:ext cx="1996581" cy="29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71194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Тургенев, И. С. Отцы и дети : роман / И. С Тургенев.– Москва: Детская Литература, 2005. – 302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9446" y="1556792"/>
            <a:ext cx="50555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Роман был написан в  1861 году. Ему сразу же было суждено  стать символом эпохи. Автор особенно  чётко выразил проблему  взаимоотношения двух поколений. Задумывая роман, Тургенев пытался осмыслить характер и направление «новых людей» - героев новой эпохи в общественной жизни России. Так какой же он – тургеневский Базаров, если сам автор говорил о нём: «Хотел ли я обругать Базарова или превознести? Я сам этого не знаю…»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5" y="1556792"/>
            <a:ext cx="2291705" cy="346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917697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Толстой, Л. Н. Анна Каренина : роман / Л. Н. Толстой.–  Тула:  </a:t>
            </a:r>
            <a:r>
              <a:rPr lang="ru-RU" b="1" dirty="0" err="1" smtClean="0">
                <a:latin typeface="Monotype Corsiva" panose="03010101010201010101" pitchFamily="66" charset="0"/>
              </a:rPr>
              <a:t>Приокское</a:t>
            </a:r>
            <a:r>
              <a:rPr lang="ru-RU" b="1" dirty="0" smtClean="0">
                <a:latin typeface="Monotype Corsiva" panose="03010101010201010101" pitchFamily="66" charset="0"/>
              </a:rPr>
              <a:t> книжное издательство, 1968 – 766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Один из самых знаменитых романов Л. Толстого «Анна Каренина» повествует о трагичной любви замужней дамы высшего света к блестящему офицеру Вронскому, о счастливой семейной жизни Константина Левина и Кати </a:t>
            </a:r>
            <a:r>
              <a:rPr lang="ru-RU" sz="2000" dirty="0" err="1" smtClean="0">
                <a:latin typeface="Monotype Corsiva" panose="03010101010201010101" pitchFamily="66" charset="0"/>
              </a:rPr>
              <a:t>Щербацкой</a:t>
            </a:r>
            <a:r>
              <a:rPr lang="ru-RU" sz="2000" dirty="0" smtClean="0">
                <a:latin typeface="Monotype Corsiva" panose="03010101010201010101" pitchFamily="66" charset="0"/>
              </a:rPr>
              <a:t> на лоне патриархально-усадебного быта. Автор обличает городскую праздную жизнь, буржуазную культуру, даёт масштабную картину нравов и быта дворянской среды Петербурга и Москвы второй половины </a:t>
            </a:r>
            <a:r>
              <a:rPr lang="en-US" sz="2000" dirty="0" smtClean="0">
                <a:latin typeface="Monotype Corsiva" panose="03010101010201010101" pitchFamily="66" charset="0"/>
              </a:rPr>
              <a:t>XIX</a:t>
            </a:r>
            <a:r>
              <a:rPr lang="ru-RU" sz="2000" dirty="0" smtClean="0">
                <a:latin typeface="Monotype Corsiva" panose="03010101010201010101" pitchFamily="66" charset="0"/>
              </a:rPr>
              <a:t> века. Сам Л. Толстой называл «Анну Каренину» романом «широким и свободным».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r="17545"/>
          <a:stretch/>
        </p:blipFill>
        <p:spPr bwMode="auto">
          <a:xfrm>
            <a:off x="467544" y="1700808"/>
            <a:ext cx="220645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14232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Чехов, А. П. Пьесы / А. П. Чехов.–  М.:  Художественная литература,1982. – 303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«Три сестры» – пьеса о счастье, недостижимом, далёком, об ожидании счастья, которых живут герои. О бесплодных мечтах, иллюзиях, в которых проходит вся жизнь, о будущем, которое так и не наступает, а вместо него продолжается настоящее, безрадостное и лишённое надежд. В пьесе Чехова его герои – сестры </a:t>
            </a:r>
            <a:r>
              <a:rPr lang="ru-RU" sz="2000" dirty="0" err="1" smtClean="0">
                <a:latin typeface="Monotype Corsiva" panose="03010101010201010101" pitchFamily="66" charset="0"/>
              </a:rPr>
              <a:t>Прозоровых</a:t>
            </a:r>
            <a:r>
              <a:rPr lang="ru-RU" sz="2000" dirty="0" smtClean="0">
                <a:latin typeface="Monotype Corsiva" panose="03010101010201010101" pitchFamily="66" charset="0"/>
              </a:rPr>
              <a:t>, их брат Андрей, друзья их дома – разобщены и одиноки, несмотря на то, что они любят друг друга. Эти герои беспомощны: они не могут понять ни себя, ни окружающих.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3" y="1537277"/>
            <a:ext cx="2496110" cy="38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844706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Каверин, В. Два капитана / В. Каверин. –  М.:  </a:t>
            </a:r>
            <a:r>
              <a:rPr lang="ru-RU" b="1" dirty="0" err="1" smtClean="0">
                <a:latin typeface="Monotype Corsiva" panose="03010101010201010101" pitchFamily="66" charset="0"/>
              </a:rPr>
              <a:t>Эксмо</a:t>
            </a:r>
            <a:r>
              <a:rPr lang="ru-RU" b="1" dirty="0" smtClean="0">
                <a:latin typeface="Monotype Corsiva" panose="03010101010201010101" pitchFamily="66" charset="0"/>
              </a:rPr>
              <a:t>, 2009. – 640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«Два капитана» – произведение особенное. Не  одно поколение молодых людей мечтало стать похожими на главных героев книги. Отыскать свою неповторимую дорогу в жизни, встретиться с романтическими приключениями и любовью, необыкновенной и героической историей и отыскать свою Атлантиду. 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«Бороться и искать, найти и не сдаваться!» – вот кредо двух капитанов Ивана Татаринова и Александра Григорьева – никогда не встречавшихся, но во многом похожих.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082"/>
            <a:ext cx="2448272" cy="381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935908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Трифонов, Ю. В. Дом на набережной / Ю. Трифонов. –  М.: АСТ,: КРПА Олимп: </a:t>
            </a:r>
            <a:r>
              <a:rPr lang="ru-RU" b="1" dirty="0" err="1" smtClean="0">
                <a:latin typeface="Monotype Corsiva" panose="03010101010201010101" pitchFamily="66" charset="0"/>
              </a:rPr>
              <a:t>Астрель</a:t>
            </a:r>
            <a:r>
              <a:rPr lang="ru-RU" b="1" dirty="0" smtClean="0">
                <a:latin typeface="Monotype Corsiva" panose="03010101010201010101" pitchFamily="66" charset="0"/>
              </a:rPr>
              <a:t>, 2008. – 221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«Дом на набережной» - одно из самых острых и  злободневных произведений </a:t>
            </a:r>
            <a:r>
              <a:rPr lang="en-US" sz="2000" dirty="0" smtClean="0">
                <a:latin typeface="Monotype Corsiva" panose="03010101010201010101" pitchFamily="66" charset="0"/>
              </a:rPr>
              <a:t>XX</a:t>
            </a:r>
            <a:r>
              <a:rPr lang="ru-RU" sz="2000" dirty="0" smtClean="0">
                <a:latin typeface="Monotype Corsiva" panose="03010101010201010101" pitchFamily="66" charset="0"/>
              </a:rPr>
              <a:t> века. В повести дан глубочайший анализ природы страха, деградации людей под гнетом тоталитарной системы. Неподдельный интерес к человеку, стремление показать его в самые драматические события его жизни и поворотные моменты истории ставят повесть Юрия Трифонова в ряд лучших произведений мировой литературы.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22" y="1608466"/>
            <a:ext cx="2397731" cy="37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369219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" y="0"/>
            <a:ext cx="9182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0640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Monotype Corsiva" panose="03010101010201010101" pitchFamily="66" charset="0"/>
              </a:rPr>
              <a:t>Сенчин</a:t>
            </a:r>
            <a:r>
              <a:rPr lang="ru-RU" b="1" dirty="0" smtClean="0">
                <a:latin typeface="Monotype Corsiva" panose="03010101010201010101" pitchFamily="66" charset="0"/>
              </a:rPr>
              <a:t>, Р. Елтышевы : роман / Р. </a:t>
            </a:r>
            <a:r>
              <a:rPr lang="ru-RU" b="1" dirty="0" err="1" smtClean="0">
                <a:latin typeface="Monotype Corsiva" panose="03010101010201010101" pitchFamily="66" charset="0"/>
              </a:rPr>
              <a:t>Сенчин</a:t>
            </a:r>
            <a:r>
              <a:rPr lang="ru-RU" b="1" dirty="0" smtClean="0">
                <a:latin typeface="Monotype Corsiva" panose="03010101010201010101" pitchFamily="66" charset="0"/>
              </a:rPr>
              <a:t>. – М.: </a:t>
            </a:r>
            <a:r>
              <a:rPr lang="ru-RU" b="1" dirty="0" err="1" smtClean="0">
                <a:latin typeface="Monotype Corsiva" panose="03010101010201010101" pitchFamily="66" charset="0"/>
              </a:rPr>
              <a:t>Эксмо</a:t>
            </a:r>
            <a:r>
              <a:rPr lang="ru-RU" b="1" dirty="0" smtClean="0">
                <a:latin typeface="Monotype Corsiva" panose="03010101010201010101" pitchFamily="66" charset="0"/>
              </a:rPr>
              <a:t>, 2010. – 320 с.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1268760"/>
            <a:ext cx="50555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Страшный и абсолютно реальный мир, в который попадает семья Елтышевых, - это мир современный российской деревни. Нет, не той деревни, куда принято ездить на </a:t>
            </a:r>
            <a:r>
              <a:rPr lang="ru-RU" sz="2000" dirty="0" err="1" smtClean="0">
                <a:latin typeface="Monotype Corsiva" panose="03010101010201010101" pitchFamily="66" charset="0"/>
              </a:rPr>
              <a:t>уик</a:t>
            </a:r>
            <a:r>
              <a:rPr lang="ru-RU" sz="2000" dirty="0" smtClean="0">
                <a:latin typeface="Monotype Corsiva" panose="03010101010201010101" pitchFamily="66" charset="0"/>
              </a:rPr>
              <a:t>=энд из больших мегаполисов – пожарить шашлыки и попеть под караоке. А самой настоящей деревни: без дорог, без лекарств, без удобств и средств к существованию. Люди очень быстро теряют человеческий облик, когда сталкиваются с необходимостью выживать. И осуждать их за это может только тот, кто сам прошёл путь возращения: от успеха и денег – к нищете и страху, от сытости – к голоду и холоду. Но в этой жестокости кроется очищение…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9" y="1556792"/>
            <a:ext cx="2329157" cy="366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419617"/>
      </p:ext>
    </p:extLst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1648</Words>
  <Application>Microsoft Office PowerPoint</Application>
  <PresentationFormat>Экран (4:3)</PresentationFormat>
  <Paragraphs>43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ЦБС</dc:creator>
  <cp:lastModifiedBy>ЦБС</cp:lastModifiedBy>
  <cp:revision>25</cp:revision>
  <dcterms:created xsi:type="dcterms:W3CDTF">2020-05-14T09:16:52Z</dcterms:created>
  <dcterms:modified xsi:type="dcterms:W3CDTF">2020-05-15T09:10:20Z</dcterms:modified>
</cp:coreProperties>
</file>