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4"/>
  </p:notesMasterIdLst>
  <p:sldIdLst>
    <p:sldId id="256" r:id="rId2"/>
    <p:sldId id="359" r:id="rId3"/>
    <p:sldId id="360" r:id="rId4"/>
    <p:sldId id="361" r:id="rId5"/>
    <p:sldId id="362" r:id="rId6"/>
    <p:sldId id="363" r:id="rId7"/>
    <p:sldId id="364" r:id="rId8"/>
    <p:sldId id="306" r:id="rId9"/>
    <p:sldId id="308" r:id="rId10"/>
    <p:sldId id="311" r:id="rId11"/>
    <p:sldId id="264" r:id="rId12"/>
    <p:sldId id="263" r:id="rId13"/>
    <p:sldId id="312" r:id="rId14"/>
    <p:sldId id="314" r:id="rId15"/>
    <p:sldId id="316" r:id="rId16"/>
    <p:sldId id="318" r:id="rId17"/>
    <p:sldId id="320" r:id="rId18"/>
    <p:sldId id="373" r:id="rId19"/>
    <p:sldId id="380" r:id="rId20"/>
    <p:sldId id="369" r:id="rId21"/>
    <p:sldId id="300" r:id="rId22"/>
    <p:sldId id="325" r:id="rId23"/>
    <p:sldId id="331" r:id="rId24"/>
    <p:sldId id="274" r:id="rId25"/>
    <p:sldId id="348" r:id="rId26"/>
    <p:sldId id="376" r:id="rId27"/>
    <p:sldId id="349" r:id="rId28"/>
    <p:sldId id="350" r:id="rId29"/>
    <p:sldId id="370" r:id="rId30"/>
    <p:sldId id="351" r:id="rId31"/>
    <p:sldId id="371" r:id="rId32"/>
    <p:sldId id="352" r:id="rId33"/>
    <p:sldId id="353" r:id="rId34"/>
    <p:sldId id="354" r:id="rId35"/>
    <p:sldId id="366" r:id="rId36"/>
    <p:sldId id="367" r:id="rId37"/>
    <p:sldId id="330" r:id="rId38"/>
    <p:sldId id="356" r:id="rId39"/>
    <p:sldId id="355" r:id="rId40"/>
    <p:sldId id="357" r:id="rId41"/>
    <p:sldId id="374" r:id="rId42"/>
    <p:sldId id="358" r:id="rId43"/>
    <p:sldId id="270" r:id="rId44"/>
    <p:sldId id="322" r:id="rId45"/>
    <p:sldId id="268" r:id="rId46"/>
    <p:sldId id="267" r:id="rId47"/>
    <p:sldId id="339" r:id="rId48"/>
    <p:sldId id="295" r:id="rId49"/>
    <p:sldId id="336" r:id="rId50"/>
    <p:sldId id="346" r:id="rId51"/>
    <p:sldId id="375" r:id="rId52"/>
    <p:sldId id="275" r:id="rId53"/>
    <p:sldId id="323" r:id="rId54"/>
    <p:sldId id="259" r:id="rId55"/>
    <p:sldId id="378" r:id="rId56"/>
    <p:sldId id="379" r:id="rId57"/>
    <p:sldId id="284" r:id="rId58"/>
    <p:sldId id="276" r:id="rId59"/>
    <p:sldId id="283" r:id="rId60"/>
    <p:sldId id="277" r:id="rId61"/>
    <p:sldId id="278" r:id="rId62"/>
    <p:sldId id="282" r:id="rId63"/>
    <p:sldId id="293" r:id="rId64"/>
    <p:sldId id="372" r:id="rId65"/>
    <p:sldId id="279" r:id="rId66"/>
    <p:sldId id="340" r:id="rId67"/>
    <p:sldId id="280" r:id="rId68"/>
    <p:sldId id="281" r:id="rId69"/>
    <p:sldId id="296" r:id="rId70"/>
    <p:sldId id="328" r:id="rId71"/>
    <p:sldId id="344" r:id="rId72"/>
    <p:sldId id="301" r:id="rId73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69240"/>
    <a:srgbClr val="528FD8"/>
    <a:srgbClr val="EBF1D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7" autoAdjust="0"/>
    <p:restoredTop sz="94660"/>
  </p:normalViewPr>
  <p:slideViewPr>
    <p:cSldViewPr>
      <p:cViewPr>
        <p:scale>
          <a:sx n="80" d="100"/>
          <a:sy n="80" d="100"/>
        </p:scale>
        <p:origin x="-990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10" y="-84"/>
      </p:cViewPr>
      <p:guideLst>
        <p:guide orient="horz" pos="3108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image" Target="../media/image4.jpe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790F7E-575A-45EC-A4CF-E205D1BEE7D6}" type="doc">
      <dgm:prSet loTypeId="urn:microsoft.com/office/officeart/2005/8/layout/list1" loCatId="list" qsTypeId="urn:microsoft.com/office/officeart/2005/8/quickstyle/simple1#4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6480EBE5-FEAE-486E-8A37-54E9B330CE74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       </a:t>
          </a:r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Консолидированный бюджет                     </a:t>
          </a:r>
          <a:r>
            <a:rPr lang="ru-RU" sz="2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Новодугинского</a:t>
          </a:r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            Смоленской области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32088-82FF-43F2-9592-9D01480081BE}" type="parTrans" cxnId="{435E6855-DFBA-4872-A803-ED2ED2D7894A}">
      <dgm:prSet/>
      <dgm:spPr/>
      <dgm:t>
        <a:bodyPr/>
        <a:lstStyle/>
        <a:p>
          <a:endParaRPr lang="ru-RU"/>
        </a:p>
      </dgm:t>
    </dgm:pt>
    <dgm:pt modelId="{73462BB3-0D19-4CD5-B27C-E44710D5BE30}" type="sibTrans" cxnId="{435E6855-DFBA-4872-A803-ED2ED2D7894A}">
      <dgm:prSet/>
      <dgm:spPr/>
      <dgm:t>
        <a:bodyPr/>
        <a:lstStyle/>
        <a:p>
          <a:endParaRPr lang="ru-RU"/>
        </a:p>
      </dgm:t>
    </dgm:pt>
    <dgm:pt modelId="{AC9540BB-977C-4307-BE96-F1CB3BD80E2F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       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</a:t>
          </a:r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 муниципального района (1)</a:t>
          </a:r>
        </a:p>
        <a:p>
          <a:pPr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18FFAE4-19EE-465A-84BC-3EDD7E4D0058}" type="parTrans" cxnId="{242E9DC5-175A-4159-91B3-20D544EA0629}">
      <dgm:prSet/>
      <dgm:spPr/>
      <dgm:t>
        <a:bodyPr/>
        <a:lstStyle/>
        <a:p>
          <a:endParaRPr lang="ru-RU"/>
        </a:p>
      </dgm:t>
    </dgm:pt>
    <dgm:pt modelId="{B52028E9-7958-4C2A-B516-AE4634B2FCA6}" type="sibTrans" cxnId="{242E9DC5-175A-4159-91B3-20D544EA0629}">
      <dgm:prSet/>
      <dgm:spPr/>
      <dgm:t>
        <a:bodyPr/>
        <a:lstStyle/>
        <a:p>
          <a:endParaRPr lang="ru-RU"/>
        </a:p>
      </dgm:t>
    </dgm:pt>
    <dgm:pt modelId="{D1358622-1FB8-4ADA-9A08-ED463615769B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Бюджеты сельских поселений (5)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C3C9C5-ABB0-4018-8AD6-1852B10D6357}" type="parTrans" cxnId="{3130F8D5-60D2-435A-8602-975D9DA596E9}">
      <dgm:prSet/>
      <dgm:spPr/>
      <dgm:t>
        <a:bodyPr/>
        <a:lstStyle/>
        <a:p>
          <a:endParaRPr lang="ru-RU"/>
        </a:p>
      </dgm:t>
    </dgm:pt>
    <dgm:pt modelId="{3321AF08-5A34-4001-9D3F-49CC8636BE83}" type="sibTrans" cxnId="{3130F8D5-60D2-435A-8602-975D9DA596E9}">
      <dgm:prSet/>
      <dgm:spPr/>
      <dgm:t>
        <a:bodyPr/>
        <a:lstStyle/>
        <a:p>
          <a:endParaRPr lang="ru-RU"/>
        </a:p>
      </dgm:t>
    </dgm:pt>
    <dgm:pt modelId="{F52ECA99-784E-433A-87A8-AD9411BFF92D}" type="pres">
      <dgm:prSet presAssocID="{D3790F7E-575A-45EC-A4CF-E205D1BEE7D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5A259C-036B-45B4-9B7F-6B644A2D00D6}" type="pres">
      <dgm:prSet presAssocID="{6480EBE5-FEAE-486E-8A37-54E9B330CE74}" presName="parentLin" presStyleCnt="0"/>
      <dgm:spPr/>
    </dgm:pt>
    <dgm:pt modelId="{BB4D89B2-9883-42A4-8104-A76987496081}" type="pres">
      <dgm:prSet presAssocID="{6480EBE5-FEAE-486E-8A37-54E9B330CE7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B5F3BE4-6398-4CF4-90D1-7D2C75A8BDD2}" type="pres">
      <dgm:prSet presAssocID="{6480EBE5-FEAE-486E-8A37-54E9B330CE74}" presName="parentText" presStyleLbl="node1" presStyleIdx="0" presStyleCnt="3" custScaleY="3554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BCE63-9A92-422A-B16F-81A7ED61E60E}" type="pres">
      <dgm:prSet presAssocID="{6480EBE5-FEAE-486E-8A37-54E9B330CE74}" presName="negativeSpace" presStyleCnt="0"/>
      <dgm:spPr/>
    </dgm:pt>
    <dgm:pt modelId="{5B37B8B7-0CAA-43C5-B92B-EEB660A0EA37}" type="pres">
      <dgm:prSet presAssocID="{6480EBE5-FEAE-486E-8A37-54E9B330CE74}" presName="childText" presStyleLbl="conF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888845EE-406F-4BAD-AD02-01E88E906B3C}" type="pres">
      <dgm:prSet presAssocID="{73462BB3-0D19-4CD5-B27C-E44710D5BE30}" presName="spaceBetweenRectangles" presStyleCnt="0"/>
      <dgm:spPr/>
    </dgm:pt>
    <dgm:pt modelId="{CFB07C82-E5C4-4E3C-8D48-9037D89F64BC}" type="pres">
      <dgm:prSet presAssocID="{AC9540BB-977C-4307-BE96-F1CB3BD80E2F}" presName="parentLin" presStyleCnt="0"/>
      <dgm:spPr/>
    </dgm:pt>
    <dgm:pt modelId="{5B7FD80D-ED4A-43FC-9CA7-DBB90F7B40A4}" type="pres">
      <dgm:prSet presAssocID="{AC9540BB-977C-4307-BE96-F1CB3BD80E2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5C57E9-8F13-46AF-9EC4-202AD9A2BD72}" type="pres">
      <dgm:prSet presAssocID="{AC9540BB-977C-4307-BE96-F1CB3BD80E2F}" presName="parentText" presStyleLbl="node1" presStyleIdx="1" presStyleCnt="3" custScaleX="109033" custScaleY="272305" custLinFactX="30357" custLinFactNeighborX="100000" custLinFactNeighborY="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68C3C-A52E-431D-B6BA-4A82FD8ECF1B}" type="pres">
      <dgm:prSet presAssocID="{AC9540BB-977C-4307-BE96-F1CB3BD80E2F}" presName="negativeSpace" presStyleCnt="0"/>
      <dgm:spPr/>
    </dgm:pt>
    <dgm:pt modelId="{73232B56-360D-4C2A-8ACC-56A5149B0487}" type="pres">
      <dgm:prSet presAssocID="{AC9540BB-977C-4307-BE96-F1CB3BD80E2F}" presName="childText" presStyleLbl="conF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D08908A0-5ACA-47D3-A0F3-C97AF4B2EE45}" type="pres">
      <dgm:prSet presAssocID="{B52028E9-7958-4C2A-B516-AE4634B2FCA6}" presName="spaceBetweenRectangles" presStyleCnt="0"/>
      <dgm:spPr/>
    </dgm:pt>
    <dgm:pt modelId="{A1592444-C6F9-4072-9362-2EF6F0AE850D}" type="pres">
      <dgm:prSet presAssocID="{D1358622-1FB8-4ADA-9A08-ED463615769B}" presName="parentLin" presStyleCnt="0"/>
      <dgm:spPr/>
    </dgm:pt>
    <dgm:pt modelId="{F25274C5-7FEE-48A7-AB5F-6238CBA37F6D}" type="pres">
      <dgm:prSet presAssocID="{D1358622-1FB8-4ADA-9A08-ED463615769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080E291-5DA7-4687-B115-F5DCA7D0EC82}" type="pres">
      <dgm:prSet presAssocID="{D1358622-1FB8-4ADA-9A08-ED463615769B}" presName="parentText" presStyleLbl="node1" presStyleIdx="2" presStyleCnt="3" custScaleY="2031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AF7CB-1BC7-471F-A62E-AA3379F777B7}" type="pres">
      <dgm:prSet presAssocID="{D1358622-1FB8-4ADA-9A08-ED463615769B}" presName="negativeSpace" presStyleCnt="0"/>
      <dgm:spPr/>
    </dgm:pt>
    <dgm:pt modelId="{0D492AA6-7E3D-4E31-8FFD-26FE37463387}" type="pres">
      <dgm:prSet presAssocID="{D1358622-1FB8-4ADA-9A08-ED463615769B}" presName="childText" presStyleLbl="conF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8D5B6F53-E34F-4943-98C1-31FB1BD8FFEE}" type="presOf" srcId="{D1358622-1FB8-4ADA-9A08-ED463615769B}" destId="{2080E291-5DA7-4687-B115-F5DCA7D0EC82}" srcOrd="1" destOrd="0" presId="urn:microsoft.com/office/officeart/2005/8/layout/list1"/>
    <dgm:cxn modelId="{B8D506DF-1C68-4B73-866F-246D15BFAA29}" type="presOf" srcId="{D1358622-1FB8-4ADA-9A08-ED463615769B}" destId="{F25274C5-7FEE-48A7-AB5F-6238CBA37F6D}" srcOrd="0" destOrd="0" presId="urn:microsoft.com/office/officeart/2005/8/layout/list1"/>
    <dgm:cxn modelId="{242E9DC5-175A-4159-91B3-20D544EA0629}" srcId="{D3790F7E-575A-45EC-A4CF-E205D1BEE7D6}" destId="{AC9540BB-977C-4307-BE96-F1CB3BD80E2F}" srcOrd="1" destOrd="0" parTransId="{218FFAE4-19EE-465A-84BC-3EDD7E4D0058}" sibTransId="{B52028E9-7958-4C2A-B516-AE4634B2FCA6}"/>
    <dgm:cxn modelId="{ED6157AD-D9CD-485C-8484-0B4B8F8D960B}" type="presOf" srcId="{AC9540BB-977C-4307-BE96-F1CB3BD80E2F}" destId="{5B7FD80D-ED4A-43FC-9CA7-DBB90F7B40A4}" srcOrd="0" destOrd="0" presId="urn:microsoft.com/office/officeart/2005/8/layout/list1"/>
    <dgm:cxn modelId="{75388055-EBFE-49C0-B858-95F507EB1641}" type="presOf" srcId="{6480EBE5-FEAE-486E-8A37-54E9B330CE74}" destId="{BB4D89B2-9883-42A4-8104-A76987496081}" srcOrd="0" destOrd="0" presId="urn:microsoft.com/office/officeart/2005/8/layout/list1"/>
    <dgm:cxn modelId="{2AE86973-C567-4C79-872D-C80175ABFF84}" type="presOf" srcId="{D3790F7E-575A-45EC-A4CF-E205D1BEE7D6}" destId="{F52ECA99-784E-433A-87A8-AD9411BFF92D}" srcOrd="0" destOrd="0" presId="urn:microsoft.com/office/officeart/2005/8/layout/list1"/>
    <dgm:cxn modelId="{3F33A4C5-4E74-4C4A-9E3A-E6B0BB9E1869}" type="presOf" srcId="{6480EBE5-FEAE-486E-8A37-54E9B330CE74}" destId="{6B5F3BE4-6398-4CF4-90D1-7D2C75A8BDD2}" srcOrd="1" destOrd="0" presId="urn:microsoft.com/office/officeart/2005/8/layout/list1"/>
    <dgm:cxn modelId="{435E6855-DFBA-4872-A803-ED2ED2D7894A}" srcId="{D3790F7E-575A-45EC-A4CF-E205D1BEE7D6}" destId="{6480EBE5-FEAE-486E-8A37-54E9B330CE74}" srcOrd="0" destOrd="0" parTransId="{2E432088-82FF-43F2-9592-9D01480081BE}" sibTransId="{73462BB3-0D19-4CD5-B27C-E44710D5BE30}"/>
    <dgm:cxn modelId="{85685072-E89E-4D93-88E6-21CFF924E564}" type="presOf" srcId="{AC9540BB-977C-4307-BE96-F1CB3BD80E2F}" destId="{7F5C57E9-8F13-46AF-9EC4-202AD9A2BD72}" srcOrd="1" destOrd="0" presId="urn:microsoft.com/office/officeart/2005/8/layout/list1"/>
    <dgm:cxn modelId="{3130F8D5-60D2-435A-8602-975D9DA596E9}" srcId="{D3790F7E-575A-45EC-A4CF-E205D1BEE7D6}" destId="{D1358622-1FB8-4ADA-9A08-ED463615769B}" srcOrd="2" destOrd="0" parTransId="{ECC3C9C5-ABB0-4018-8AD6-1852B10D6357}" sibTransId="{3321AF08-5A34-4001-9D3F-49CC8636BE83}"/>
    <dgm:cxn modelId="{7474901C-2B91-489E-83F2-1713B30B4109}" type="presParOf" srcId="{F52ECA99-784E-433A-87A8-AD9411BFF92D}" destId="{0E5A259C-036B-45B4-9B7F-6B644A2D00D6}" srcOrd="0" destOrd="0" presId="urn:microsoft.com/office/officeart/2005/8/layout/list1"/>
    <dgm:cxn modelId="{66DD45F0-7F30-410D-BA1A-DC797EEDC307}" type="presParOf" srcId="{0E5A259C-036B-45B4-9B7F-6B644A2D00D6}" destId="{BB4D89B2-9883-42A4-8104-A76987496081}" srcOrd="0" destOrd="0" presId="urn:microsoft.com/office/officeart/2005/8/layout/list1"/>
    <dgm:cxn modelId="{D1621F79-A11E-48DD-B1A7-9B8725BCC695}" type="presParOf" srcId="{0E5A259C-036B-45B4-9B7F-6B644A2D00D6}" destId="{6B5F3BE4-6398-4CF4-90D1-7D2C75A8BDD2}" srcOrd="1" destOrd="0" presId="urn:microsoft.com/office/officeart/2005/8/layout/list1"/>
    <dgm:cxn modelId="{908CF851-105D-4371-84AD-7A7F07ADA2F6}" type="presParOf" srcId="{F52ECA99-784E-433A-87A8-AD9411BFF92D}" destId="{164BCE63-9A92-422A-B16F-81A7ED61E60E}" srcOrd="1" destOrd="0" presId="urn:microsoft.com/office/officeart/2005/8/layout/list1"/>
    <dgm:cxn modelId="{091C3580-C2D9-4EAC-ADF5-471123E5B780}" type="presParOf" srcId="{F52ECA99-784E-433A-87A8-AD9411BFF92D}" destId="{5B37B8B7-0CAA-43C5-B92B-EEB660A0EA37}" srcOrd="2" destOrd="0" presId="urn:microsoft.com/office/officeart/2005/8/layout/list1"/>
    <dgm:cxn modelId="{60CF38EE-EB64-43EE-A3CE-5D2501A89D68}" type="presParOf" srcId="{F52ECA99-784E-433A-87A8-AD9411BFF92D}" destId="{888845EE-406F-4BAD-AD02-01E88E906B3C}" srcOrd="3" destOrd="0" presId="urn:microsoft.com/office/officeart/2005/8/layout/list1"/>
    <dgm:cxn modelId="{106C83DB-7491-417A-9681-07489C8865E4}" type="presParOf" srcId="{F52ECA99-784E-433A-87A8-AD9411BFF92D}" destId="{CFB07C82-E5C4-4E3C-8D48-9037D89F64BC}" srcOrd="4" destOrd="0" presId="urn:microsoft.com/office/officeart/2005/8/layout/list1"/>
    <dgm:cxn modelId="{CA8107C4-D0F7-4807-B534-DE5DD4C1EA34}" type="presParOf" srcId="{CFB07C82-E5C4-4E3C-8D48-9037D89F64BC}" destId="{5B7FD80D-ED4A-43FC-9CA7-DBB90F7B40A4}" srcOrd="0" destOrd="0" presId="urn:microsoft.com/office/officeart/2005/8/layout/list1"/>
    <dgm:cxn modelId="{70DCE678-235C-4959-8799-B24D942F81B3}" type="presParOf" srcId="{CFB07C82-E5C4-4E3C-8D48-9037D89F64BC}" destId="{7F5C57E9-8F13-46AF-9EC4-202AD9A2BD72}" srcOrd="1" destOrd="0" presId="urn:microsoft.com/office/officeart/2005/8/layout/list1"/>
    <dgm:cxn modelId="{63841083-FB66-42BF-AC84-EDD7CC7E84AE}" type="presParOf" srcId="{F52ECA99-784E-433A-87A8-AD9411BFF92D}" destId="{A4968C3C-A52E-431D-B6BA-4A82FD8ECF1B}" srcOrd="5" destOrd="0" presId="urn:microsoft.com/office/officeart/2005/8/layout/list1"/>
    <dgm:cxn modelId="{CD73B777-900F-4975-A514-A7A27C71CEFD}" type="presParOf" srcId="{F52ECA99-784E-433A-87A8-AD9411BFF92D}" destId="{73232B56-360D-4C2A-8ACC-56A5149B0487}" srcOrd="6" destOrd="0" presId="urn:microsoft.com/office/officeart/2005/8/layout/list1"/>
    <dgm:cxn modelId="{F1B24269-71B7-4901-A1B4-BB433CBEC1F3}" type="presParOf" srcId="{F52ECA99-784E-433A-87A8-AD9411BFF92D}" destId="{D08908A0-5ACA-47D3-A0F3-C97AF4B2EE45}" srcOrd="7" destOrd="0" presId="urn:microsoft.com/office/officeart/2005/8/layout/list1"/>
    <dgm:cxn modelId="{F0834DD8-27E5-493D-8DE6-FB58CB2C4D92}" type="presParOf" srcId="{F52ECA99-784E-433A-87A8-AD9411BFF92D}" destId="{A1592444-C6F9-4072-9362-2EF6F0AE850D}" srcOrd="8" destOrd="0" presId="urn:microsoft.com/office/officeart/2005/8/layout/list1"/>
    <dgm:cxn modelId="{D6E861F1-45CB-4BF6-A841-CB750150E662}" type="presParOf" srcId="{A1592444-C6F9-4072-9362-2EF6F0AE850D}" destId="{F25274C5-7FEE-48A7-AB5F-6238CBA37F6D}" srcOrd="0" destOrd="0" presId="urn:microsoft.com/office/officeart/2005/8/layout/list1"/>
    <dgm:cxn modelId="{50124FFE-B8F1-4CB9-B0AB-92E7F41B31E5}" type="presParOf" srcId="{A1592444-C6F9-4072-9362-2EF6F0AE850D}" destId="{2080E291-5DA7-4687-B115-F5DCA7D0EC82}" srcOrd="1" destOrd="0" presId="urn:microsoft.com/office/officeart/2005/8/layout/list1"/>
    <dgm:cxn modelId="{AB6371CC-E1BF-401F-AE7D-311EE749687E}" type="presParOf" srcId="{F52ECA99-784E-433A-87A8-AD9411BFF92D}" destId="{EC9AF7CB-1BC7-471F-A62E-AA3379F777B7}" srcOrd="9" destOrd="0" presId="urn:microsoft.com/office/officeart/2005/8/layout/list1"/>
    <dgm:cxn modelId="{30C10ED1-3407-4AA3-933F-B18F5168CC84}" type="presParOf" srcId="{F52ECA99-784E-433A-87A8-AD9411BFF92D}" destId="{0D492AA6-7E3D-4E31-8FFD-26FE3746338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947964-700A-4A2F-A8CC-2557D5B9682A}" type="doc">
      <dgm:prSet loTypeId="urn:microsoft.com/office/officeart/2005/8/layout/vList5" loCatId="list" qsTypeId="urn:microsoft.com/office/officeart/2005/8/quickstyle/simple3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C8AB7402-32D3-4C0A-BF7C-4D4B6633A951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 rtl="0"/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1.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Разработка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утверждение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бюджета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муниципального образования «</a:t>
          </a:r>
          <a:r>
            <a:rPr lang="ru-RU" sz="2000" b="0" dirty="0" err="1" smtClean="0">
              <a:latin typeface="Times New Roman" pitchFamily="18" charset="0"/>
              <a:cs typeface="Times New Roman" pitchFamily="18" charset="0"/>
            </a:rPr>
            <a:t>Новодугинский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район» Смоленской области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на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201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год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и плановый период 2018-2019 годов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с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учетом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изменений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бюджетного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законодательства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определения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приоритетов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бюджетных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расходов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;</a:t>
          </a:r>
          <a:endParaRPr lang="en-US" sz="2000" b="0" dirty="0"/>
        </a:p>
      </dgm:t>
    </dgm:pt>
    <dgm:pt modelId="{ABC9F500-95B2-401F-BE18-44021EA72A97}" type="parTrans" cxnId="{B28AC65C-C903-4C31-8696-721904AE18E1}">
      <dgm:prSet/>
      <dgm:spPr/>
      <dgm:t>
        <a:bodyPr/>
        <a:lstStyle/>
        <a:p>
          <a:endParaRPr lang="ru-RU"/>
        </a:p>
      </dgm:t>
    </dgm:pt>
    <dgm:pt modelId="{CB8E4DB2-C36E-4583-BBDA-101108D2C710}" type="sibTrans" cxnId="{B28AC65C-C903-4C31-8696-721904AE18E1}">
      <dgm:prSet/>
      <dgm:spPr/>
      <dgm:t>
        <a:bodyPr/>
        <a:lstStyle/>
        <a:p>
          <a:endParaRPr lang="ru-RU"/>
        </a:p>
      </dgm:t>
    </dgm:pt>
    <dgm:pt modelId="{371DA911-77F9-4C5C-9C53-151D1645528C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 rtl="0"/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2. 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Обеспечение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сбалансированности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долгосрочной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устойчивости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</a:t>
          </a:r>
          <a:r>
            <a:rPr lang="ru-RU" sz="2000" b="0" dirty="0" err="1" smtClean="0">
              <a:latin typeface="Times New Roman" pitchFamily="18" charset="0"/>
              <a:cs typeface="Times New Roman" pitchFamily="18" charset="0"/>
            </a:rPr>
            <a:t>етной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системы муниципального образования «</a:t>
          </a:r>
          <a:r>
            <a:rPr lang="ru-RU" sz="2000" b="0" dirty="0" err="1" smtClean="0">
              <a:latin typeface="Times New Roman" pitchFamily="18" charset="0"/>
              <a:cs typeface="Times New Roman" pitchFamily="18" charset="0"/>
            </a:rPr>
            <a:t>Новодугинский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район» 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Смоленской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области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C2C68721-2F0F-45CA-92D1-A9F85869BA6D}" type="parTrans" cxnId="{95BFD363-B8BB-4B0A-8CF3-64BB123779B2}">
      <dgm:prSet/>
      <dgm:spPr/>
      <dgm:t>
        <a:bodyPr/>
        <a:lstStyle/>
        <a:p>
          <a:endParaRPr lang="ru-RU"/>
        </a:p>
      </dgm:t>
    </dgm:pt>
    <dgm:pt modelId="{DEF434C6-51B6-481A-9A46-59C5A28954D2}" type="sibTrans" cxnId="{95BFD363-B8BB-4B0A-8CF3-64BB123779B2}">
      <dgm:prSet/>
      <dgm:spPr/>
      <dgm:t>
        <a:bodyPr/>
        <a:lstStyle/>
        <a:p>
          <a:endParaRPr lang="ru-RU"/>
        </a:p>
      </dgm:t>
    </dgm:pt>
    <dgm:pt modelId="{2BED2C9A-1611-4F0F-AC9C-FA91011A5F12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 rtl="0"/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3. 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Э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ффективное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использование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бюджетных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средств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C5CFCED7-EB68-49DD-8AEA-8598D3CA337A}" type="parTrans" cxnId="{E95DF200-CDE0-4CCA-B932-2F1E73DE231A}">
      <dgm:prSet/>
      <dgm:spPr/>
      <dgm:t>
        <a:bodyPr/>
        <a:lstStyle/>
        <a:p>
          <a:endParaRPr lang="ru-RU"/>
        </a:p>
      </dgm:t>
    </dgm:pt>
    <dgm:pt modelId="{3EEE895F-943E-467E-A6B2-930B2F27B547}" type="sibTrans" cxnId="{E95DF200-CDE0-4CCA-B932-2F1E73DE231A}">
      <dgm:prSet/>
      <dgm:spPr/>
      <dgm:t>
        <a:bodyPr/>
        <a:lstStyle/>
        <a:p>
          <a:endParaRPr lang="ru-RU"/>
        </a:p>
      </dgm:t>
    </dgm:pt>
    <dgm:pt modelId="{94EBF469-DDB0-4978-9A50-116C0C51AA6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 rtl="0"/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. 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Формирование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программного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бюджета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»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B8211D80-0A03-4AF0-93EB-9E9CF7D98340}" type="parTrans" cxnId="{6CBD171E-B35D-4D7A-A08E-A94F5B231327}">
      <dgm:prSet/>
      <dgm:spPr/>
      <dgm:t>
        <a:bodyPr/>
        <a:lstStyle/>
        <a:p>
          <a:endParaRPr lang="ru-RU"/>
        </a:p>
      </dgm:t>
    </dgm:pt>
    <dgm:pt modelId="{D31EE48A-41E2-4817-9D3F-FC8D61156377}" type="sibTrans" cxnId="{6CBD171E-B35D-4D7A-A08E-A94F5B231327}">
      <dgm:prSet/>
      <dgm:spPr/>
      <dgm:t>
        <a:bodyPr/>
        <a:lstStyle/>
        <a:p>
          <a:endParaRPr lang="ru-RU"/>
        </a:p>
      </dgm:t>
    </dgm:pt>
    <dgm:pt modelId="{73120B23-B8F4-4225-B774-C499086156C8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 rtl="0"/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. 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Внедрение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государственной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интегрированной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информационной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системы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общественными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финансами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 «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Электронный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b="0" dirty="0" err="1" smtClean="0">
              <a:latin typeface="Times New Roman" pitchFamily="18" charset="0"/>
              <a:cs typeface="Times New Roman" pitchFamily="18" charset="0"/>
            </a:rPr>
            <a:t>бюджет</a:t>
          </a:r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».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2DD39238-8F8E-4E77-B777-512E38F6EDCE}" type="parTrans" cxnId="{2D534864-7E63-4C06-B524-E301FB05CCAA}">
      <dgm:prSet/>
      <dgm:spPr/>
      <dgm:t>
        <a:bodyPr/>
        <a:lstStyle/>
        <a:p>
          <a:endParaRPr lang="ru-RU"/>
        </a:p>
      </dgm:t>
    </dgm:pt>
    <dgm:pt modelId="{C7784316-D1E9-491C-AB22-33D17343BA3A}" type="sibTrans" cxnId="{2D534864-7E63-4C06-B524-E301FB05CCAA}">
      <dgm:prSet/>
      <dgm:spPr/>
      <dgm:t>
        <a:bodyPr/>
        <a:lstStyle/>
        <a:p>
          <a:endParaRPr lang="ru-RU"/>
        </a:p>
      </dgm:t>
    </dgm:pt>
    <dgm:pt modelId="{F9992E70-567F-4387-9FD2-6B5205A31B02}" type="pres">
      <dgm:prSet presAssocID="{77947964-700A-4A2F-A8CC-2557D5B968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6E13D4-8E98-4111-B22B-B431F46148BC}" type="pres">
      <dgm:prSet presAssocID="{C8AB7402-32D3-4C0A-BF7C-4D4B6633A951}" presName="linNode" presStyleCnt="0"/>
      <dgm:spPr/>
    </dgm:pt>
    <dgm:pt modelId="{C9942927-95C4-47C3-9492-40DDEC3BACF8}" type="pres">
      <dgm:prSet presAssocID="{C8AB7402-32D3-4C0A-BF7C-4D4B6633A951}" presName="parentText" presStyleLbl="node1" presStyleIdx="0" presStyleCnt="5" custScaleX="277778" custScaleY="622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B00D4-012D-44A4-87D6-0ABF3387BEF2}" type="pres">
      <dgm:prSet presAssocID="{CB8E4DB2-C36E-4583-BBDA-101108D2C710}" presName="sp" presStyleCnt="0"/>
      <dgm:spPr/>
    </dgm:pt>
    <dgm:pt modelId="{89DE2F1B-0101-4849-948E-345E36F86564}" type="pres">
      <dgm:prSet presAssocID="{371DA911-77F9-4C5C-9C53-151D1645528C}" presName="linNode" presStyleCnt="0"/>
      <dgm:spPr/>
    </dgm:pt>
    <dgm:pt modelId="{60610F4A-70E7-4CE2-BBF0-103DA18E5CA4}" type="pres">
      <dgm:prSet presAssocID="{371DA911-77F9-4C5C-9C53-151D1645528C}" presName="parentText" presStyleLbl="node1" presStyleIdx="1" presStyleCnt="5" custScaleX="277778" custScaleY="511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154F7-B233-412E-B4F2-AA83E6358B57}" type="pres">
      <dgm:prSet presAssocID="{DEF434C6-51B6-481A-9A46-59C5A28954D2}" presName="sp" presStyleCnt="0"/>
      <dgm:spPr/>
    </dgm:pt>
    <dgm:pt modelId="{243AA41E-3518-4D70-899B-8CB5F37A387A}" type="pres">
      <dgm:prSet presAssocID="{2BED2C9A-1611-4F0F-AC9C-FA91011A5F12}" presName="linNode" presStyleCnt="0"/>
      <dgm:spPr/>
    </dgm:pt>
    <dgm:pt modelId="{EC6E5877-684D-4760-BB09-5AACB50BA700}" type="pres">
      <dgm:prSet presAssocID="{2BED2C9A-1611-4F0F-AC9C-FA91011A5F12}" presName="parentText" presStyleLbl="node1" presStyleIdx="2" presStyleCnt="5" custScaleX="277778" custScaleY="440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B61D2-7B4B-4263-AA16-7E9449AAE9C4}" type="pres">
      <dgm:prSet presAssocID="{3EEE895F-943E-467E-A6B2-930B2F27B547}" presName="sp" presStyleCnt="0"/>
      <dgm:spPr/>
    </dgm:pt>
    <dgm:pt modelId="{52FAADF7-F5D5-47D4-B54F-0EDF762BC9E9}" type="pres">
      <dgm:prSet presAssocID="{94EBF469-DDB0-4978-9A50-116C0C51AA63}" presName="linNode" presStyleCnt="0"/>
      <dgm:spPr/>
    </dgm:pt>
    <dgm:pt modelId="{8B597081-8712-487D-A550-E20A14A1FC70}" type="pres">
      <dgm:prSet presAssocID="{94EBF469-DDB0-4978-9A50-116C0C51AA63}" presName="parentText" presStyleLbl="node1" presStyleIdx="3" presStyleCnt="5" custScaleX="277778" custScaleY="332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B29C6-799D-42DB-8F3B-4EEC877F4E1C}" type="pres">
      <dgm:prSet presAssocID="{D31EE48A-41E2-4817-9D3F-FC8D61156377}" presName="sp" presStyleCnt="0"/>
      <dgm:spPr/>
    </dgm:pt>
    <dgm:pt modelId="{C89DADCF-5082-4257-88EF-EDD3BE3B135A}" type="pres">
      <dgm:prSet presAssocID="{73120B23-B8F4-4225-B774-C499086156C8}" presName="linNode" presStyleCnt="0"/>
      <dgm:spPr/>
    </dgm:pt>
    <dgm:pt modelId="{924272A2-6354-41F7-959A-079FE5D759DE}" type="pres">
      <dgm:prSet presAssocID="{73120B23-B8F4-4225-B774-C499086156C8}" presName="parentText" presStyleLbl="node1" presStyleIdx="4" presStyleCnt="5" custScaleX="277778" custScaleY="505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CCAF21-A663-49CC-8714-B48732048537}" type="presOf" srcId="{77947964-700A-4A2F-A8CC-2557D5B9682A}" destId="{F9992E70-567F-4387-9FD2-6B5205A31B02}" srcOrd="0" destOrd="0" presId="urn:microsoft.com/office/officeart/2005/8/layout/vList5"/>
    <dgm:cxn modelId="{71AB5606-BDAD-4FD5-AA78-ADE4836F9594}" type="presOf" srcId="{2BED2C9A-1611-4F0F-AC9C-FA91011A5F12}" destId="{EC6E5877-684D-4760-BB09-5AACB50BA700}" srcOrd="0" destOrd="0" presId="urn:microsoft.com/office/officeart/2005/8/layout/vList5"/>
    <dgm:cxn modelId="{6CBD171E-B35D-4D7A-A08E-A94F5B231327}" srcId="{77947964-700A-4A2F-A8CC-2557D5B9682A}" destId="{94EBF469-DDB0-4978-9A50-116C0C51AA63}" srcOrd="3" destOrd="0" parTransId="{B8211D80-0A03-4AF0-93EB-9E9CF7D98340}" sibTransId="{D31EE48A-41E2-4817-9D3F-FC8D61156377}"/>
    <dgm:cxn modelId="{2D534864-7E63-4C06-B524-E301FB05CCAA}" srcId="{77947964-700A-4A2F-A8CC-2557D5B9682A}" destId="{73120B23-B8F4-4225-B774-C499086156C8}" srcOrd="4" destOrd="0" parTransId="{2DD39238-8F8E-4E77-B777-512E38F6EDCE}" sibTransId="{C7784316-D1E9-491C-AB22-33D17343BA3A}"/>
    <dgm:cxn modelId="{C89401A6-AB16-4014-90E3-BBE5F60547E8}" type="presOf" srcId="{73120B23-B8F4-4225-B774-C499086156C8}" destId="{924272A2-6354-41F7-959A-079FE5D759DE}" srcOrd="0" destOrd="0" presId="urn:microsoft.com/office/officeart/2005/8/layout/vList5"/>
    <dgm:cxn modelId="{BD855BC7-A3CC-4BC3-AB87-DA52F144F9C0}" type="presOf" srcId="{94EBF469-DDB0-4978-9A50-116C0C51AA63}" destId="{8B597081-8712-487D-A550-E20A14A1FC70}" srcOrd="0" destOrd="0" presId="urn:microsoft.com/office/officeart/2005/8/layout/vList5"/>
    <dgm:cxn modelId="{E95DF200-CDE0-4CCA-B932-2F1E73DE231A}" srcId="{77947964-700A-4A2F-A8CC-2557D5B9682A}" destId="{2BED2C9A-1611-4F0F-AC9C-FA91011A5F12}" srcOrd="2" destOrd="0" parTransId="{C5CFCED7-EB68-49DD-8AEA-8598D3CA337A}" sibTransId="{3EEE895F-943E-467E-A6B2-930B2F27B547}"/>
    <dgm:cxn modelId="{95BFD363-B8BB-4B0A-8CF3-64BB123779B2}" srcId="{77947964-700A-4A2F-A8CC-2557D5B9682A}" destId="{371DA911-77F9-4C5C-9C53-151D1645528C}" srcOrd="1" destOrd="0" parTransId="{C2C68721-2F0F-45CA-92D1-A9F85869BA6D}" sibTransId="{DEF434C6-51B6-481A-9A46-59C5A28954D2}"/>
    <dgm:cxn modelId="{6BD02EF4-DF47-4DB4-82CA-2D27180970F3}" type="presOf" srcId="{371DA911-77F9-4C5C-9C53-151D1645528C}" destId="{60610F4A-70E7-4CE2-BBF0-103DA18E5CA4}" srcOrd="0" destOrd="0" presId="urn:microsoft.com/office/officeart/2005/8/layout/vList5"/>
    <dgm:cxn modelId="{8B471516-E9FD-4338-AC5B-6729BB578CDB}" type="presOf" srcId="{C8AB7402-32D3-4C0A-BF7C-4D4B6633A951}" destId="{C9942927-95C4-47C3-9492-40DDEC3BACF8}" srcOrd="0" destOrd="0" presId="urn:microsoft.com/office/officeart/2005/8/layout/vList5"/>
    <dgm:cxn modelId="{B28AC65C-C903-4C31-8696-721904AE18E1}" srcId="{77947964-700A-4A2F-A8CC-2557D5B9682A}" destId="{C8AB7402-32D3-4C0A-BF7C-4D4B6633A951}" srcOrd="0" destOrd="0" parTransId="{ABC9F500-95B2-401F-BE18-44021EA72A97}" sibTransId="{CB8E4DB2-C36E-4583-BBDA-101108D2C710}"/>
    <dgm:cxn modelId="{5E4EB54B-128E-44AA-858A-B87B3E8C7B60}" type="presParOf" srcId="{F9992E70-567F-4387-9FD2-6B5205A31B02}" destId="{796E13D4-8E98-4111-B22B-B431F46148BC}" srcOrd="0" destOrd="0" presId="urn:microsoft.com/office/officeart/2005/8/layout/vList5"/>
    <dgm:cxn modelId="{1DFED3C9-D756-4A71-8031-00490C31D749}" type="presParOf" srcId="{796E13D4-8E98-4111-B22B-B431F46148BC}" destId="{C9942927-95C4-47C3-9492-40DDEC3BACF8}" srcOrd="0" destOrd="0" presId="urn:microsoft.com/office/officeart/2005/8/layout/vList5"/>
    <dgm:cxn modelId="{86B85D10-2D74-42D1-917B-34F3F1E97974}" type="presParOf" srcId="{F9992E70-567F-4387-9FD2-6B5205A31B02}" destId="{1A5B00D4-012D-44A4-87D6-0ABF3387BEF2}" srcOrd="1" destOrd="0" presId="urn:microsoft.com/office/officeart/2005/8/layout/vList5"/>
    <dgm:cxn modelId="{0D0EC93A-4F40-441C-B3B2-04A378E2FCB3}" type="presParOf" srcId="{F9992E70-567F-4387-9FD2-6B5205A31B02}" destId="{89DE2F1B-0101-4849-948E-345E36F86564}" srcOrd="2" destOrd="0" presId="urn:microsoft.com/office/officeart/2005/8/layout/vList5"/>
    <dgm:cxn modelId="{B66DC5A9-2609-4D23-8515-23B39E83147E}" type="presParOf" srcId="{89DE2F1B-0101-4849-948E-345E36F86564}" destId="{60610F4A-70E7-4CE2-BBF0-103DA18E5CA4}" srcOrd="0" destOrd="0" presId="urn:microsoft.com/office/officeart/2005/8/layout/vList5"/>
    <dgm:cxn modelId="{D6A7AB26-E94D-438C-8227-1AB339DA3831}" type="presParOf" srcId="{F9992E70-567F-4387-9FD2-6B5205A31B02}" destId="{732154F7-B233-412E-B4F2-AA83E6358B57}" srcOrd="3" destOrd="0" presId="urn:microsoft.com/office/officeart/2005/8/layout/vList5"/>
    <dgm:cxn modelId="{1B9219E2-EC2E-4712-9407-580BD849BC6E}" type="presParOf" srcId="{F9992E70-567F-4387-9FD2-6B5205A31B02}" destId="{243AA41E-3518-4D70-899B-8CB5F37A387A}" srcOrd="4" destOrd="0" presId="urn:microsoft.com/office/officeart/2005/8/layout/vList5"/>
    <dgm:cxn modelId="{CAB52A95-2C3A-4257-AFC7-C7C278A45B49}" type="presParOf" srcId="{243AA41E-3518-4D70-899B-8CB5F37A387A}" destId="{EC6E5877-684D-4760-BB09-5AACB50BA700}" srcOrd="0" destOrd="0" presId="urn:microsoft.com/office/officeart/2005/8/layout/vList5"/>
    <dgm:cxn modelId="{7CDD0BBF-34D7-47CF-ADF5-BF3FC04C048B}" type="presParOf" srcId="{F9992E70-567F-4387-9FD2-6B5205A31B02}" destId="{EB9B61D2-7B4B-4263-AA16-7E9449AAE9C4}" srcOrd="5" destOrd="0" presId="urn:microsoft.com/office/officeart/2005/8/layout/vList5"/>
    <dgm:cxn modelId="{38BF8F86-C18C-46DF-A6A3-4B45AB94E981}" type="presParOf" srcId="{F9992E70-567F-4387-9FD2-6B5205A31B02}" destId="{52FAADF7-F5D5-47D4-B54F-0EDF762BC9E9}" srcOrd="6" destOrd="0" presId="urn:microsoft.com/office/officeart/2005/8/layout/vList5"/>
    <dgm:cxn modelId="{09748CEE-849C-4332-BC1B-21D7EB5F57B0}" type="presParOf" srcId="{52FAADF7-F5D5-47D4-B54F-0EDF762BC9E9}" destId="{8B597081-8712-487D-A550-E20A14A1FC70}" srcOrd="0" destOrd="0" presId="urn:microsoft.com/office/officeart/2005/8/layout/vList5"/>
    <dgm:cxn modelId="{80E8F107-CAD3-40B2-8746-4BA73C8B2E21}" type="presParOf" srcId="{F9992E70-567F-4387-9FD2-6B5205A31B02}" destId="{5DEB29C6-799D-42DB-8F3B-4EEC877F4E1C}" srcOrd="7" destOrd="0" presId="urn:microsoft.com/office/officeart/2005/8/layout/vList5"/>
    <dgm:cxn modelId="{453D01B6-D5A1-4466-BE46-F14DA7A7B0AC}" type="presParOf" srcId="{F9992E70-567F-4387-9FD2-6B5205A31B02}" destId="{C89DADCF-5082-4257-88EF-EDD3BE3B135A}" srcOrd="8" destOrd="0" presId="urn:microsoft.com/office/officeart/2005/8/layout/vList5"/>
    <dgm:cxn modelId="{EB12ACDC-2088-4FFD-9B84-1BF9861506CA}" type="presParOf" srcId="{C89DADCF-5082-4257-88EF-EDD3BE3B135A}" destId="{924272A2-6354-41F7-959A-079FE5D759D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54CA53-02CC-40EE-B4FC-B1A992E5EDD0}" type="doc">
      <dgm:prSet loTypeId="urn:microsoft.com/office/officeart/2005/8/layout/lProcess1" loCatId="process" qsTypeId="urn:microsoft.com/office/officeart/2005/8/quickstyle/simple1#5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57F0E36B-E979-4C3C-93F2-79D866E60384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Обязательства, действующие </a:t>
          </a:r>
        </a:p>
        <a:p>
          <a:pPr>
            <a:lnSpc>
              <a:spcPct val="100000"/>
            </a:lnSpc>
          </a:pP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07 ноября 2017 года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578420-3AD3-45DD-B40D-C7A4F4A85061}" type="parTrans" cxnId="{C3AE8C02-8F38-4948-94D4-2E04116DE88C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66942FB-67A6-416F-BE01-9C34FD4B3A77}" type="sibTrans" cxnId="{C3AE8C02-8F38-4948-94D4-2E04116DE88C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4F619E3-A701-46AD-ABC1-1B516F69A639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Верхний предел муниципального долга на 07.11.2017 года – </a:t>
          </a:r>
        </a:p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4 950,1 тыс. рублей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6462A3-714A-4F80-842B-7286D1F0F5A6}" type="parTrans" cxnId="{85D0C35C-0510-405C-95A4-D1898B0AEF2D}">
      <dgm:prSet/>
      <dgm:spPr/>
      <dgm:t>
        <a:bodyPr/>
        <a:lstStyle/>
        <a:p>
          <a:endParaRPr lang="ru-RU"/>
        </a:p>
      </dgm:t>
    </dgm:pt>
    <dgm:pt modelId="{7709874B-7816-411B-92E7-DE65C147FFF1}" type="sibTrans" cxnId="{85D0C35C-0510-405C-95A4-D1898B0AEF2D}">
      <dgm:prSet/>
      <dgm:spPr/>
      <dgm:t>
        <a:bodyPr/>
        <a:lstStyle/>
        <a:p>
          <a:endParaRPr lang="ru-RU"/>
        </a:p>
      </dgm:t>
    </dgm:pt>
    <dgm:pt modelId="{386B576C-4A51-4C59-9292-FE154FEA7645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Бюджетные кредиты, полученные местным бюджетом от областного бюджета – 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3 656,1 тыс. рублей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E006600-7A6B-4F89-98BE-C1751B2219D9}" type="sibTrans" cxnId="{3FB62DAF-FAFA-4AC3-BB53-BC05DAAB3258}">
      <dgm:prSet/>
      <dgm:spPr/>
      <dgm:t>
        <a:bodyPr/>
        <a:lstStyle/>
        <a:p>
          <a:endParaRPr lang="ru-RU"/>
        </a:p>
      </dgm:t>
    </dgm:pt>
    <dgm:pt modelId="{E8D9A7B1-5965-445F-BAA1-7ECA4D9F32C7}" type="parTrans" cxnId="{3FB62DAF-FAFA-4AC3-BB53-BC05DAAB3258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</dgm:spPr>
      <dgm:t>
        <a:bodyPr/>
        <a:lstStyle/>
        <a:p>
          <a:endParaRPr lang="ru-RU"/>
        </a:p>
      </dgm:t>
    </dgm:pt>
    <dgm:pt modelId="{6A7DA6E0-2432-4872-8551-5C3B6A4FF20F}" type="pres">
      <dgm:prSet presAssocID="{0C54CA53-02CC-40EE-B4FC-B1A992E5ED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3A1C8B-31DD-483D-B672-A9955BFDDF2C}" type="pres">
      <dgm:prSet presAssocID="{57F0E36B-E979-4C3C-93F2-79D866E60384}" presName="vertFlow" presStyleCnt="0"/>
      <dgm:spPr/>
    </dgm:pt>
    <dgm:pt modelId="{D27BB0A2-D26D-4E70-9245-05B87162082A}" type="pres">
      <dgm:prSet presAssocID="{57F0E36B-E979-4C3C-93F2-79D866E60384}" presName="header" presStyleLbl="node1" presStyleIdx="0" presStyleCnt="2" custScaleX="176158" custScaleY="151886" custLinFactY="-157538" custLinFactNeighborX="88927" custLinFactNeighborY="-200000"/>
      <dgm:spPr/>
      <dgm:t>
        <a:bodyPr/>
        <a:lstStyle/>
        <a:p>
          <a:endParaRPr lang="ru-RU"/>
        </a:p>
      </dgm:t>
    </dgm:pt>
    <dgm:pt modelId="{94B2DE21-83AE-4DBD-A786-05460317F954}" type="pres">
      <dgm:prSet presAssocID="{E8D9A7B1-5965-445F-BAA1-7ECA4D9F32C7}" presName="parTrans" presStyleLbl="sibTrans2D1" presStyleIdx="0" presStyleCnt="1" custScaleX="56917" custScaleY="682339" custLinFactY="309453" custLinFactNeighborX="-14535" custLinFactNeighborY="400000"/>
      <dgm:spPr/>
      <dgm:t>
        <a:bodyPr/>
        <a:lstStyle/>
        <a:p>
          <a:endParaRPr lang="ru-RU"/>
        </a:p>
      </dgm:t>
    </dgm:pt>
    <dgm:pt modelId="{FC757AE1-BBFF-4AFC-83FC-CD100D748F75}" type="pres">
      <dgm:prSet presAssocID="{386B576C-4A51-4C59-9292-FE154FEA7645}" presName="child" presStyleLbl="alignAccFollowNode1" presStyleIdx="0" presStyleCnt="1" custScaleX="220327" custScaleY="231892" custLinFactY="141783" custLinFactNeighborX="-159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8A3BB-565A-422C-A526-D612EF15FF84}" type="pres">
      <dgm:prSet presAssocID="{57F0E36B-E979-4C3C-93F2-79D866E60384}" presName="hSp" presStyleCnt="0"/>
      <dgm:spPr/>
    </dgm:pt>
    <dgm:pt modelId="{B32B8B5C-7D5F-400D-AEDE-95C74C12956A}" type="pres">
      <dgm:prSet presAssocID="{14F619E3-A701-46AD-ABC1-1B516F69A639}" presName="vertFlow" presStyleCnt="0"/>
      <dgm:spPr/>
    </dgm:pt>
    <dgm:pt modelId="{E52693D3-2C0B-4B10-A876-E47615B6F207}" type="pres">
      <dgm:prSet presAssocID="{14F619E3-A701-46AD-ABC1-1B516F69A639}" presName="header" presStyleLbl="node1" presStyleIdx="1" presStyleCnt="2" custScaleX="164197" custScaleY="217941" custLinFactX="-16740" custLinFactNeighborX="-100000" custLinFactNeighborY="-1675"/>
      <dgm:spPr/>
      <dgm:t>
        <a:bodyPr/>
        <a:lstStyle/>
        <a:p>
          <a:endParaRPr lang="ru-RU"/>
        </a:p>
      </dgm:t>
    </dgm:pt>
  </dgm:ptLst>
  <dgm:cxnLst>
    <dgm:cxn modelId="{9BF455AC-25AE-4E5E-B6B6-BA775FA6D98C}" type="presOf" srcId="{0C54CA53-02CC-40EE-B4FC-B1A992E5EDD0}" destId="{6A7DA6E0-2432-4872-8551-5C3B6A4FF20F}" srcOrd="0" destOrd="0" presId="urn:microsoft.com/office/officeart/2005/8/layout/lProcess1"/>
    <dgm:cxn modelId="{C3AE8C02-8F38-4948-94D4-2E04116DE88C}" srcId="{0C54CA53-02CC-40EE-B4FC-B1A992E5EDD0}" destId="{57F0E36B-E979-4C3C-93F2-79D866E60384}" srcOrd="0" destOrd="0" parTransId="{64578420-3AD3-45DD-B40D-C7A4F4A85061}" sibTransId="{466942FB-67A6-416F-BE01-9C34FD4B3A77}"/>
    <dgm:cxn modelId="{E59D7612-2751-4066-B69C-4CB8376BA7D6}" type="presOf" srcId="{E8D9A7B1-5965-445F-BAA1-7ECA4D9F32C7}" destId="{94B2DE21-83AE-4DBD-A786-05460317F954}" srcOrd="0" destOrd="0" presId="urn:microsoft.com/office/officeart/2005/8/layout/lProcess1"/>
    <dgm:cxn modelId="{14806559-F297-4145-B899-B5A744B5F9EC}" type="presOf" srcId="{14F619E3-A701-46AD-ABC1-1B516F69A639}" destId="{E52693D3-2C0B-4B10-A876-E47615B6F207}" srcOrd="0" destOrd="0" presId="urn:microsoft.com/office/officeart/2005/8/layout/lProcess1"/>
    <dgm:cxn modelId="{F3E70A83-17A3-497E-9607-9BD6F6D5757B}" type="presOf" srcId="{57F0E36B-E979-4C3C-93F2-79D866E60384}" destId="{D27BB0A2-D26D-4E70-9245-05B87162082A}" srcOrd="0" destOrd="0" presId="urn:microsoft.com/office/officeart/2005/8/layout/lProcess1"/>
    <dgm:cxn modelId="{3FB62DAF-FAFA-4AC3-BB53-BC05DAAB3258}" srcId="{57F0E36B-E979-4C3C-93F2-79D866E60384}" destId="{386B576C-4A51-4C59-9292-FE154FEA7645}" srcOrd="0" destOrd="0" parTransId="{E8D9A7B1-5965-445F-BAA1-7ECA4D9F32C7}" sibTransId="{DE006600-7A6B-4F89-98BE-C1751B2219D9}"/>
    <dgm:cxn modelId="{DC799B2D-5FA9-4964-8BD8-5A5AA2E76E5C}" type="presOf" srcId="{386B576C-4A51-4C59-9292-FE154FEA7645}" destId="{FC757AE1-BBFF-4AFC-83FC-CD100D748F75}" srcOrd="0" destOrd="0" presId="urn:microsoft.com/office/officeart/2005/8/layout/lProcess1"/>
    <dgm:cxn modelId="{85D0C35C-0510-405C-95A4-D1898B0AEF2D}" srcId="{0C54CA53-02CC-40EE-B4FC-B1A992E5EDD0}" destId="{14F619E3-A701-46AD-ABC1-1B516F69A639}" srcOrd="1" destOrd="0" parTransId="{786462A3-714A-4F80-842B-7286D1F0F5A6}" sibTransId="{7709874B-7816-411B-92E7-DE65C147FFF1}"/>
    <dgm:cxn modelId="{0588BA18-DA3D-4785-B3FD-317BE9F3C773}" type="presParOf" srcId="{6A7DA6E0-2432-4872-8551-5C3B6A4FF20F}" destId="{DE3A1C8B-31DD-483D-B672-A9955BFDDF2C}" srcOrd="0" destOrd="0" presId="urn:microsoft.com/office/officeart/2005/8/layout/lProcess1"/>
    <dgm:cxn modelId="{E5AB028B-2EA7-47D8-AE49-619882882B99}" type="presParOf" srcId="{DE3A1C8B-31DD-483D-B672-A9955BFDDF2C}" destId="{D27BB0A2-D26D-4E70-9245-05B87162082A}" srcOrd="0" destOrd="0" presId="urn:microsoft.com/office/officeart/2005/8/layout/lProcess1"/>
    <dgm:cxn modelId="{BA6CEC09-14FA-46EE-A7AD-FECF70CB9945}" type="presParOf" srcId="{DE3A1C8B-31DD-483D-B672-A9955BFDDF2C}" destId="{94B2DE21-83AE-4DBD-A786-05460317F954}" srcOrd="1" destOrd="0" presId="urn:microsoft.com/office/officeart/2005/8/layout/lProcess1"/>
    <dgm:cxn modelId="{F1404364-F9FF-4641-B769-2AFA141173C9}" type="presParOf" srcId="{DE3A1C8B-31DD-483D-B672-A9955BFDDF2C}" destId="{FC757AE1-BBFF-4AFC-83FC-CD100D748F75}" srcOrd="2" destOrd="0" presId="urn:microsoft.com/office/officeart/2005/8/layout/lProcess1"/>
    <dgm:cxn modelId="{302489CD-8117-4164-8B9C-4D53F8E0E5F2}" type="presParOf" srcId="{6A7DA6E0-2432-4872-8551-5C3B6A4FF20F}" destId="{3398A3BB-565A-422C-A526-D612EF15FF84}" srcOrd="1" destOrd="0" presId="urn:microsoft.com/office/officeart/2005/8/layout/lProcess1"/>
    <dgm:cxn modelId="{26AE520C-B0D0-4216-82B8-98DB7E091BDC}" type="presParOf" srcId="{6A7DA6E0-2432-4872-8551-5C3B6A4FF20F}" destId="{B32B8B5C-7D5F-400D-AEDE-95C74C12956A}" srcOrd="2" destOrd="0" presId="urn:microsoft.com/office/officeart/2005/8/layout/lProcess1"/>
    <dgm:cxn modelId="{38D41344-C648-49F2-A098-DC33C02520E4}" type="presParOf" srcId="{B32B8B5C-7D5F-400D-AEDE-95C74C12956A}" destId="{E52693D3-2C0B-4B10-A876-E47615B6F207}" srcOrd="0" destOrd="0" presId="urn:microsoft.com/office/officeart/2005/8/layout/lProcess1"/>
  </dgm:cxnLst>
  <dgm:bg>
    <a:blipFill>
      <a:blip xmlns:r="http://schemas.openxmlformats.org/officeDocument/2006/relationships" r:embed="rId3"/>
      <a:tile tx="0" ty="0" sx="100000" sy="100000" flip="none" algn="tl"/>
    </a:blipFill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A3BD63-15D5-43CE-A711-E2BA056C8D91}" type="doc">
      <dgm:prSet loTypeId="urn:microsoft.com/office/officeart/2005/8/layout/radial5" loCatId="relationship" qsTypeId="urn:microsoft.com/office/officeart/2005/8/quickstyle/simple1#7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0549AE50-5D41-446B-9882-A6DC2623D16C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>
              <a:lumMod val="95000"/>
              <a:lumOff val="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 бюджетной классификации (статья 19 Бюджетного кодекса)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2773CF-BE6A-4D05-88D7-08A974D3A657}" type="parTrans" cxnId="{64DC1831-2A8A-405E-8F34-59B99330F163}">
      <dgm:prSet/>
      <dgm:spPr/>
      <dgm:t>
        <a:bodyPr/>
        <a:lstStyle/>
        <a:p>
          <a:endParaRPr lang="ru-RU" sz="1000"/>
        </a:p>
      </dgm:t>
    </dgm:pt>
    <dgm:pt modelId="{704C8767-D5C5-49AB-8D8C-815DFC9EBAD0}" type="sibTrans" cxnId="{64DC1831-2A8A-405E-8F34-59B99330F163}">
      <dgm:prSet/>
      <dgm:spPr/>
      <dgm:t>
        <a:bodyPr/>
        <a:lstStyle/>
        <a:p>
          <a:endParaRPr lang="ru-RU" sz="1000"/>
        </a:p>
      </dgm:t>
    </dgm:pt>
    <dgm:pt modelId="{629DB58B-3E32-47EF-BC66-90337AE8DD29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>
              <a:lumMod val="95000"/>
              <a:lumOff val="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классификация расходов бюджетов</a:t>
          </a:r>
          <a:endParaRPr lang="ru-RU" sz="16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CA1C8D-DC8E-4805-A42E-6EF53ECD3900}" type="parTrans" cxnId="{0762CE71-1900-4900-95D2-18E8539F12A2}">
      <dgm:prSet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 sz="1000" dirty="0"/>
        </a:p>
      </dgm:t>
    </dgm:pt>
    <dgm:pt modelId="{DC832B9B-0AF8-4855-A1F5-385C6FC397A4}" type="sibTrans" cxnId="{0762CE71-1900-4900-95D2-18E8539F12A2}">
      <dgm:prSet/>
      <dgm:spPr/>
      <dgm:t>
        <a:bodyPr/>
        <a:lstStyle/>
        <a:p>
          <a:endParaRPr lang="ru-RU" sz="1000"/>
        </a:p>
      </dgm:t>
    </dgm:pt>
    <dgm:pt modelId="{BEF0040A-0FD7-414D-A35E-8554EF3F38F6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>
              <a:lumMod val="95000"/>
              <a:lumOff val="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классификация источников финансирования дефицитов бюджетов</a:t>
          </a:r>
          <a:endParaRPr lang="ru-RU" sz="16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34260E-D013-40BB-8285-96FD43F083EA}" type="parTrans" cxnId="{47D372C7-F51B-46FD-8BF8-33E84A044095}">
      <dgm:prSet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 sz="1000" dirty="0"/>
        </a:p>
      </dgm:t>
    </dgm:pt>
    <dgm:pt modelId="{6AED1117-0AAE-4566-AE09-495A9B57BEAB}" type="sibTrans" cxnId="{47D372C7-F51B-46FD-8BF8-33E84A044095}">
      <dgm:prSet/>
      <dgm:spPr/>
      <dgm:t>
        <a:bodyPr/>
        <a:lstStyle/>
        <a:p>
          <a:endParaRPr lang="ru-RU" sz="1000"/>
        </a:p>
      </dgm:t>
    </dgm:pt>
    <dgm:pt modelId="{CDF3E876-12B3-462B-86D9-AEEEEA3750AC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>
              <a:lumMod val="95000"/>
              <a:lumOff val="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классификация операций публично-правовых образований   </a:t>
          </a:r>
        </a:p>
        <a:p>
          <a:r>
            <a:rPr lang="ru-RU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 «классификация операций сектора государственного управления»)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056C9A-0FAC-4050-A930-E31494F54E50}" type="parTrans" cxnId="{E248E772-0B05-438D-99FD-9790629F7D67}">
      <dgm:prSet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000" dirty="0"/>
        </a:p>
      </dgm:t>
    </dgm:pt>
    <dgm:pt modelId="{FE4CD088-27AD-4516-8C05-9EB5007CA4FE}" type="sibTrans" cxnId="{E248E772-0B05-438D-99FD-9790629F7D67}">
      <dgm:prSet/>
      <dgm:spPr/>
      <dgm:t>
        <a:bodyPr/>
        <a:lstStyle/>
        <a:p>
          <a:endParaRPr lang="ru-RU" sz="1000"/>
        </a:p>
      </dgm:t>
    </dgm:pt>
    <dgm:pt modelId="{BCABD5D5-F606-4BB2-8FE8-98A3620F70B0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>
              <a:lumMod val="95000"/>
              <a:lumOff val="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классификация доходов бюджетов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765EF2-062F-48E5-B28C-C0B6F7F288AB}" type="parTrans" cxnId="{B3957526-3D66-4AFD-B483-313396CE3A5D}">
      <dgm:prSet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 sz="1000" dirty="0"/>
        </a:p>
      </dgm:t>
    </dgm:pt>
    <dgm:pt modelId="{B0DB0C43-4995-4E6B-9C12-342A88E68B5B}" type="sibTrans" cxnId="{B3957526-3D66-4AFD-B483-313396CE3A5D}">
      <dgm:prSet/>
      <dgm:spPr/>
      <dgm:t>
        <a:bodyPr/>
        <a:lstStyle/>
        <a:p>
          <a:endParaRPr lang="ru-RU" sz="1000"/>
        </a:p>
      </dgm:t>
    </dgm:pt>
    <dgm:pt modelId="{BEA96526-1F88-4647-9164-5460A1742449}" type="pres">
      <dgm:prSet presAssocID="{D1A3BD63-15D5-43CE-A711-E2BA056C8D9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65B5EC-AFA6-4C44-92DA-64F643C0CE00}" type="pres">
      <dgm:prSet presAssocID="{0549AE50-5D41-446B-9882-A6DC2623D16C}" presName="centerShape" presStyleLbl="node0" presStyleIdx="0" presStyleCnt="1" custScaleX="253001" custScaleY="134747" custLinFactNeighborX="-1116" custLinFactNeighborY="-2763"/>
      <dgm:spPr/>
      <dgm:t>
        <a:bodyPr/>
        <a:lstStyle/>
        <a:p>
          <a:endParaRPr lang="ru-RU"/>
        </a:p>
      </dgm:t>
    </dgm:pt>
    <dgm:pt modelId="{A115AC8F-DF4F-408D-8E3C-59B2646FABFF}" type="pres">
      <dgm:prSet presAssocID="{AFCA1C8D-DC8E-4805-A42E-6EF53ECD3900}" presName="parTrans" presStyleLbl="sibTrans2D1" presStyleIdx="0" presStyleCnt="4"/>
      <dgm:spPr/>
      <dgm:t>
        <a:bodyPr/>
        <a:lstStyle/>
        <a:p>
          <a:endParaRPr lang="ru-RU"/>
        </a:p>
      </dgm:t>
    </dgm:pt>
    <dgm:pt modelId="{6738546C-7C80-46D5-BD83-484254C74D77}" type="pres">
      <dgm:prSet presAssocID="{AFCA1C8D-DC8E-4805-A42E-6EF53ECD3900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962A223-E7E8-4DCA-AE74-0C15BB8FCB6D}" type="pres">
      <dgm:prSet presAssocID="{629DB58B-3E32-47EF-BC66-90337AE8DD29}" presName="node" presStyleLbl="node1" presStyleIdx="0" presStyleCnt="4" custScaleX="404284" custScaleY="68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0A7EC-7BFE-4F54-BFBB-F9486F8B0AF0}" type="pres">
      <dgm:prSet presAssocID="{2A34260E-D013-40BB-8285-96FD43F083EA}" presName="parTrans" presStyleLbl="sibTrans2D1" presStyleIdx="1" presStyleCnt="4"/>
      <dgm:spPr/>
      <dgm:t>
        <a:bodyPr/>
        <a:lstStyle/>
        <a:p>
          <a:endParaRPr lang="ru-RU"/>
        </a:p>
      </dgm:t>
    </dgm:pt>
    <dgm:pt modelId="{6BD09E87-6AD6-4978-B834-98440296C3D5}" type="pres">
      <dgm:prSet presAssocID="{2A34260E-D013-40BB-8285-96FD43F083E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C826E71-F7F1-4F53-9E21-E137799DD168}" type="pres">
      <dgm:prSet presAssocID="{BEF0040A-0FD7-414D-A35E-8554EF3F38F6}" presName="node" presStyleLbl="node1" presStyleIdx="1" presStyleCnt="4" custScaleX="302814" custScaleY="123321" custRadScaleRad="276550" custRadScaleInc="2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1B5F3-E65A-4E3D-BE6F-4131DBB13186}" type="pres">
      <dgm:prSet presAssocID="{87056C9A-0FAC-4050-A930-E31494F54E50}" presName="parTrans" presStyleLbl="sibTrans2D1" presStyleIdx="2" presStyleCnt="4"/>
      <dgm:spPr/>
      <dgm:t>
        <a:bodyPr/>
        <a:lstStyle/>
        <a:p>
          <a:endParaRPr lang="ru-RU"/>
        </a:p>
      </dgm:t>
    </dgm:pt>
    <dgm:pt modelId="{8A58B4F4-01AA-4FC7-951A-1E6538C3BDE3}" type="pres">
      <dgm:prSet presAssocID="{87056C9A-0FAC-4050-A930-E31494F54E5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932FED0-47B2-4FBB-A636-07F99B32D1C0}" type="pres">
      <dgm:prSet presAssocID="{CDF3E876-12B3-462B-86D9-AEEEEA3750AC}" presName="node" presStyleLbl="node1" presStyleIdx="2" presStyleCnt="4" custScaleX="504131" custScaleY="107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96D6A-ACB4-41F9-835A-17EF68AADE4F}" type="pres">
      <dgm:prSet presAssocID="{CF765EF2-062F-48E5-B28C-C0B6F7F288AB}" presName="parTrans" presStyleLbl="sibTrans2D1" presStyleIdx="3" presStyleCnt="4"/>
      <dgm:spPr/>
      <dgm:t>
        <a:bodyPr/>
        <a:lstStyle/>
        <a:p>
          <a:endParaRPr lang="ru-RU"/>
        </a:p>
      </dgm:t>
    </dgm:pt>
    <dgm:pt modelId="{6E0B0FB8-8601-4F63-86CF-15CD81469362}" type="pres">
      <dgm:prSet presAssocID="{CF765EF2-062F-48E5-B28C-C0B6F7F288AB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9759B0DA-6579-41A8-95E2-054AFDF623F3}" type="pres">
      <dgm:prSet presAssocID="{BCABD5D5-F606-4BB2-8FE8-98A3620F70B0}" presName="node" presStyleLbl="node1" presStyleIdx="3" presStyleCnt="4" custScaleX="309058" custScaleY="93798" custRadScaleRad="241225" custRadScaleInc="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D372C7-F51B-46FD-8BF8-33E84A044095}" srcId="{0549AE50-5D41-446B-9882-A6DC2623D16C}" destId="{BEF0040A-0FD7-414D-A35E-8554EF3F38F6}" srcOrd="1" destOrd="0" parTransId="{2A34260E-D013-40BB-8285-96FD43F083EA}" sibTransId="{6AED1117-0AAE-4566-AE09-495A9B57BEAB}"/>
    <dgm:cxn modelId="{BF8F65D1-CBA2-47DB-A51F-7836CA8AE6C1}" type="presOf" srcId="{2A34260E-D013-40BB-8285-96FD43F083EA}" destId="{3980A7EC-7BFE-4F54-BFBB-F9486F8B0AF0}" srcOrd="0" destOrd="0" presId="urn:microsoft.com/office/officeart/2005/8/layout/radial5"/>
    <dgm:cxn modelId="{6CE39552-E44D-42E6-9524-79F36F1AEF8C}" type="presOf" srcId="{CF765EF2-062F-48E5-B28C-C0B6F7F288AB}" destId="{BBE96D6A-ACB4-41F9-835A-17EF68AADE4F}" srcOrd="0" destOrd="0" presId="urn:microsoft.com/office/officeart/2005/8/layout/radial5"/>
    <dgm:cxn modelId="{E9DD6540-81DC-4EF6-A1E7-FB52AECED4DC}" type="presOf" srcId="{CF765EF2-062F-48E5-B28C-C0B6F7F288AB}" destId="{6E0B0FB8-8601-4F63-86CF-15CD81469362}" srcOrd="1" destOrd="0" presId="urn:microsoft.com/office/officeart/2005/8/layout/radial5"/>
    <dgm:cxn modelId="{DB84D0A8-B8A6-4184-BB7A-12465130FE9A}" type="presOf" srcId="{D1A3BD63-15D5-43CE-A711-E2BA056C8D91}" destId="{BEA96526-1F88-4647-9164-5460A1742449}" srcOrd="0" destOrd="0" presId="urn:microsoft.com/office/officeart/2005/8/layout/radial5"/>
    <dgm:cxn modelId="{DAC1CD64-8400-498F-B2A1-249F73CA87CA}" type="presOf" srcId="{AFCA1C8D-DC8E-4805-A42E-6EF53ECD3900}" destId="{A115AC8F-DF4F-408D-8E3C-59B2646FABFF}" srcOrd="0" destOrd="0" presId="urn:microsoft.com/office/officeart/2005/8/layout/radial5"/>
    <dgm:cxn modelId="{14A9E93C-026B-4763-9870-4F8783463208}" type="presOf" srcId="{AFCA1C8D-DC8E-4805-A42E-6EF53ECD3900}" destId="{6738546C-7C80-46D5-BD83-484254C74D77}" srcOrd="1" destOrd="0" presId="urn:microsoft.com/office/officeart/2005/8/layout/radial5"/>
    <dgm:cxn modelId="{52061FAD-93E7-4C5C-964F-26C4D4EED769}" type="presOf" srcId="{0549AE50-5D41-446B-9882-A6DC2623D16C}" destId="{0A65B5EC-AFA6-4C44-92DA-64F643C0CE00}" srcOrd="0" destOrd="0" presId="urn:microsoft.com/office/officeart/2005/8/layout/radial5"/>
    <dgm:cxn modelId="{30706926-3B45-4454-8FC9-78F9AB9D3B30}" type="presOf" srcId="{CDF3E876-12B3-462B-86D9-AEEEEA3750AC}" destId="{8932FED0-47B2-4FBB-A636-07F99B32D1C0}" srcOrd="0" destOrd="0" presId="urn:microsoft.com/office/officeart/2005/8/layout/radial5"/>
    <dgm:cxn modelId="{3C9D0979-69EA-486E-B28A-1AA458E5630D}" type="presOf" srcId="{629DB58B-3E32-47EF-BC66-90337AE8DD29}" destId="{5962A223-E7E8-4DCA-AE74-0C15BB8FCB6D}" srcOrd="0" destOrd="0" presId="urn:microsoft.com/office/officeart/2005/8/layout/radial5"/>
    <dgm:cxn modelId="{5B71076F-8D65-44CC-9E63-0631F42065CC}" type="presOf" srcId="{BCABD5D5-F606-4BB2-8FE8-98A3620F70B0}" destId="{9759B0DA-6579-41A8-95E2-054AFDF623F3}" srcOrd="0" destOrd="0" presId="urn:microsoft.com/office/officeart/2005/8/layout/radial5"/>
    <dgm:cxn modelId="{64DC1831-2A8A-405E-8F34-59B99330F163}" srcId="{D1A3BD63-15D5-43CE-A711-E2BA056C8D91}" destId="{0549AE50-5D41-446B-9882-A6DC2623D16C}" srcOrd="0" destOrd="0" parTransId="{452773CF-BE6A-4D05-88D7-08A974D3A657}" sibTransId="{704C8767-D5C5-49AB-8D8C-815DFC9EBAD0}"/>
    <dgm:cxn modelId="{26D8F43F-44ED-4DE2-A1B4-EE5386B18424}" type="presOf" srcId="{2A34260E-D013-40BB-8285-96FD43F083EA}" destId="{6BD09E87-6AD6-4978-B834-98440296C3D5}" srcOrd="1" destOrd="0" presId="urn:microsoft.com/office/officeart/2005/8/layout/radial5"/>
    <dgm:cxn modelId="{B3957526-3D66-4AFD-B483-313396CE3A5D}" srcId="{0549AE50-5D41-446B-9882-A6DC2623D16C}" destId="{BCABD5D5-F606-4BB2-8FE8-98A3620F70B0}" srcOrd="3" destOrd="0" parTransId="{CF765EF2-062F-48E5-B28C-C0B6F7F288AB}" sibTransId="{B0DB0C43-4995-4E6B-9C12-342A88E68B5B}"/>
    <dgm:cxn modelId="{0762CE71-1900-4900-95D2-18E8539F12A2}" srcId="{0549AE50-5D41-446B-9882-A6DC2623D16C}" destId="{629DB58B-3E32-47EF-BC66-90337AE8DD29}" srcOrd="0" destOrd="0" parTransId="{AFCA1C8D-DC8E-4805-A42E-6EF53ECD3900}" sibTransId="{DC832B9B-0AF8-4855-A1F5-385C6FC397A4}"/>
    <dgm:cxn modelId="{77231337-8917-4FCF-9E34-A44B576462F9}" type="presOf" srcId="{87056C9A-0FAC-4050-A930-E31494F54E50}" destId="{8A58B4F4-01AA-4FC7-951A-1E6538C3BDE3}" srcOrd="1" destOrd="0" presId="urn:microsoft.com/office/officeart/2005/8/layout/radial5"/>
    <dgm:cxn modelId="{6D4E1528-F773-4296-A5EA-71523BA6DA10}" type="presOf" srcId="{87056C9A-0FAC-4050-A930-E31494F54E50}" destId="{8191B5F3-E65A-4E3D-BE6F-4131DBB13186}" srcOrd="0" destOrd="0" presId="urn:microsoft.com/office/officeart/2005/8/layout/radial5"/>
    <dgm:cxn modelId="{E248E772-0B05-438D-99FD-9790629F7D67}" srcId="{0549AE50-5D41-446B-9882-A6DC2623D16C}" destId="{CDF3E876-12B3-462B-86D9-AEEEEA3750AC}" srcOrd="2" destOrd="0" parTransId="{87056C9A-0FAC-4050-A930-E31494F54E50}" sibTransId="{FE4CD088-27AD-4516-8C05-9EB5007CA4FE}"/>
    <dgm:cxn modelId="{FF85BE97-3730-42EF-B06A-E4095A0EEEA2}" type="presOf" srcId="{BEF0040A-0FD7-414D-A35E-8554EF3F38F6}" destId="{BC826E71-F7F1-4F53-9E21-E137799DD168}" srcOrd="0" destOrd="0" presId="urn:microsoft.com/office/officeart/2005/8/layout/radial5"/>
    <dgm:cxn modelId="{9255F6F4-F83B-48C3-B308-250FB7D6007A}" type="presParOf" srcId="{BEA96526-1F88-4647-9164-5460A1742449}" destId="{0A65B5EC-AFA6-4C44-92DA-64F643C0CE00}" srcOrd="0" destOrd="0" presId="urn:microsoft.com/office/officeart/2005/8/layout/radial5"/>
    <dgm:cxn modelId="{3C9A22FC-6ED1-4C2F-9CBC-F9B70430A31C}" type="presParOf" srcId="{BEA96526-1F88-4647-9164-5460A1742449}" destId="{A115AC8F-DF4F-408D-8E3C-59B2646FABFF}" srcOrd="1" destOrd="0" presId="urn:microsoft.com/office/officeart/2005/8/layout/radial5"/>
    <dgm:cxn modelId="{894CFC81-1F96-4F17-A7EB-3C74685A6B45}" type="presParOf" srcId="{A115AC8F-DF4F-408D-8E3C-59B2646FABFF}" destId="{6738546C-7C80-46D5-BD83-484254C74D77}" srcOrd="0" destOrd="0" presId="urn:microsoft.com/office/officeart/2005/8/layout/radial5"/>
    <dgm:cxn modelId="{03F2F8B1-4E27-4F21-A9BE-3A69828FA873}" type="presParOf" srcId="{BEA96526-1F88-4647-9164-5460A1742449}" destId="{5962A223-E7E8-4DCA-AE74-0C15BB8FCB6D}" srcOrd="2" destOrd="0" presId="urn:microsoft.com/office/officeart/2005/8/layout/radial5"/>
    <dgm:cxn modelId="{FA3F6141-C2FC-4188-974B-6C0FF598B94F}" type="presParOf" srcId="{BEA96526-1F88-4647-9164-5460A1742449}" destId="{3980A7EC-7BFE-4F54-BFBB-F9486F8B0AF0}" srcOrd="3" destOrd="0" presId="urn:microsoft.com/office/officeart/2005/8/layout/radial5"/>
    <dgm:cxn modelId="{728CE8B6-D92A-4547-91DB-89A8C2DBD0E7}" type="presParOf" srcId="{3980A7EC-7BFE-4F54-BFBB-F9486F8B0AF0}" destId="{6BD09E87-6AD6-4978-B834-98440296C3D5}" srcOrd="0" destOrd="0" presId="urn:microsoft.com/office/officeart/2005/8/layout/radial5"/>
    <dgm:cxn modelId="{17BB4CCB-7023-401C-9D9A-7F07D62625B4}" type="presParOf" srcId="{BEA96526-1F88-4647-9164-5460A1742449}" destId="{BC826E71-F7F1-4F53-9E21-E137799DD168}" srcOrd="4" destOrd="0" presId="urn:microsoft.com/office/officeart/2005/8/layout/radial5"/>
    <dgm:cxn modelId="{B25111E0-9A06-4598-9324-B4ACCB38BAEE}" type="presParOf" srcId="{BEA96526-1F88-4647-9164-5460A1742449}" destId="{8191B5F3-E65A-4E3D-BE6F-4131DBB13186}" srcOrd="5" destOrd="0" presId="urn:microsoft.com/office/officeart/2005/8/layout/radial5"/>
    <dgm:cxn modelId="{B283CD71-CA3C-4BC3-87AC-4FE5FDA23EF7}" type="presParOf" srcId="{8191B5F3-E65A-4E3D-BE6F-4131DBB13186}" destId="{8A58B4F4-01AA-4FC7-951A-1E6538C3BDE3}" srcOrd="0" destOrd="0" presId="urn:microsoft.com/office/officeart/2005/8/layout/radial5"/>
    <dgm:cxn modelId="{7BD8CA02-1B18-4079-BF1F-53140963BD95}" type="presParOf" srcId="{BEA96526-1F88-4647-9164-5460A1742449}" destId="{8932FED0-47B2-4FBB-A636-07F99B32D1C0}" srcOrd="6" destOrd="0" presId="urn:microsoft.com/office/officeart/2005/8/layout/radial5"/>
    <dgm:cxn modelId="{EBDCED5D-52FC-44DA-A537-1BB01A3CDE66}" type="presParOf" srcId="{BEA96526-1F88-4647-9164-5460A1742449}" destId="{BBE96D6A-ACB4-41F9-835A-17EF68AADE4F}" srcOrd="7" destOrd="0" presId="urn:microsoft.com/office/officeart/2005/8/layout/radial5"/>
    <dgm:cxn modelId="{DC0B953D-CBCF-447D-84AB-2CC3666B63AB}" type="presParOf" srcId="{BBE96D6A-ACB4-41F9-835A-17EF68AADE4F}" destId="{6E0B0FB8-8601-4F63-86CF-15CD81469362}" srcOrd="0" destOrd="0" presId="urn:microsoft.com/office/officeart/2005/8/layout/radial5"/>
    <dgm:cxn modelId="{BF8D7081-5E74-4A76-A2D7-510604F73565}" type="presParOf" srcId="{BEA96526-1F88-4647-9164-5460A1742449}" destId="{9759B0DA-6579-41A8-95E2-054AFDF623F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8119FA-78FF-4E59-96C2-07F3EA544E53}" type="doc">
      <dgm:prSet loTypeId="urn:microsoft.com/office/officeart/2005/8/layout/vList3#1" loCatId="list" qsTypeId="urn:microsoft.com/office/officeart/2005/8/quickstyle/simple3" qsCatId="simple" csTypeId="urn:microsoft.com/office/officeart/2005/8/colors/accent1_2#5" csCatId="accent1" phldr="1"/>
      <dgm:spPr/>
    </dgm:pt>
    <dgm:pt modelId="{A64DF57D-C948-44B9-AA35-075BCEAE7568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2400" b="1" u="sng" dirty="0" smtClean="0"/>
            <a:t>Дотации </a:t>
          </a:r>
        </a:p>
        <a:p>
          <a:r>
            <a:rPr lang="ru-RU" sz="2000" dirty="0" smtClean="0"/>
            <a:t>(предоставляются без определения</a:t>
          </a:r>
        </a:p>
        <a:p>
          <a:r>
            <a:rPr lang="ru-RU" sz="2000" dirty="0" smtClean="0"/>
            <a:t>конкретной цели их использования)</a:t>
          </a:r>
          <a:endParaRPr lang="ru-RU" sz="2000" dirty="0"/>
        </a:p>
      </dgm:t>
    </dgm:pt>
    <dgm:pt modelId="{7C4ADB3B-D699-47CC-92B0-98535B4531F2}" type="parTrans" cxnId="{D66C3FD5-2558-40E2-833D-B57F62B344A4}">
      <dgm:prSet/>
      <dgm:spPr/>
      <dgm:t>
        <a:bodyPr/>
        <a:lstStyle/>
        <a:p>
          <a:endParaRPr lang="ru-RU"/>
        </a:p>
      </dgm:t>
    </dgm:pt>
    <dgm:pt modelId="{669A69D3-7809-4B24-9988-73A8A40DE769}" type="sibTrans" cxnId="{D66C3FD5-2558-40E2-833D-B57F62B344A4}">
      <dgm:prSet/>
      <dgm:spPr/>
      <dgm:t>
        <a:bodyPr/>
        <a:lstStyle/>
        <a:p>
          <a:endParaRPr lang="ru-RU"/>
        </a:p>
      </dgm:t>
    </dgm:pt>
    <dgm:pt modelId="{2C6BAB59-A6A2-4AEB-B4BB-5B46572664ED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2400" b="1" u="sng" dirty="0" smtClean="0"/>
            <a:t>Субвенции </a:t>
          </a:r>
        </a:p>
        <a:p>
          <a:r>
            <a:rPr lang="ru-RU" sz="2000" dirty="0" smtClean="0"/>
            <a:t>(предоставляются на финансирование «переданных» другим публично-правовым образованиям полномочий)</a:t>
          </a:r>
          <a:endParaRPr lang="ru-RU" sz="2000" dirty="0"/>
        </a:p>
      </dgm:t>
    </dgm:pt>
    <dgm:pt modelId="{4E347F81-E71F-48C7-A16F-A623D6F18C43}" type="parTrans" cxnId="{4331D1C6-26DC-40F5-B7F9-A535C460ECBA}">
      <dgm:prSet/>
      <dgm:spPr/>
      <dgm:t>
        <a:bodyPr/>
        <a:lstStyle/>
        <a:p>
          <a:endParaRPr lang="ru-RU"/>
        </a:p>
      </dgm:t>
    </dgm:pt>
    <dgm:pt modelId="{60A97D2B-F4B6-445F-8470-A35A668EE275}" type="sibTrans" cxnId="{4331D1C6-26DC-40F5-B7F9-A535C460ECBA}">
      <dgm:prSet/>
      <dgm:spPr/>
      <dgm:t>
        <a:bodyPr/>
        <a:lstStyle/>
        <a:p>
          <a:endParaRPr lang="ru-RU"/>
        </a:p>
      </dgm:t>
    </dgm:pt>
    <dgm:pt modelId="{D2BD079D-FE90-40D2-8F93-8C70881861D1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accent6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2400" b="1" u="sng" dirty="0" smtClean="0"/>
            <a:t>Субсидии</a:t>
          </a:r>
        </a:p>
        <a:p>
          <a:r>
            <a:rPr lang="ru-RU" sz="2000" dirty="0" smtClean="0"/>
            <a:t> (предоставляются на условиях долевого</a:t>
          </a:r>
        </a:p>
        <a:p>
          <a:r>
            <a:rPr lang="ru-RU" sz="2000" dirty="0" err="1" smtClean="0"/>
            <a:t>софинансирования</a:t>
          </a:r>
          <a:r>
            <a:rPr lang="ru-RU" sz="2000" dirty="0" smtClean="0"/>
            <a:t> расходов других бюджетов)</a:t>
          </a:r>
          <a:endParaRPr lang="ru-RU" sz="2000" dirty="0"/>
        </a:p>
      </dgm:t>
    </dgm:pt>
    <dgm:pt modelId="{22CC9CA7-F7A2-4C18-9FE6-2FB7BE3A188A}" type="parTrans" cxnId="{70B8CAFD-8FAE-4984-AC9C-BE1B2918FF5E}">
      <dgm:prSet/>
      <dgm:spPr/>
      <dgm:t>
        <a:bodyPr/>
        <a:lstStyle/>
        <a:p>
          <a:endParaRPr lang="ru-RU"/>
        </a:p>
      </dgm:t>
    </dgm:pt>
    <dgm:pt modelId="{6B7BB96A-FDC9-4421-A9D9-FFF7141EC8E4}" type="sibTrans" cxnId="{70B8CAFD-8FAE-4984-AC9C-BE1B2918FF5E}">
      <dgm:prSet/>
      <dgm:spPr/>
      <dgm:t>
        <a:bodyPr/>
        <a:lstStyle/>
        <a:p>
          <a:endParaRPr lang="ru-RU"/>
        </a:p>
      </dgm:t>
    </dgm:pt>
    <dgm:pt modelId="{BED0D440-67F0-4A69-B3B9-79557A7A848E}" type="pres">
      <dgm:prSet presAssocID="{088119FA-78FF-4E59-96C2-07F3EA544E53}" presName="linearFlow" presStyleCnt="0">
        <dgm:presLayoutVars>
          <dgm:dir/>
          <dgm:resizeHandles val="exact"/>
        </dgm:presLayoutVars>
      </dgm:prSet>
      <dgm:spPr/>
    </dgm:pt>
    <dgm:pt modelId="{1657A97B-9DEB-4C69-B164-B642ECD84E9C}" type="pres">
      <dgm:prSet presAssocID="{A64DF57D-C948-44B9-AA35-075BCEAE7568}" presName="composite" presStyleCnt="0"/>
      <dgm:spPr/>
    </dgm:pt>
    <dgm:pt modelId="{6D993808-A778-4E1A-B0BD-61AB7113C3E7}" type="pres">
      <dgm:prSet presAssocID="{A64DF57D-C948-44B9-AA35-075BCEAE7568}" presName="imgShp" presStyleLbl="fgImgPlace1" presStyleIdx="0" presStyleCnt="3" custLinFactNeighborX="-25958" custLinFactNeighborY="4539"/>
      <dgm:spPr>
        <a:blipFill>
          <a:blip xmlns:r="http://schemas.openxmlformats.org/officeDocument/2006/relationships" r:embed="rId2">
            <a:extLst/>
          </a:blip>
          <a:srcRect/>
          <a:stretch>
            <a:fillRect l="-20000" r="-20000"/>
          </a:stretch>
        </a:blipFill>
        <a:ln>
          <a:solidFill>
            <a:schemeClr val="accent6">
              <a:lumMod val="50000"/>
            </a:schemeClr>
          </a:solidFill>
        </a:ln>
      </dgm:spPr>
    </dgm:pt>
    <dgm:pt modelId="{A43F03CF-9A3A-4881-9A47-BCF1A12B3642}" type="pres">
      <dgm:prSet presAssocID="{A64DF57D-C948-44B9-AA35-075BCEAE7568}" presName="txShp" presStyleLbl="node1" presStyleIdx="0" presStyleCnt="3" custScaleY="120956" custLinFactNeighborX="4740" custLinFactNeighborY="-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065B6-6F1F-463E-8272-CE0FCDE6F61E}" type="pres">
      <dgm:prSet presAssocID="{669A69D3-7809-4B24-9988-73A8A40DE769}" presName="spacing" presStyleCnt="0"/>
      <dgm:spPr/>
    </dgm:pt>
    <dgm:pt modelId="{19015755-A77E-4863-A207-CF61A2B9AF4C}" type="pres">
      <dgm:prSet presAssocID="{2C6BAB59-A6A2-4AEB-B4BB-5B46572664ED}" presName="composite" presStyleCnt="0"/>
      <dgm:spPr/>
    </dgm:pt>
    <dgm:pt modelId="{41C32078-655A-4E80-93AB-A60C07FAC577}" type="pres">
      <dgm:prSet presAssocID="{2C6BAB59-A6A2-4AEB-B4BB-5B46572664ED}" presName="imgShp" presStyleLbl="fgImgPlace1" presStyleIdx="1" presStyleCnt="3" custLinFactNeighborX="-25958" custLinFactNeighborY="775"/>
      <dgm:spPr>
        <a:blipFill>
          <a:blip xmlns:r="http://schemas.openxmlformats.org/officeDocument/2006/relationships" r:embed="rId2">
            <a:extLst/>
          </a:blip>
          <a:srcRect/>
          <a:stretch>
            <a:fillRect l="-20000" r="-20000"/>
          </a:stretch>
        </a:blipFill>
        <a:ln>
          <a:solidFill>
            <a:schemeClr val="accent6">
              <a:lumMod val="50000"/>
            </a:schemeClr>
          </a:solidFill>
        </a:ln>
      </dgm:spPr>
    </dgm:pt>
    <dgm:pt modelId="{3DFA87F8-2005-4191-86BC-AE77540603F2}" type="pres">
      <dgm:prSet presAssocID="{2C6BAB59-A6A2-4AEB-B4BB-5B46572664ED}" presName="txShp" presStyleLbl="node1" presStyleIdx="1" presStyleCnt="3" custScaleY="143006" custLinFactNeighborX="4740" custLinFactNeighborY="-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E87A-5C3C-465B-9BFE-2A3A8C28BB1F}" type="pres">
      <dgm:prSet presAssocID="{60A97D2B-F4B6-445F-8470-A35A668EE275}" presName="spacing" presStyleCnt="0"/>
      <dgm:spPr/>
    </dgm:pt>
    <dgm:pt modelId="{186E2316-4142-4696-B0B8-AC89D0958F00}" type="pres">
      <dgm:prSet presAssocID="{D2BD079D-FE90-40D2-8F93-8C70881861D1}" presName="composite" presStyleCnt="0"/>
      <dgm:spPr/>
    </dgm:pt>
    <dgm:pt modelId="{B037B3F2-C6FC-4E92-BCD1-0848E4F8AABF}" type="pres">
      <dgm:prSet presAssocID="{D2BD079D-FE90-40D2-8F93-8C70881861D1}" presName="imgShp" presStyleLbl="fgImgPlace1" presStyleIdx="2" presStyleCnt="3" custLinFactNeighborX="-25958" custLinFactNeighborY="4837"/>
      <dgm:spPr>
        <a:blipFill>
          <a:blip xmlns:r="http://schemas.openxmlformats.org/officeDocument/2006/relationships" r:embed="rId2">
            <a:extLst/>
          </a:blip>
          <a:srcRect/>
          <a:stretch>
            <a:fillRect l="-20000" r="-20000"/>
          </a:stretch>
        </a:blipFill>
        <a:ln>
          <a:solidFill>
            <a:schemeClr val="accent6">
              <a:lumMod val="50000"/>
            </a:schemeClr>
          </a:solidFill>
        </a:ln>
      </dgm:spPr>
    </dgm:pt>
    <dgm:pt modelId="{CB6121B0-9437-4C25-BD29-748BA0220FE1}" type="pres">
      <dgm:prSet presAssocID="{D2BD079D-FE90-40D2-8F93-8C70881861D1}" presName="txShp" presStyleLbl="node1" presStyleIdx="2" presStyleCnt="3" custScaleY="150464" custLinFactNeighborX="4740" custLinFactNeighborY="-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F57B2F-69DF-4314-80DF-F951F6AC7321}" type="presOf" srcId="{2C6BAB59-A6A2-4AEB-B4BB-5B46572664ED}" destId="{3DFA87F8-2005-4191-86BC-AE77540603F2}" srcOrd="0" destOrd="0" presId="urn:microsoft.com/office/officeart/2005/8/layout/vList3#1"/>
    <dgm:cxn modelId="{944A21D0-894F-4743-8D73-E3F264516F5D}" type="presOf" srcId="{D2BD079D-FE90-40D2-8F93-8C70881861D1}" destId="{CB6121B0-9437-4C25-BD29-748BA0220FE1}" srcOrd="0" destOrd="0" presId="urn:microsoft.com/office/officeart/2005/8/layout/vList3#1"/>
    <dgm:cxn modelId="{E6785A52-F09C-4B41-9C0B-C568CF2FCD46}" type="presOf" srcId="{A64DF57D-C948-44B9-AA35-075BCEAE7568}" destId="{A43F03CF-9A3A-4881-9A47-BCF1A12B3642}" srcOrd="0" destOrd="0" presId="urn:microsoft.com/office/officeart/2005/8/layout/vList3#1"/>
    <dgm:cxn modelId="{4331D1C6-26DC-40F5-B7F9-A535C460ECBA}" srcId="{088119FA-78FF-4E59-96C2-07F3EA544E53}" destId="{2C6BAB59-A6A2-4AEB-B4BB-5B46572664ED}" srcOrd="1" destOrd="0" parTransId="{4E347F81-E71F-48C7-A16F-A623D6F18C43}" sibTransId="{60A97D2B-F4B6-445F-8470-A35A668EE275}"/>
    <dgm:cxn modelId="{70B8CAFD-8FAE-4984-AC9C-BE1B2918FF5E}" srcId="{088119FA-78FF-4E59-96C2-07F3EA544E53}" destId="{D2BD079D-FE90-40D2-8F93-8C70881861D1}" srcOrd="2" destOrd="0" parTransId="{22CC9CA7-F7A2-4C18-9FE6-2FB7BE3A188A}" sibTransId="{6B7BB96A-FDC9-4421-A9D9-FFF7141EC8E4}"/>
    <dgm:cxn modelId="{D66C3FD5-2558-40E2-833D-B57F62B344A4}" srcId="{088119FA-78FF-4E59-96C2-07F3EA544E53}" destId="{A64DF57D-C948-44B9-AA35-075BCEAE7568}" srcOrd="0" destOrd="0" parTransId="{7C4ADB3B-D699-47CC-92B0-98535B4531F2}" sibTransId="{669A69D3-7809-4B24-9988-73A8A40DE769}"/>
    <dgm:cxn modelId="{C7737C49-476E-44EA-9A3F-C7931D84AD33}" type="presOf" srcId="{088119FA-78FF-4E59-96C2-07F3EA544E53}" destId="{BED0D440-67F0-4A69-B3B9-79557A7A848E}" srcOrd="0" destOrd="0" presId="urn:microsoft.com/office/officeart/2005/8/layout/vList3#1"/>
    <dgm:cxn modelId="{70154D80-0FF4-40F0-AA52-A151A77D2844}" type="presParOf" srcId="{BED0D440-67F0-4A69-B3B9-79557A7A848E}" destId="{1657A97B-9DEB-4C69-B164-B642ECD84E9C}" srcOrd="0" destOrd="0" presId="urn:microsoft.com/office/officeart/2005/8/layout/vList3#1"/>
    <dgm:cxn modelId="{95E5AC66-B932-4EC6-8431-86AC3B7F9264}" type="presParOf" srcId="{1657A97B-9DEB-4C69-B164-B642ECD84E9C}" destId="{6D993808-A778-4E1A-B0BD-61AB7113C3E7}" srcOrd="0" destOrd="0" presId="urn:microsoft.com/office/officeart/2005/8/layout/vList3#1"/>
    <dgm:cxn modelId="{429F9ADF-7809-474C-B76B-F640E59E927F}" type="presParOf" srcId="{1657A97B-9DEB-4C69-B164-B642ECD84E9C}" destId="{A43F03CF-9A3A-4881-9A47-BCF1A12B3642}" srcOrd="1" destOrd="0" presId="urn:microsoft.com/office/officeart/2005/8/layout/vList3#1"/>
    <dgm:cxn modelId="{7C8B66B0-858C-4278-8F72-0272AA99BE29}" type="presParOf" srcId="{BED0D440-67F0-4A69-B3B9-79557A7A848E}" destId="{736065B6-6F1F-463E-8272-CE0FCDE6F61E}" srcOrd="1" destOrd="0" presId="urn:microsoft.com/office/officeart/2005/8/layout/vList3#1"/>
    <dgm:cxn modelId="{7354FB6E-7FFB-4A69-822F-89214619275F}" type="presParOf" srcId="{BED0D440-67F0-4A69-B3B9-79557A7A848E}" destId="{19015755-A77E-4863-A207-CF61A2B9AF4C}" srcOrd="2" destOrd="0" presId="urn:microsoft.com/office/officeart/2005/8/layout/vList3#1"/>
    <dgm:cxn modelId="{A359E020-150F-4411-80FE-EE1314E20819}" type="presParOf" srcId="{19015755-A77E-4863-A207-CF61A2B9AF4C}" destId="{41C32078-655A-4E80-93AB-A60C07FAC577}" srcOrd="0" destOrd="0" presId="urn:microsoft.com/office/officeart/2005/8/layout/vList3#1"/>
    <dgm:cxn modelId="{93AE609D-8004-4F24-B35A-13BB5396D0AF}" type="presParOf" srcId="{19015755-A77E-4863-A207-CF61A2B9AF4C}" destId="{3DFA87F8-2005-4191-86BC-AE77540603F2}" srcOrd="1" destOrd="0" presId="urn:microsoft.com/office/officeart/2005/8/layout/vList3#1"/>
    <dgm:cxn modelId="{F49F7B63-5B4B-4B54-9E43-F6835F574DF6}" type="presParOf" srcId="{BED0D440-67F0-4A69-B3B9-79557A7A848E}" destId="{E788E87A-5C3C-465B-9BFE-2A3A8C28BB1F}" srcOrd="3" destOrd="0" presId="urn:microsoft.com/office/officeart/2005/8/layout/vList3#1"/>
    <dgm:cxn modelId="{417B924C-F4D0-4E86-851D-F38FBAB6C7E0}" type="presParOf" srcId="{BED0D440-67F0-4A69-B3B9-79557A7A848E}" destId="{186E2316-4142-4696-B0B8-AC89D0958F00}" srcOrd="4" destOrd="0" presId="urn:microsoft.com/office/officeart/2005/8/layout/vList3#1"/>
    <dgm:cxn modelId="{D1BB25CB-2591-4069-B26B-77BADC27E183}" type="presParOf" srcId="{186E2316-4142-4696-B0B8-AC89D0958F00}" destId="{B037B3F2-C6FC-4E92-BCD1-0848E4F8AABF}" srcOrd="0" destOrd="0" presId="urn:microsoft.com/office/officeart/2005/8/layout/vList3#1"/>
    <dgm:cxn modelId="{2748016B-9C8E-43E3-BDBB-5B3254490850}" type="presParOf" srcId="{186E2316-4142-4696-B0B8-AC89D0958F00}" destId="{CB6121B0-9437-4C25-BD29-748BA0220FE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D197EFE-0DC8-4726-8F93-DA6667988EFC}" type="doc">
      <dgm:prSet loTypeId="urn:microsoft.com/office/officeart/2005/8/layout/process2" loCatId="process" qsTypeId="urn:microsoft.com/office/officeart/2005/8/quickstyle/simple1#6" qsCatId="simple" csTypeId="urn:microsoft.com/office/officeart/2005/8/colors/accent1_2#12" csCatId="accent1" phldr="0"/>
      <dgm:spPr/>
    </dgm:pt>
    <dgm:pt modelId="{D56F6FD8-A116-4376-A804-423A652A5D4F}" type="pres">
      <dgm:prSet presAssocID="{CD197EFE-0DC8-4726-8F93-DA6667988EFC}" presName="linearFlow" presStyleCnt="0">
        <dgm:presLayoutVars>
          <dgm:resizeHandles val="exact"/>
        </dgm:presLayoutVars>
      </dgm:prSet>
      <dgm:spPr/>
    </dgm:pt>
  </dgm:ptLst>
  <dgm:cxnLst>
    <dgm:cxn modelId="{DC2A98D3-FBEF-46D1-A6F5-58951A74F004}" type="presOf" srcId="{CD197EFE-0DC8-4726-8F93-DA6667988EFC}" destId="{D56F6FD8-A116-4376-A804-423A652A5D4F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7E16C7-8815-4BDC-B655-7ED398E7DB14}" type="doc">
      <dgm:prSet loTypeId="urn:microsoft.com/office/officeart/2005/8/layout/process2" loCatId="process" qsTypeId="urn:microsoft.com/office/officeart/2005/8/quickstyle/3d3" qsCatId="3D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96E2D27-8F9C-4E77-8202-1E4A39F7412C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ОБЛАСТНОЙ БЮДЖЕТ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71AA91-4A03-4F25-BDBC-D10F80F4DBEA}" type="parTrans" cxnId="{225C4699-A21E-444C-AE6E-AC14B866C1B3}">
      <dgm:prSet/>
      <dgm:spPr/>
      <dgm:t>
        <a:bodyPr/>
        <a:lstStyle/>
        <a:p>
          <a:endParaRPr lang="ru-RU"/>
        </a:p>
      </dgm:t>
    </dgm:pt>
    <dgm:pt modelId="{2B4CBC5D-AB45-4F01-9E89-88895CB45921}" type="sibTrans" cxnId="{225C4699-A21E-444C-AE6E-AC14B866C1B3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FA64BFE5-E03F-42E4-99CF-1E38AC239D35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 областного бюджета бюджету муниципального образования «</a:t>
          </a:r>
          <a:r>
            <a:rPr lang="ru-RU" sz="1800" b="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Новодугинский</a:t>
          </a:r>
          <a:r>
            <a:rPr lang="ru-RU" sz="18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район» Смоленской области: </a:t>
          </a:r>
        </a:p>
      </dgm:t>
    </dgm:pt>
    <dgm:pt modelId="{B5297D1D-46D8-4E94-8A18-3918068A376A}" type="parTrans" cxnId="{A93261C3-09F4-417B-A28A-A240B0FBC262}">
      <dgm:prSet/>
      <dgm:spPr/>
      <dgm:t>
        <a:bodyPr/>
        <a:lstStyle/>
        <a:p>
          <a:endParaRPr lang="ru-RU"/>
        </a:p>
      </dgm:t>
    </dgm:pt>
    <dgm:pt modelId="{3412E24C-5610-481A-B357-6281147A5C74}" type="sibTrans" cxnId="{A93261C3-09F4-417B-A28A-A240B0FBC262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0F4B2D4-D6E4-45EA-A245-38F0B4C741B4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субвенции </a:t>
          </a:r>
        </a:p>
        <a:p>
          <a:r>
            <a:rPr lang="ru-RU" sz="1800" b="1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111 391,4 тыс. руб.</a:t>
          </a:r>
          <a:endParaRPr lang="ru-RU" sz="1800" b="1" dirty="0"/>
        </a:p>
      </dgm:t>
    </dgm:pt>
    <dgm:pt modelId="{AB764520-901B-47FD-9891-C8ADBA98E1C7}" type="parTrans" cxnId="{134C20D4-A7A0-4EF0-8CBE-45166F29580C}">
      <dgm:prSet/>
      <dgm:spPr/>
      <dgm:t>
        <a:bodyPr/>
        <a:lstStyle/>
        <a:p>
          <a:endParaRPr lang="ru-RU"/>
        </a:p>
      </dgm:t>
    </dgm:pt>
    <dgm:pt modelId="{73570B0F-49EF-4C1E-BB41-5E35B687B3B2}" type="sibTrans" cxnId="{134C20D4-A7A0-4EF0-8CBE-45166F29580C}">
      <dgm:prSet/>
      <dgm:spPr/>
      <dgm:t>
        <a:bodyPr/>
        <a:lstStyle/>
        <a:p>
          <a:endParaRPr lang="ru-RU"/>
        </a:p>
      </dgm:t>
    </dgm:pt>
    <dgm:pt modelId="{D38BDD0E-855E-47D1-AB65-9982F19AEFA7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субсидии </a:t>
          </a:r>
        </a:p>
        <a:p>
          <a:r>
            <a:rPr lang="ru-RU" sz="1800" b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20 303,3</a:t>
          </a:r>
          <a:r>
            <a:rPr lang="ru-RU" sz="1800" b="1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1800" b="1" dirty="0"/>
        </a:p>
      </dgm:t>
    </dgm:pt>
    <dgm:pt modelId="{05FEE1A1-B0CF-432A-8DDD-E8DB19BBA570}" type="parTrans" cxnId="{CEB7EFC6-71AE-4224-B428-AF09C2F96C74}">
      <dgm:prSet/>
      <dgm:spPr/>
      <dgm:t>
        <a:bodyPr/>
        <a:lstStyle/>
        <a:p>
          <a:endParaRPr lang="ru-RU"/>
        </a:p>
      </dgm:t>
    </dgm:pt>
    <dgm:pt modelId="{E7481857-4E8A-4F53-B0AC-573BCAE177C3}" type="sibTrans" cxnId="{CEB7EFC6-71AE-4224-B428-AF09C2F96C74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C951904E-31C6-4D11-BB4A-FA0A9148A992}" type="pres">
      <dgm:prSet presAssocID="{687E16C7-8815-4BDC-B655-7ED398E7DB14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ED9C73-06B0-4A79-A9F9-334F0154704C}" type="pres">
      <dgm:prSet presAssocID="{D96E2D27-8F9C-4E77-8202-1E4A39F7412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B1731-3B3A-4673-86F7-AB63AD565CCB}" type="pres">
      <dgm:prSet presAssocID="{2B4CBC5D-AB45-4F01-9E89-88895CB4592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D76C1ADF-675A-4E60-A668-71CC4854DC80}" type="pres">
      <dgm:prSet presAssocID="{2B4CBC5D-AB45-4F01-9E89-88895CB4592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B270F9B-06FC-4B57-829B-08D424D03280}" type="pres">
      <dgm:prSet presAssocID="{FA64BFE5-E03F-42E4-99CF-1E38AC239D35}" presName="node" presStyleLbl="node1" presStyleIdx="1" presStyleCnt="4" custScaleX="100000" custScaleY="174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BD46F-B55C-4241-BBBB-7A1FB10D53F0}" type="pres">
      <dgm:prSet presAssocID="{3412E24C-5610-481A-B357-6281147A5C74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28EE2AB-BA31-4FB5-8E66-C6C45623B90C}" type="pres">
      <dgm:prSet presAssocID="{3412E24C-5610-481A-B357-6281147A5C74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5FC9180-57FF-4BD3-B16F-C4158FFE3690}" type="pres">
      <dgm:prSet presAssocID="{D38BDD0E-855E-47D1-AB65-9982F19AEFA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A6228-AE31-4639-8FDB-F54D26B31899}" type="pres">
      <dgm:prSet presAssocID="{E7481857-4E8A-4F53-B0AC-573BCAE177C3}" presName="sibTrans" presStyleLbl="sibTrans2D1" presStyleIdx="2" presStyleCnt="3"/>
      <dgm:spPr/>
      <dgm:t>
        <a:bodyPr/>
        <a:lstStyle/>
        <a:p>
          <a:endParaRPr lang="ru-RU"/>
        </a:p>
      </dgm:t>
    </dgm:pt>
    <dgm:pt modelId="{13FED308-78F0-45D7-BEE6-A04155AD66B9}" type="pres">
      <dgm:prSet presAssocID="{E7481857-4E8A-4F53-B0AC-573BCAE177C3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6AF22DF7-E1C9-4D07-8E58-0E88D5FA9A33}" type="pres">
      <dgm:prSet presAssocID="{20F4B2D4-D6E4-45EA-A245-38F0B4C741B4}" presName="node" presStyleLbl="node1" presStyleIdx="3" presStyleCnt="4" custLinFactY="50512" custLinFactNeighborX="-48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4363E0-5BCB-4E3E-B75D-B689E154E933}" type="presOf" srcId="{3412E24C-5610-481A-B357-6281147A5C74}" destId="{028EE2AB-BA31-4FB5-8E66-C6C45623B90C}" srcOrd="1" destOrd="0" presId="urn:microsoft.com/office/officeart/2005/8/layout/process2"/>
    <dgm:cxn modelId="{CF2FE2BD-726F-4E60-B866-BB92356BC1E1}" type="presOf" srcId="{D38BDD0E-855E-47D1-AB65-9982F19AEFA7}" destId="{05FC9180-57FF-4BD3-B16F-C4158FFE3690}" srcOrd="0" destOrd="0" presId="urn:microsoft.com/office/officeart/2005/8/layout/process2"/>
    <dgm:cxn modelId="{A93261C3-09F4-417B-A28A-A240B0FBC262}" srcId="{687E16C7-8815-4BDC-B655-7ED398E7DB14}" destId="{FA64BFE5-E03F-42E4-99CF-1E38AC239D35}" srcOrd="1" destOrd="0" parTransId="{B5297D1D-46D8-4E94-8A18-3918068A376A}" sibTransId="{3412E24C-5610-481A-B357-6281147A5C74}"/>
    <dgm:cxn modelId="{641A5312-6D3D-431F-95B5-0C7640BFBFA9}" type="presOf" srcId="{3412E24C-5610-481A-B357-6281147A5C74}" destId="{D1CBD46F-B55C-4241-BBBB-7A1FB10D53F0}" srcOrd="0" destOrd="0" presId="urn:microsoft.com/office/officeart/2005/8/layout/process2"/>
    <dgm:cxn modelId="{CEB7EFC6-71AE-4224-B428-AF09C2F96C74}" srcId="{687E16C7-8815-4BDC-B655-7ED398E7DB14}" destId="{D38BDD0E-855E-47D1-AB65-9982F19AEFA7}" srcOrd="2" destOrd="0" parTransId="{05FEE1A1-B0CF-432A-8DDD-E8DB19BBA570}" sibTransId="{E7481857-4E8A-4F53-B0AC-573BCAE177C3}"/>
    <dgm:cxn modelId="{EFEB5E98-1296-4DEE-BB40-579114889D63}" type="presOf" srcId="{E7481857-4E8A-4F53-B0AC-573BCAE177C3}" destId="{13FED308-78F0-45D7-BEE6-A04155AD66B9}" srcOrd="1" destOrd="0" presId="urn:microsoft.com/office/officeart/2005/8/layout/process2"/>
    <dgm:cxn modelId="{134C20D4-A7A0-4EF0-8CBE-45166F29580C}" srcId="{687E16C7-8815-4BDC-B655-7ED398E7DB14}" destId="{20F4B2D4-D6E4-45EA-A245-38F0B4C741B4}" srcOrd="3" destOrd="0" parTransId="{AB764520-901B-47FD-9891-C8ADBA98E1C7}" sibTransId="{73570B0F-49EF-4C1E-BB41-5E35B687B3B2}"/>
    <dgm:cxn modelId="{4CEA8E49-4706-446F-B62F-578BEE1D8DAB}" type="presOf" srcId="{FA64BFE5-E03F-42E4-99CF-1E38AC239D35}" destId="{FB270F9B-06FC-4B57-829B-08D424D03280}" srcOrd="0" destOrd="0" presId="urn:microsoft.com/office/officeart/2005/8/layout/process2"/>
    <dgm:cxn modelId="{1482E5A9-FCA3-462E-AFC0-8CBB6DC7DBF3}" type="presOf" srcId="{D96E2D27-8F9C-4E77-8202-1E4A39F7412C}" destId="{A3ED9C73-06B0-4A79-A9F9-334F0154704C}" srcOrd="0" destOrd="0" presId="urn:microsoft.com/office/officeart/2005/8/layout/process2"/>
    <dgm:cxn modelId="{24D721FC-2903-4F1E-8C47-4BE27573A29E}" type="presOf" srcId="{2B4CBC5D-AB45-4F01-9E89-88895CB45921}" destId="{9ACB1731-3B3A-4673-86F7-AB63AD565CCB}" srcOrd="0" destOrd="0" presId="urn:microsoft.com/office/officeart/2005/8/layout/process2"/>
    <dgm:cxn modelId="{225C4699-A21E-444C-AE6E-AC14B866C1B3}" srcId="{687E16C7-8815-4BDC-B655-7ED398E7DB14}" destId="{D96E2D27-8F9C-4E77-8202-1E4A39F7412C}" srcOrd="0" destOrd="0" parTransId="{9171AA91-4A03-4F25-BDBC-D10F80F4DBEA}" sibTransId="{2B4CBC5D-AB45-4F01-9E89-88895CB45921}"/>
    <dgm:cxn modelId="{1CA9E165-46ED-41F4-9F70-22EA765EA94B}" type="presOf" srcId="{20F4B2D4-D6E4-45EA-A245-38F0B4C741B4}" destId="{6AF22DF7-E1C9-4D07-8E58-0E88D5FA9A33}" srcOrd="0" destOrd="0" presId="urn:microsoft.com/office/officeart/2005/8/layout/process2"/>
    <dgm:cxn modelId="{93B23668-205F-4736-AA9A-2F4C7CF10C7D}" type="presOf" srcId="{E7481857-4E8A-4F53-B0AC-573BCAE177C3}" destId="{7BDA6228-AE31-4639-8FDB-F54D26B31899}" srcOrd="0" destOrd="0" presId="urn:microsoft.com/office/officeart/2005/8/layout/process2"/>
    <dgm:cxn modelId="{D06EA1DF-FB73-438E-AD14-79D58783767A}" type="presOf" srcId="{687E16C7-8815-4BDC-B655-7ED398E7DB14}" destId="{C951904E-31C6-4D11-BB4A-FA0A9148A992}" srcOrd="0" destOrd="0" presId="urn:microsoft.com/office/officeart/2005/8/layout/process2"/>
    <dgm:cxn modelId="{CFBA54EB-0618-407F-A415-164DF97165FE}" type="presOf" srcId="{2B4CBC5D-AB45-4F01-9E89-88895CB45921}" destId="{D76C1ADF-675A-4E60-A668-71CC4854DC80}" srcOrd="1" destOrd="0" presId="urn:microsoft.com/office/officeart/2005/8/layout/process2"/>
    <dgm:cxn modelId="{729A8BB3-EF6E-4E82-9026-61957C6BD1F0}" type="presParOf" srcId="{C951904E-31C6-4D11-BB4A-FA0A9148A992}" destId="{A3ED9C73-06B0-4A79-A9F9-334F0154704C}" srcOrd="0" destOrd="0" presId="urn:microsoft.com/office/officeart/2005/8/layout/process2"/>
    <dgm:cxn modelId="{3D72B302-3627-4847-A668-5751212ACF11}" type="presParOf" srcId="{C951904E-31C6-4D11-BB4A-FA0A9148A992}" destId="{9ACB1731-3B3A-4673-86F7-AB63AD565CCB}" srcOrd="1" destOrd="0" presId="urn:microsoft.com/office/officeart/2005/8/layout/process2"/>
    <dgm:cxn modelId="{8308C9A8-EDA5-48EB-9D19-802A5592F0F5}" type="presParOf" srcId="{9ACB1731-3B3A-4673-86F7-AB63AD565CCB}" destId="{D76C1ADF-675A-4E60-A668-71CC4854DC80}" srcOrd="0" destOrd="0" presId="urn:microsoft.com/office/officeart/2005/8/layout/process2"/>
    <dgm:cxn modelId="{56501643-19CE-4DE8-AE06-6036AF7D53EB}" type="presParOf" srcId="{C951904E-31C6-4D11-BB4A-FA0A9148A992}" destId="{FB270F9B-06FC-4B57-829B-08D424D03280}" srcOrd="2" destOrd="0" presId="urn:microsoft.com/office/officeart/2005/8/layout/process2"/>
    <dgm:cxn modelId="{E232CEF6-E4B7-4EF3-BA5A-B6FCBD28FC1F}" type="presParOf" srcId="{C951904E-31C6-4D11-BB4A-FA0A9148A992}" destId="{D1CBD46F-B55C-4241-BBBB-7A1FB10D53F0}" srcOrd="3" destOrd="0" presId="urn:microsoft.com/office/officeart/2005/8/layout/process2"/>
    <dgm:cxn modelId="{65BFA639-BC6C-4B5D-9219-509A5226E5B2}" type="presParOf" srcId="{D1CBD46F-B55C-4241-BBBB-7A1FB10D53F0}" destId="{028EE2AB-BA31-4FB5-8E66-C6C45623B90C}" srcOrd="0" destOrd="0" presId="urn:microsoft.com/office/officeart/2005/8/layout/process2"/>
    <dgm:cxn modelId="{3F9A13F8-3E8F-4174-98B8-00FD299FB89D}" type="presParOf" srcId="{C951904E-31C6-4D11-BB4A-FA0A9148A992}" destId="{05FC9180-57FF-4BD3-B16F-C4158FFE3690}" srcOrd="4" destOrd="0" presId="urn:microsoft.com/office/officeart/2005/8/layout/process2"/>
    <dgm:cxn modelId="{91A158B8-69DF-4713-A4F9-034287CBDBC0}" type="presParOf" srcId="{C951904E-31C6-4D11-BB4A-FA0A9148A992}" destId="{7BDA6228-AE31-4639-8FDB-F54D26B31899}" srcOrd="5" destOrd="0" presId="urn:microsoft.com/office/officeart/2005/8/layout/process2"/>
    <dgm:cxn modelId="{3F20FB8D-DFA6-446D-8CEF-8E2CCDAD9B22}" type="presParOf" srcId="{7BDA6228-AE31-4639-8FDB-F54D26B31899}" destId="{13FED308-78F0-45D7-BEE6-A04155AD66B9}" srcOrd="0" destOrd="0" presId="urn:microsoft.com/office/officeart/2005/8/layout/process2"/>
    <dgm:cxn modelId="{19448F1F-8351-4DF1-8AD2-84B757FC0091}" type="presParOf" srcId="{C951904E-31C6-4D11-BB4A-FA0A9148A992}" destId="{6AF22DF7-E1C9-4D07-8E58-0E88D5FA9A33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87E16C7-8815-4BDC-B655-7ED398E7DB14}" type="doc">
      <dgm:prSet loTypeId="urn:microsoft.com/office/officeart/2005/8/layout/process2" loCatId="process" qsTypeId="urn:microsoft.com/office/officeart/2005/8/quickstyle/3d3" qsCatId="3D" csTypeId="urn:microsoft.com/office/officeart/2005/8/colors/accent1_2#14" csCatId="accent1" phldr="1"/>
      <dgm:spPr/>
      <dgm:t>
        <a:bodyPr/>
        <a:lstStyle/>
        <a:p>
          <a:endParaRPr lang="ru-RU"/>
        </a:p>
      </dgm:t>
    </dgm:pt>
    <dgm:pt modelId="{57127970-BFF6-4D01-B75D-D7A4757B6D8C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 МУНИЦИПАЛЬНОГО ОБРАЗОВАНИЯ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924F11-7277-492A-A837-0949C1409775}" type="parTrans" cxnId="{57C0295D-7A69-4165-8523-AE4E24111B00}">
      <dgm:prSet/>
      <dgm:spPr/>
      <dgm:t>
        <a:bodyPr/>
        <a:lstStyle/>
        <a:p>
          <a:endParaRPr lang="ru-RU"/>
        </a:p>
      </dgm:t>
    </dgm:pt>
    <dgm:pt modelId="{9CA9BCE7-1D7D-4236-BBFB-8AB456D67771}" type="sibTrans" cxnId="{57C0295D-7A69-4165-8523-AE4E24111B00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C97FFE5C-1523-40FD-99B0-45585C300C86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 бюджета муниципального образования «</a:t>
          </a:r>
          <a:r>
            <a:rPr lang="ru-RU" sz="160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Новодугинский</a:t>
          </a:r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район» Смоленской области бюджетам поселений </a:t>
          </a:r>
          <a:r>
            <a:rPr lang="ru-RU" sz="160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Новодугинского</a:t>
          </a:r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Смоленской области:</a:t>
          </a:r>
        </a:p>
      </dgm:t>
    </dgm:pt>
    <dgm:pt modelId="{A80CF65F-FC30-4059-9CA8-E79A8E8F424B}" type="parTrans" cxnId="{FBDA85A2-47AF-44D1-9ED5-F4EB427F1963}">
      <dgm:prSet/>
      <dgm:spPr/>
      <dgm:t>
        <a:bodyPr/>
        <a:lstStyle/>
        <a:p>
          <a:endParaRPr lang="ru-RU"/>
        </a:p>
      </dgm:t>
    </dgm:pt>
    <dgm:pt modelId="{5DF7827F-D611-4461-8522-232CFDBF79A9}" type="sibTrans" cxnId="{FBDA85A2-47AF-44D1-9ED5-F4EB427F1963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08DBF0B7-7B74-465C-BB52-68EEF0B818E9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дотации бюджетам поселений на выравнивание бюджетной обеспеченности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12 128,0 тыс. руб.</a:t>
          </a:r>
        </a:p>
      </dgm:t>
    </dgm:pt>
    <dgm:pt modelId="{CD586F74-C1F0-45EF-890A-6B08553BCEE9}" type="parTrans" cxnId="{4C85361B-9236-4D9F-B09A-23A46E28B23F}">
      <dgm:prSet/>
      <dgm:spPr/>
      <dgm:t>
        <a:bodyPr/>
        <a:lstStyle/>
        <a:p>
          <a:endParaRPr lang="ru-RU"/>
        </a:p>
      </dgm:t>
    </dgm:pt>
    <dgm:pt modelId="{D1EEB5F5-5B3B-4550-877B-4B6DC0E2D215}" type="sibTrans" cxnId="{4C85361B-9236-4D9F-B09A-23A46E28B23F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B6AF1DDB-CC38-4D55-8005-B32DC4A1C5CB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  <a:p>
          <a:pPr algn="ctr"/>
          <a:r>
            <a:rPr lang="ru-RU" sz="1600" b="1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0,0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58E182-A9EF-454E-95E8-5412B921E818}" type="parTrans" cxnId="{56AB7A77-0861-49BB-9F84-A9D66A3B8823}">
      <dgm:prSet/>
      <dgm:spPr/>
      <dgm:t>
        <a:bodyPr/>
        <a:lstStyle/>
        <a:p>
          <a:endParaRPr lang="ru-RU"/>
        </a:p>
      </dgm:t>
    </dgm:pt>
    <dgm:pt modelId="{55269A2F-138D-4D34-837B-89E51B778FE9}" type="sibTrans" cxnId="{56AB7A77-0861-49BB-9F84-A9D66A3B8823}">
      <dgm:prSet/>
      <dgm:spPr/>
      <dgm:t>
        <a:bodyPr/>
        <a:lstStyle/>
        <a:p>
          <a:endParaRPr lang="ru-RU"/>
        </a:p>
      </dgm:t>
    </dgm:pt>
    <dgm:pt modelId="{C951904E-31C6-4D11-BB4A-FA0A9148A992}" type="pres">
      <dgm:prSet presAssocID="{687E16C7-8815-4BDC-B655-7ED398E7DB14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B4B3E3-8DFC-48B2-885B-E0CB14C23BED}" type="pres">
      <dgm:prSet presAssocID="{57127970-BFF6-4D01-B75D-D7A4757B6D8C}" presName="node" presStyleLbl="node1" presStyleIdx="0" presStyleCnt="4" custScaleX="144708" custScaleY="203656" custLinFactNeighborX="-912" custLinFactNeighborY="-15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95294-A229-40CA-89F3-FAE652CCB7A4}" type="pres">
      <dgm:prSet presAssocID="{9CA9BCE7-1D7D-4236-BBFB-8AB456D6777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29B5278-53B6-4708-B8F7-9BA117C9E524}" type="pres">
      <dgm:prSet presAssocID="{9CA9BCE7-1D7D-4236-BBFB-8AB456D6777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6A527D8-B348-4C66-A942-29FB34DBF609}" type="pres">
      <dgm:prSet presAssocID="{C97FFE5C-1523-40FD-99B0-45585C300C86}" presName="node" presStyleLbl="node1" presStyleIdx="1" presStyleCnt="4" custScaleX="152530" custScaleY="351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8D7ED-90A2-4F9C-B203-43051E0EBED8}" type="pres">
      <dgm:prSet presAssocID="{5DF7827F-D611-4461-8522-232CFDBF79A9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6D13C3F-FBD3-44D2-A69C-C5853AA473ED}" type="pres">
      <dgm:prSet presAssocID="{5DF7827F-D611-4461-8522-232CFDBF79A9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566196B-55B0-4931-8633-EB50611097E9}" type="pres">
      <dgm:prSet presAssocID="{08DBF0B7-7B74-465C-BB52-68EEF0B818E9}" presName="node" presStyleLbl="node1" presStyleIdx="2" presStyleCnt="4" custScaleX="152530" custScaleY="21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D34C0-2D72-4D51-BBF1-2F091E717145}" type="pres">
      <dgm:prSet presAssocID="{D1EEB5F5-5B3B-4550-877B-4B6DC0E2D21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59169630-BE0C-4FBD-B692-47FA85E2BF33}" type="pres">
      <dgm:prSet presAssocID="{D1EEB5F5-5B3B-4550-877B-4B6DC0E2D21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C3CA7AF-C7CA-4043-868E-EDDF79F2158C}" type="pres">
      <dgm:prSet presAssocID="{B6AF1DDB-CC38-4D55-8005-B32DC4A1C5CB}" presName="node" presStyleLbl="node1" presStyleIdx="3" presStyleCnt="4" custScaleX="152530" custScaleY="300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B1D27F-D256-4A10-943E-97A05EA5F6E1}" type="presOf" srcId="{57127970-BFF6-4D01-B75D-D7A4757B6D8C}" destId="{FDB4B3E3-8DFC-48B2-885B-E0CB14C23BED}" srcOrd="0" destOrd="0" presId="urn:microsoft.com/office/officeart/2005/8/layout/process2"/>
    <dgm:cxn modelId="{D8D80EB7-B0FB-401B-90FE-DA4EEFD95CC6}" type="presOf" srcId="{5DF7827F-D611-4461-8522-232CFDBF79A9}" destId="{16D13C3F-FBD3-44D2-A69C-C5853AA473ED}" srcOrd="1" destOrd="0" presId="urn:microsoft.com/office/officeart/2005/8/layout/process2"/>
    <dgm:cxn modelId="{C6E6BF5A-1D30-444F-BC95-1B4759D59941}" type="presOf" srcId="{687E16C7-8815-4BDC-B655-7ED398E7DB14}" destId="{C951904E-31C6-4D11-BB4A-FA0A9148A992}" srcOrd="0" destOrd="0" presId="urn:microsoft.com/office/officeart/2005/8/layout/process2"/>
    <dgm:cxn modelId="{FBDA85A2-47AF-44D1-9ED5-F4EB427F1963}" srcId="{687E16C7-8815-4BDC-B655-7ED398E7DB14}" destId="{C97FFE5C-1523-40FD-99B0-45585C300C86}" srcOrd="1" destOrd="0" parTransId="{A80CF65F-FC30-4059-9CA8-E79A8E8F424B}" sibTransId="{5DF7827F-D611-4461-8522-232CFDBF79A9}"/>
    <dgm:cxn modelId="{DBE09B3B-33CC-4A63-9C68-63D111B4B359}" type="presOf" srcId="{9CA9BCE7-1D7D-4236-BBFB-8AB456D67771}" destId="{029B5278-53B6-4708-B8F7-9BA117C9E524}" srcOrd="1" destOrd="0" presId="urn:microsoft.com/office/officeart/2005/8/layout/process2"/>
    <dgm:cxn modelId="{0A3069E1-260F-4E95-939F-1482C782B047}" type="presOf" srcId="{D1EEB5F5-5B3B-4550-877B-4B6DC0E2D215}" destId="{59169630-BE0C-4FBD-B692-47FA85E2BF33}" srcOrd="1" destOrd="0" presId="urn:microsoft.com/office/officeart/2005/8/layout/process2"/>
    <dgm:cxn modelId="{27323930-59A6-4D4B-A15C-F891FDBA7E49}" type="presOf" srcId="{B6AF1DDB-CC38-4D55-8005-B32DC4A1C5CB}" destId="{9C3CA7AF-C7CA-4043-868E-EDDF79F2158C}" srcOrd="0" destOrd="0" presId="urn:microsoft.com/office/officeart/2005/8/layout/process2"/>
    <dgm:cxn modelId="{56AB7A77-0861-49BB-9F84-A9D66A3B8823}" srcId="{687E16C7-8815-4BDC-B655-7ED398E7DB14}" destId="{B6AF1DDB-CC38-4D55-8005-B32DC4A1C5CB}" srcOrd="3" destOrd="0" parTransId="{8658E182-A9EF-454E-95E8-5412B921E818}" sibTransId="{55269A2F-138D-4D34-837B-89E51B778FE9}"/>
    <dgm:cxn modelId="{2EACD244-6283-41AE-B39B-E5904EB1EDD0}" type="presOf" srcId="{9CA9BCE7-1D7D-4236-BBFB-8AB456D67771}" destId="{69B95294-A229-40CA-89F3-FAE652CCB7A4}" srcOrd="0" destOrd="0" presId="urn:microsoft.com/office/officeart/2005/8/layout/process2"/>
    <dgm:cxn modelId="{5E54F6F1-7072-4325-B184-875CCB40C56E}" type="presOf" srcId="{08DBF0B7-7B74-465C-BB52-68EEF0B818E9}" destId="{8566196B-55B0-4931-8633-EB50611097E9}" srcOrd="0" destOrd="0" presId="urn:microsoft.com/office/officeart/2005/8/layout/process2"/>
    <dgm:cxn modelId="{0ACCEFC2-8D49-4729-B5E2-C7AACD471E3A}" type="presOf" srcId="{5DF7827F-D611-4461-8522-232CFDBF79A9}" destId="{6A68D7ED-90A2-4F9C-B203-43051E0EBED8}" srcOrd="0" destOrd="0" presId="urn:microsoft.com/office/officeart/2005/8/layout/process2"/>
    <dgm:cxn modelId="{57C0295D-7A69-4165-8523-AE4E24111B00}" srcId="{687E16C7-8815-4BDC-B655-7ED398E7DB14}" destId="{57127970-BFF6-4D01-B75D-D7A4757B6D8C}" srcOrd="0" destOrd="0" parTransId="{7F924F11-7277-492A-A837-0949C1409775}" sibTransId="{9CA9BCE7-1D7D-4236-BBFB-8AB456D67771}"/>
    <dgm:cxn modelId="{CDE10073-1C94-4FA4-A720-7B5DD8D1A208}" type="presOf" srcId="{D1EEB5F5-5B3B-4550-877B-4B6DC0E2D215}" destId="{5F6D34C0-2D72-4D51-BBF1-2F091E717145}" srcOrd="0" destOrd="0" presId="urn:microsoft.com/office/officeart/2005/8/layout/process2"/>
    <dgm:cxn modelId="{CF48CE07-46A2-4119-8310-A654882845E5}" type="presOf" srcId="{C97FFE5C-1523-40FD-99B0-45585C300C86}" destId="{66A527D8-B348-4C66-A942-29FB34DBF609}" srcOrd="0" destOrd="0" presId="urn:microsoft.com/office/officeart/2005/8/layout/process2"/>
    <dgm:cxn modelId="{4C85361B-9236-4D9F-B09A-23A46E28B23F}" srcId="{687E16C7-8815-4BDC-B655-7ED398E7DB14}" destId="{08DBF0B7-7B74-465C-BB52-68EEF0B818E9}" srcOrd="2" destOrd="0" parTransId="{CD586F74-C1F0-45EF-890A-6B08553BCEE9}" sibTransId="{D1EEB5F5-5B3B-4550-877B-4B6DC0E2D215}"/>
    <dgm:cxn modelId="{620B138D-C9C7-4E1E-9385-66FF8578D3AE}" type="presParOf" srcId="{C951904E-31C6-4D11-BB4A-FA0A9148A992}" destId="{FDB4B3E3-8DFC-48B2-885B-E0CB14C23BED}" srcOrd="0" destOrd="0" presId="urn:microsoft.com/office/officeart/2005/8/layout/process2"/>
    <dgm:cxn modelId="{85A58558-1842-44F6-91C4-3ED2782CE088}" type="presParOf" srcId="{C951904E-31C6-4D11-BB4A-FA0A9148A992}" destId="{69B95294-A229-40CA-89F3-FAE652CCB7A4}" srcOrd="1" destOrd="0" presId="urn:microsoft.com/office/officeart/2005/8/layout/process2"/>
    <dgm:cxn modelId="{C23DA97D-32A8-4CAF-A8C7-D38996B045A1}" type="presParOf" srcId="{69B95294-A229-40CA-89F3-FAE652CCB7A4}" destId="{029B5278-53B6-4708-B8F7-9BA117C9E524}" srcOrd="0" destOrd="0" presId="urn:microsoft.com/office/officeart/2005/8/layout/process2"/>
    <dgm:cxn modelId="{E3E550BD-1636-46E1-9C1D-CE48DDD3222A}" type="presParOf" srcId="{C951904E-31C6-4D11-BB4A-FA0A9148A992}" destId="{66A527D8-B348-4C66-A942-29FB34DBF609}" srcOrd="2" destOrd="0" presId="urn:microsoft.com/office/officeart/2005/8/layout/process2"/>
    <dgm:cxn modelId="{064ABD3D-9D00-4B46-8E1F-C7E622D04142}" type="presParOf" srcId="{C951904E-31C6-4D11-BB4A-FA0A9148A992}" destId="{6A68D7ED-90A2-4F9C-B203-43051E0EBED8}" srcOrd="3" destOrd="0" presId="urn:microsoft.com/office/officeart/2005/8/layout/process2"/>
    <dgm:cxn modelId="{C938F770-BD4C-4D0B-BDF2-A174E95CB7DB}" type="presParOf" srcId="{6A68D7ED-90A2-4F9C-B203-43051E0EBED8}" destId="{16D13C3F-FBD3-44D2-A69C-C5853AA473ED}" srcOrd="0" destOrd="0" presId="urn:microsoft.com/office/officeart/2005/8/layout/process2"/>
    <dgm:cxn modelId="{6673DA3B-F83A-414B-8793-964DBE62D1D3}" type="presParOf" srcId="{C951904E-31C6-4D11-BB4A-FA0A9148A992}" destId="{8566196B-55B0-4931-8633-EB50611097E9}" srcOrd="4" destOrd="0" presId="urn:microsoft.com/office/officeart/2005/8/layout/process2"/>
    <dgm:cxn modelId="{5120E785-A111-4547-9EA6-6AF4439A0361}" type="presParOf" srcId="{C951904E-31C6-4D11-BB4A-FA0A9148A992}" destId="{5F6D34C0-2D72-4D51-BBF1-2F091E717145}" srcOrd="5" destOrd="0" presId="urn:microsoft.com/office/officeart/2005/8/layout/process2"/>
    <dgm:cxn modelId="{80965594-506E-4D39-AF33-CF1265AF19B8}" type="presParOf" srcId="{5F6D34C0-2D72-4D51-BBF1-2F091E717145}" destId="{59169630-BE0C-4FBD-B692-47FA85E2BF33}" srcOrd="0" destOrd="0" presId="urn:microsoft.com/office/officeart/2005/8/layout/process2"/>
    <dgm:cxn modelId="{ED3B0DEC-13C9-4B69-8CCE-AC67E330AC05}" type="presParOf" srcId="{C951904E-31C6-4D11-BB4A-FA0A9148A992}" destId="{9C3CA7AF-C7CA-4043-868E-EDDF79F2158C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87E16C7-8815-4BDC-B655-7ED398E7DB14}" type="doc">
      <dgm:prSet loTypeId="urn:microsoft.com/office/officeart/2005/8/layout/process2" loCatId="process" qsTypeId="urn:microsoft.com/office/officeart/2005/8/quickstyle/3d3" qsCatId="3D" csTypeId="urn:microsoft.com/office/officeart/2005/8/colors/accent1_2#15" csCatId="accent1" phldr="1"/>
      <dgm:spPr/>
      <dgm:t>
        <a:bodyPr/>
        <a:lstStyle/>
        <a:p>
          <a:endParaRPr lang="ru-RU"/>
        </a:p>
      </dgm:t>
    </dgm:pt>
    <dgm:pt modelId="{F8AEF748-2DE6-4A0F-AF62-A0E6410DA53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 ПОСЕЛЕНИЙ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F84B21-E5D5-4663-9A39-03FB1F7DEC72}" type="parTrans" cxnId="{7285535D-49DD-44E8-8C7A-0AB7B2E518E4}">
      <dgm:prSet/>
      <dgm:spPr/>
      <dgm:t>
        <a:bodyPr/>
        <a:lstStyle/>
        <a:p>
          <a:endParaRPr lang="ru-RU"/>
        </a:p>
      </dgm:t>
    </dgm:pt>
    <dgm:pt modelId="{DE3FF614-F045-43E2-9FDA-C75C6D693860}" type="sibTrans" cxnId="{7285535D-49DD-44E8-8C7A-0AB7B2E518E4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BEC06B20-2581-4CFB-BD6C-8B67651C5393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 бюджетов  поселений </a:t>
          </a:r>
          <a:r>
            <a:rPr lang="ru-RU" sz="160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Новодугинского</a:t>
          </a:r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Смоленской области бюджету муниципального образования «</a:t>
          </a:r>
          <a:r>
            <a:rPr lang="ru-RU" sz="160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Новодугинский</a:t>
          </a:r>
          <a:r>
            <a:rPr lang="ru-RU" sz="160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район» Смоленской области:</a:t>
          </a:r>
        </a:p>
      </dgm:t>
    </dgm:pt>
    <dgm:pt modelId="{A163E247-2DB8-4ED4-803D-12DF3F80BC94}" type="parTrans" cxnId="{93F79356-2EF8-4F7B-BA91-3272AAF42B8B}">
      <dgm:prSet/>
      <dgm:spPr/>
      <dgm:t>
        <a:bodyPr/>
        <a:lstStyle/>
        <a:p>
          <a:endParaRPr lang="ru-RU"/>
        </a:p>
      </dgm:t>
    </dgm:pt>
    <dgm:pt modelId="{284F7C96-B2F8-44BA-BA44-F47384D5F230}" type="sibTrans" cxnId="{93F79356-2EF8-4F7B-BA91-3272AAF42B8B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8E7C99E-BEBF-4D44-B1E6-0FFE8B1D417E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Иные межбюджетные трансферты </a:t>
          </a:r>
        </a:p>
      </dgm:t>
    </dgm:pt>
    <dgm:pt modelId="{54750113-487D-4DA4-BE93-2D224261F1DF}" type="parTrans" cxnId="{1F57F5B7-98C2-4A23-90DE-25963A8DAB9D}">
      <dgm:prSet/>
      <dgm:spPr/>
      <dgm:t>
        <a:bodyPr/>
        <a:lstStyle/>
        <a:p>
          <a:endParaRPr lang="ru-RU"/>
        </a:p>
      </dgm:t>
    </dgm:pt>
    <dgm:pt modelId="{81E16409-E948-4310-A8DA-E08697DADED8}" type="sibTrans" cxnId="{1F57F5B7-98C2-4A23-90DE-25963A8DAB9D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C951904E-31C6-4D11-BB4A-FA0A9148A992}" type="pres">
      <dgm:prSet presAssocID="{687E16C7-8815-4BDC-B655-7ED398E7DB14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E519C4-D69A-4B95-A358-03A49B962525}" type="pres">
      <dgm:prSet presAssocID="{F8AEF748-2DE6-4A0F-AF62-A0E6410DA539}" presName="node" presStyleLbl="node1" presStyleIdx="0" presStyleCnt="3" custScaleY="122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AE1F4-8F18-4CD6-915C-B2ABF59A0358}" type="pres">
      <dgm:prSet presAssocID="{DE3FF614-F045-43E2-9FDA-C75C6D693860}" presName="sibTrans" presStyleLbl="sibTrans2D1" presStyleIdx="0" presStyleCnt="2"/>
      <dgm:spPr/>
      <dgm:t>
        <a:bodyPr/>
        <a:lstStyle/>
        <a:p>
          <a:endParaRPr lang="ru-RU"/>
        </a:p>
      </dgm:t>
    </dgm:pt>
    <dgm:pt modelId="{9EF5CC11-5BB4-444C-91B6-B88E16838F51}" type="pres">
      <dgm:prSet presAssocID="{DE3FF614-F045-43E2-9FDA-C75C6D693860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768186F-6FB8-43F6-93D4-7ADE337B52E7}" type="pres">
      <dgm:prSet presAssocID="{BEC06B20-2581-4CFB-BD6C-8B67651C5393}" presName="node" presStyleLbl="node1" presStyleIdx="1" presStyleCnt="3" custScaleY="226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EE2E0B-93F6-42A4-8086-0A5E19E56616}" type="pres">
      <dgm:prSet presAssocID="{284F7C96-B2F8-44BA-BA44-F47384D5F230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97F2193-036C-49F3-8C33-3E89A6E0A379}" type="pres">
      <dgm:prSet presAssocID="{284F7C96-B2F8-44BA-BA44-F47384D5F230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F533FF2-2DCE-405A-80F8-A4DCE67F991E}" type="pres">
      <dgm:prSet presAssocID="{28E7C99E-BEBF-4D44-B1E6-0FFE8B1D417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F2770-6D31-4DCF-964A-AF97A5AB22D2}" type="presOf" srcId="{DE3FF614-F045-43E2-9FDA-C75C6D693860}" destId="{B2FAE1F4-8F18-4CD6-915C-B2ABF59A0358}" srcOrd="0" destOrd="0" presId="urn:microsoft.com/office/officeart/2005/8/layout/process2"/>
    <dgm:cxn modelId="{93F79356-2EF8-4F7B-BA91-3272AAF42B8B}" srcId="{687E16C7-8815-4BDC-B655-7ED398E7DB14}" destId="{BEC06B20-2581-4CFB-BD6C-8B67651C5393}" srcOrd="1" destOrd="0" parTransId="{A163E247-2DB8-4ED4-803D-12DF3F80BC94}" sibTransId="{284F7C96-B2F8-44BA-BA44-F47384D5F230}"/>
    <dgm:cxn modelId="{D56AA953-E574-49D4-9F72-EDCA554426E0}" type="presOf" srcId="{DE3FF614-F045-43E2-9FDA-C75C6D693860}" destId="{9EF5CC11-5BB4-444C-91B6-B88E16838F51}" srcOrd="1" destOrd="0" presId="urn:microsoft.com/office/officeart/2005/8/layout/process2"/>
    <dgm:cxn modelId="{E91D2C98-229E-47DA-B917-28F5E63AD032}" type="presOf" srcId="{284F7C96-B2F8-44BA-BA44-F47384D5F230}" destId="{B5EE2E0B-93F6-42A4-8086-0A5E19E56616}" srcOrd="0" destOrd="0" presId="urn:microsoft.com/office/officeart/2005/8/layout/process2"/>
    <dgm:cxn modelId="{AF230D94-E6C2-4012-BE79-8CA395AD6337}" type="presOf" srcId="{F8AEF748-2DE6-4A0F-AF62-A0E6410DA539}" destId="{A0E519C4-D69A-4B95-A358-03A49B962525}" srcOrd="0" destOrd="0" presId="urn:microsoft.com/office/officeart/2005/8/layout/process2"/>
    <dgm:cxn modelId="{1F57F5B7-98C2-4A23-90DE-25963A8DAB9D}" srcId="{687E16C7-8815-4BDC-B655-7ED398E7DB14}" destId="{28E7C99E-BEBF-4D44-B1E6-0FFE8B1D417E}" srcOrd="2" destOrd="0" parTransId="{54750113-487D-4DA4-BE93-2D224261F1DF}" sibTransId="{81E16409-E948-4310-A8DA-E08697DADED8}"/>
    <dgm:cxn modelId="{6DE85B9C-4B79-40F3-A7E9-37C0A133645D}" type="presOf" srcId="{28E7C99E-BEBF-4D44-B1E6-0FFE8B1D417E}" destId="{BF533FF2-2DCE-405A-80F8-A4DCE67F991E}" srcOrd="0" destOrd="0" presId="urn:microsoft.com/office/officeart/2005/8/layout/process2"/>
    <dgm:cxn modelId="{09019C1B-652C-4699-B8B3-FBF040035ED0}" type="presOf" srcId="{687E16C7-8815-4BDC-B655-7ED398E7DB14}" destId="{C951904E-31C6-4D11-BB4A-FA0A9148A992}" srcOrd="0" destOrd="0" presId="urn:microsoft.com/office/officeart/2005/8/layout/process2"/>
    <dgm:cxn modelId="{4121DF7B-B3E1-4EA9-A6FF-A9F62ACF495A}" type="presOf" srcId="{284F7C96-B2F8-44BA-BA44-F47384D5F230}" destId="{697F2193-036C-49F3-8C33-3E89A6E0A379}" srcOrd="1" destOrd="0" presId="urn:microsoft.com/office/officeart/2005/8/layout/process2"/>
    <dgm:cxn modelId="{7285535D-49DD-44E8-8C7A-0AB7B2E518E4}" srcId="{687E16C7-8815-4BDC-B655-7ED398E7DB14}" destId="{F8AEF748-2DE6-4A0F-AF62-A0E6410DA539}" srcOrd="0" destOrd="0" parTransId="{D7F84B21-E5D5-4663-9A39-03FB1F7DEC72}" sibTransId="{DE3FF614-F045-43E2-9FDA-C75C6D693860}"/>
    <dgm:cxn modelId="{2887A3F7-2BF2-473C-BDF5-B30AFB90A00A}" type="presOf" srcId="{BEC06B20-2581-4CFB-BD6C-8B67651C5393}" destId="{2768186F-6FB8-43F6-93D4-7ADE337B52E7}" srcOrd="0" destOrd="0" presId="urn:microsoft.com/office/officeart/2005/8/layout/process2"/>
    <dgm:cxn modelId="{ED948FC0-D12E-425D-9956-17A3356D4C75}" type="presParOf" srcId="{C951904E-31C6-4D11-BB4A-FA0A9148A992}" destId="{A0E519C4-D69A-4B95-A358-03A49B962525}" srcOrd="0" destOrd="0" presId="urn:microsoft.com/office/officeart/2005/8/layout/process2"/>
    <dgm:cxn modelId="{B23AB708-8D38-4D06-9940-6332C7755C21}" type="presParOf" srcId="{C951904E-31C6-4D11-BB4A-FA0A9148A992}" destId="{B2FAE1F4-8F18-4CD6-915C-B2ABF59A0358}" srcOrd="1" destOrd="0" presId="urn:microsoft.com/office/officeart/2005/8/layout/process2"/>
    <dgm:cxn modelId="{B1FA48D9-0FC2-4CF3-A1C4-AD3FB143432A}" type="presParOf" srcId="{B2FAE1F4-8F18-4CD6-915C-B2ABF59A0358}" destId="{9EF5CC11-5BB4-444C-91B6-B88E16838F51}" srcOrd="0" destOrd="0" presId="urn:microsoft.com/office/officeart/2005/8/layout/process2"/>
    <dgm:cxn modelId="{F2C66E1A-F9D3-4461-B6B1-75FC97DA0747}" type="presParOf" srcId="{C951904E-31C6-4D11-BB4A-FA0A9148A992}" destId="{2768186F-6FB8-43F6-93D4-7ADE337B52E7}" srcOrd="2" destOrd="0" presId="urn:microsoft.com/office/officeart/2005/8/layout/process2"/>
    <dgm:cxn modelId="{64A75DFB-2E52-4646-A009-A7BF34DF6F0A}" type="presParOf" srcId="{C951904E-31C6-4D11-BB4A-FA0A9148A992}" destId="{B5EE2E0B-93F6-42A4-8086-0A5E19E56616}" srcOrd="3" destOrd="0" presId="urn:microsoft.com/office/officeart/2005/8/layout/process2"/>
    <dgm:cxn modelId="{E25FDD4F-E1E9-4687-B17B-F2017EF24709}" type="presParOf" srcId="{B5EE2E0B-93F6-42A4-8086-0A5E19E56616}" destId="{697F2193-036C-49F3-8C33-3E89A6E0A379}" srcOrd="0" destOrd="0" presId="urn:microsoft.com/office/officeart/2005/8/layout/process2"/>
    <dgm:cxn modelId="{4FBB11FD-1A3F-4DBB-B887-5107083C3F06}" type="presParOf" srcId="{C951904E-31C6-4D11-BB4A-FA0A9148A992}" destId="{BF533FF2-2DCE-405A-80F8-A4DCE67F991E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EDC548D-9531-4C41-903B-586D270BE781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F8AED7-B360-42C7-B36B-2A659D7CE6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F63B89-879C-4B43-8B59-90E834E820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1144E3-DB64-4BA9-8DC0-D5E2DEC0938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F19D97-AF59-491A-9892-B0A3FFEB4AA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D69180-4049-42FA-8BA1-68BAA64579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68157C-BA5B-4E81-970E-2AC06ADC085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2734F-B957-4D05-9827-987505951BA3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7547C-74A6-4709-8848-767470981C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32B2-0245-4A2E-8A2D-158981E799F9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47987-9FBE-4EF9-BAC1-FAFAF97E15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F90F9-8DD6-445E-BDD9-58F95C54B133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1ACC-4407-4D6E-BC04-B1B6CEF2A3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E1551-F2FB-48E9-A9E3-B263D483D64D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CE161-E90A-45C5-9A9A-64271E549A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7B156-AEE0-498F-A4AD-F658EDAF9EAB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230F1-74E7-4688-8BE8-1581139D2D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35ABB-C84D-4392-BFB7-DC4FFC25787A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FC23-B9C2-4E18-AF00-DBE7EBB725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725CF-FFAE-4822-B0AD-C3425F4FA6C1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878E8-60AC-4307-A005-29F6676402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B592C-B386-432E-AB5C-14322AF4238A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D9BF-F84F-41BA-8A60-67B8D66E9D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E29A-505D-4533-BBCD-957836A84E5E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E52C-91F7-462B-BE6D-EE67512FFF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3623A-5501-45C6-9E68-7317E4D70178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99F3-8E17-4CFD-9109-2730972E09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61CE-B7A2-4B9D-9505-4EBC41DA8383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D70FA-666D-4AEA-AB5B-6A99F7446A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FB36-59E1-4B68-90C4-BC56832CEF9B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D88E-2310-49C5-8FE8-16D56A6D80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F6154A-C6B5-47CA-AC8F-52C9FE11138F}" type="datetimeFigureOut">
              <a:rPr lang="ru-RU"/>
              <a:pPr>
                <a:defRPr/>
              </a:pPr>
              <a:t>30.11.2017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35B160-BAFE-4568-9096-0A49B09768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novfu@yandex.ru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oleObject" Target="../embeddings/oleObject7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3.bin"/><Relationship Id="rId4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33.jpeg"/><Relationship Id="rId4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6.jpe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" Type="http://schemas.openxmlformats.org/officeDocument/2006/relationships/image" Target="../media/image4.jpeg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image" Target="../media/image3.png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novfu@yandex.ru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5" descr="венз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19350" cy="1304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214547" y="2143116"/>
            <a:ext cx="4714908" cy="1857388"/>
          </a:xfrm>
          <a:prstGeom prst="round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75" y="5357827"/>
            <a:ext cx="8858251" cy="135729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Брошюра разработана Финансовым управлением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АМО «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области.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Вопросы, предложения и отзывы Вы можете отправить по электронной почте 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novfu@yandex.ru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по адресу: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215240, Смоленская область,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с.Новодугино, ул. 30 Лет Победы, д.2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143125" y="214313"/>
            <a:ext cx="6786563" cy="1285875"/>
          </a:xfr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Устройство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района» Смоленской области</a:t>
            </a:r>
            <a:endParaRPr lang="ru-RU" sz="2800" dirty="0" smtClean="0"/>
          </a:p>
        </p:txBody>
      </p:sp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2143140" cy="128588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85750" y="1643063"/>
            <a:ext cx="4186239" cy="1714500"/>
          </a:xfrm>
          <a:prstGeom prst="roundRect">
            <a:avLst>
              <a:gd name="adj" fmla="val 10000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 депутатов муниципального образования 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(представительный орган муниципального образования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2643189" y="3429000"/>
            <a:ext cx="4000500" cy="14287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Органы местного самоуправления сельских поселений (представительные и исполнительно-распорядительные органы муниципальных образований)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42844" y="4929189"/>
            <a:ext cx="8786875" cy="803275"/>
          </a:xfrm>
          <a:prstGeom prst="roundRect">
            <a:avLst>
              <a:gd name="adj" fmla="val 10000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defRPr/>
            </a:pP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5 сельских поселений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86314" y="1643063"/>
            <a:ext cx="4186237" cy="1714500"/>
          </a:xfrm>
          <a:prstGeom prst="roundRect">
            <a:avLst>
              <a:gd name="adj" fmla="val 10000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образования «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(исполнительно-распорядительный орган муниципального образования)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142877" y="5786438"/>
            <a:ext cx="1643063" cy="8572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Высоковское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4"/>
          <p:cNvSpPr/>
          <p:nvPr/>
        </p:nvSpPr>
        <p:spPr bwMode="auto">
          <a:xfrm>
            <a:off x="1857377" y="5792789"/>
            <a:ext cx="1597025" cy="850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Днепровское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4"/>
          <p:cNvSpPr/>
          <p:nvPr/>
        </p:nvSpPr>
        <p:spPr bwMode="auto">
          <a:xfrm>
            <a:off x="3500439" y="5792789"/>
            <a:ext cx="1857375" cy="850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Извековское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4"/>
          <p:cNvSpPr/>
          <p:nvPr/>
        </p:nvSpPr>
        <p:spPr bwMode="auto">
          <a:xfrm>
            <a:off x="5429251" y="5792789"/>
            <a:ext cx="1857375" cy="850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Новодугинское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4"/>
          <p:cNvSpPr/>
          <p:nvPr/>
        </p:nvSpPr>
        <p:spPr bwMode="auto">
          <a:xfrm>
            <a:off x="7358063" y="5786438"/>
            <a:ext cx="1643063" cy="8572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Тёсовское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1" y="142852"/>
            <a:ext cx="6500859" cy="1428760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бюджет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граждан?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2419351" cy="130492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4" y="1785938"/>
            <a:ext cx="8715375" cy="4643437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Arial" charset="0"/>
              <a:buNone/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 Вас с положениями основного финансового документа муниципального образования, а именно местным бюджетом муниципального образования «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2017 год и плановый период 2018-2019 годов.</a:t>
            </a:r>
          </a:p>
          <a:p>
            <a:pPr algn="just">
              <a:buFont typeface="Arial" charset="0"/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гражданским служащим, пенсионерам и другим категориям населения, так как местный бюджет затрагивает интересы каждого жителя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области. </a:t>
            </a:r>
          </a:p>
          <a:p>
            <a:pPr algn="just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5" y="142853"/>
            <a:ext cx="6786611" cy="1214446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бюджет?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2419351" cy="130492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42875" y="1571625"/>
            <a:ext cx="8858251" cy="51435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r>
              <a:rPr lang="ru-RU" sz="28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– ЭТО ПЛАН ДОХОДОВ И РАСХОДОВ</a:t>
            </a:r>
          </a:p>
          <a:p>
            <a:pPr algn="just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Каждый житель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 является участником формирования этого плана, с одной стороны, как налогоплательщик, наполняя доходы бюджета, с другой – он получает часть расходов, как потребитель общественных услуг. Органы местного самоуправления расходуют поступившие доходы для выполнения своих функций и предоставления общественных муниципальных услуг: образование, культура, спорт, социальное обеспечение, поддержка экономики, гарантии безопасности и правопорядка, защита общественных интересов, гражданских прав и свобод и др.</a:t>
            </a:r>
          </a:p>
          <a:p>
            <a:pPr algn="just">
              <a:buFont typeface="Arial" charset="0"/>
              <a:buNone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Граждане,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как налогоплательщики, и как потребители общественных услуг, должны быть уверены в том, что передаваемые ими в распоряжение органов местного самоуправления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69" y="142852"/>
            <a:ext cx="6786611" cy="1571636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800" i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бюджетной системы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  <a:endParaRPr lang="ru-RU" sz="32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2214555"/>
          <a:ext cx="8229600" cy="4125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286016" cy="150019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Группа 14"/>
          <p:cNvGrpSpPr>
            <a:grpSpLocks/>
          </p:cNvGrpSpPr>
          <p:nvPr/>
        </p:nvGrpSpPr>
        <p:grpSpPr bwMode="auto">
          <a:xfrm>
            <a:off x="0" y="0"/>
            <a:ext cx="9001125" cy="6715125"/>
            <a:chOff x="34861" y="142852"/>
            <a:chExt cx="9001251" cy="642323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106578" y="142852"/>
              <a:ext cx="6894609" cy="929319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 чем основывается проект местного бюджета?</a:t>
              </a:r>
              <a:endPara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77738" y="1236168"/>
              <a:ext cx="8858374" cy="819987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Местный бюджет составляется и утверждается сроком                                                           </a:t>
              </a: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 3 года – 2017 год и на плановый </a:t>
              </a: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период </a:t>
              </a: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2018-2019гг.</a:t>
              </a:r>
              <a:endPara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214282" y="2214544"/>
              <a:ext cx="8786873" cy="571508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Составление  местного бюджета основывается на: 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14252" y="3217803"/>
              <a:ext cx="2000278" cy="3348280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5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Основных направлениях бюджетной политики муниципального образования «</a:t>
              </a:r>
              <a:r>
                <a:rPr lang="ru-RU" sz="1600" b="1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Новодугинский</a:t>
              </a: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район» Смоленской области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428845" y="3286135"/>
              <a:ext cx="2000278" cy="3279948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5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Основных направлениях налоговой политики </a:t>
              </a: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</a:rPr>
                <a:t>муниципального образования «</a:t>
              </a:r>
              <a:r>
                <a:rPr lang="ru-RU" sz="1600" b="1" dirty="0" err="1">
                  <a:solidFill>
                    <a:srgbClr val="000000"/>
                  </a:solidFill>
                  <a:latin typeface="Times New Roman" pitchFamily="18" charset="0"/>
                </a:rPr>
                <a:t>Новодугинский</a:t>
              </a: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</a:rPr>
                <a:t> район» Смоленской области</a:t>
              </a:r>
            </a:p>
            <a:p>
              <a:pPr algn="ctr">
                <a:defRPr/>
              </a:pPr>
              <a:endParaRPr lang="ru-RU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4714877" y="3286135"/>
              <a:ext cx="2000278" cy="3279948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5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Прогнозе социально-экономического развития муниципального образования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Новодугинский</a:t>
              </a: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район» Смоленской области</a:t>
              </a:r>
            </a:p>
            <a:p>
              <a:pPr algn="ctr">
                <a:defRPr/>
              </a:pPr>
              <a:endPara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7000909" y="3286135"/>
              <a:ext cx="2000278" cy="3279948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5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4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Муниципальных программах муниципального образования «</a:t>
              </a:r>
              <a:r>
                <a:rPr lang="ru-RU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Новодугинский</a:t>
              </a:r>
              <a:r>
                <a:rPr lang="ru-RU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район» Смоленской области</a:t>
              </a:r>
            </a:p>
          </p:txBody>
        </p:sp>
        <p:sp>
          <p:nvSpPr>
            <p:cNvPr id="10" name="Стрелка вниз 9"/>
            <p:cNvSpPr/>
            <p:nvPr/>
          </p:nvSpPr>
          <p:spPr>
            <a:xfrm flipH="1">
              <a:off x="963562" y="2786052"/>
              <a:ext cx="214316" cy="571503"/>
            </a:xfrm>
            <a:prstGeom prst="downArrow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" name="Выгнутая вверх стрелка 10"/>
            <p:cNvSpPr/>
            <p:nvPr/>
          </p:nvSpPr>
          <p:spPr>
            <a:xfrm>
              <a:off x="1214391" y="2929290"/>
              <a:ext cx="2071716" cy="356846"/>
            </a:xfrm>
            <a:prstGeom prst="curvedDownArrow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2" name="Выгнутая вверх стрелка 11"/>
            <p:cNvSpPr/>
            <p:nvPr/>
          </p:nvSpPr>
          <p:spPr>
            <a:xfrm>
              <a:off x="3286107" y="2929290"/>
              <a:ext cx="2428909" cy="356846"/>
            </a:xfrm>
            <a:prstGeom prst="curvedDownArrow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3" name="Выгнутая вверх стрелка 12"/>
            <p:cNvSpPr/>
            <p:nvPr/>
          </p:nvSpPr>
          <p:spPr>
            <a:xfrm>
              <a:off x="5715016" y="2929290"/>
              <a:ext cx="2214594" cy="356846"/>
            </a:xfrm>
            <a:prstGeom prst="curvedDownArrow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14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861" y="142852"/>
              <a:ext cx="1986706" cy="107157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25" y="142875"/>
            <a:ext cx="6858000" cy="1428750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муниципального образования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14281" y="1785926"/>
          <a:ext cx="8786875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"/>
            <a:ext cx="2214579" cy="130492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142875"/>
            <a:ext cx="6929438" cy="1143000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муниципального образования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endParaRPr lang="ru-RU" sz="24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2214579" cy="114300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2875" y="1428750"/>
            <a:ext cx="8858250" cy="52863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определены с учетом ранее поставленных задач и целей, сущность которых состоит в сохранении и развитии налогового потенциала, обеспечивающего бюджетную устойчивость в среднесрочной перспективе. 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Важнейшим фактором проводимой налоговой политики является необходимость поддержания сбалансированности бюджета.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Первоочередными задачами налоговой политики в области доходов являются: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реализация политики, направленной на увеличение налоговой базы бюджета муниципального образования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своевременная реализация изменений федерального и регионального налогового законодательства в части налогов, поступающих в бюджет муниципального образования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совершенствование взаимодействия с налоговыми органами, усиление мер воздействия на плательщиков, имеющих задолженность по платежам, поступающим в бюджет муниципального образования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повышение эффективности деятельности Межведомственной  комиссии по укреплению налоговой и бюджетной дисциплины, легализации заработной платы и принятия действенных мер к налогоплательщикам при Администрации муниципального образования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в целях сокращения недоимки по налогам;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совершенствование процедуры администрирования доходов бюджета муниципального образования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области, усиление ее контрольной функции;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проведение анализа использования муниципального имущества, переданного в оперативное управление, с целью выявления неиспользуемого или используемого не по назначению имущества;</a:t>
            </a:r>
          </a:p>
          <a:p>
            <a:pPr algn="just">
              <a:lnSpc>
                <a:spcPct val="8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увеличение поступлений доходов от повышения эффективности управления                                                                                                                         муниципальной собственностью.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Группа 13"/>
          <p:cNvGrpSpPr>
            <a:grpSpLocks/>
          </p:cNvGrpSpPr>
          <p:nvPr/>
        </p:nvGrpSpPr>
        <p:grpSpPr bwMode="auto">
          <a:xfrm>
            <a:off x="0" y="0"/>
            <a:ext cx="9001125" cy="6715125"/>
            <a:chOff x="-32" y="0"/>
            <a:chExt cx="9001218" cy="671517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857337" y="142852"/>
              <a:ext cx="7143848" cy="1071594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Какие налоги уплачивают в местный бюджет граждане муниципального образования?</a:t>
              </a:r>
              <a:endPara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748" name="Группа 11"/>
            <p:cNvGrpSpPr>
              <a:grpSpLocks/>
            </p:cNvGrpSpPr>
            <p:nvPr/>
          </p:nvGrpSpPr>
          <p:grpSpPr bwMode="auto">
            <a:xfrm>
              <a:off x="2071659" y="1357307"/>
              <a:ext cx="4929257" cy="2500330"/>
              <a:chOff x="2071659" y="1357307"/>
              <a:chExt cx="4929257" cy="2500330"/>
            </a:xfrm>
          </p:grpSpPr>
          <p:sp>
            <p:nvSpPr>
              <p:cNvPr id="8" name="Блок-схема: задержка 7"/>
              <p:cNvSpPr/>
              <p:nvPr/>
            </p:nvSpPr>
            <p:spPr>
              <a:xfrm>
                <a:off x="4714892" y="1357307"/>
                <a:ext cx="2286024" cy="2500330"/>
              </a:xfrm>
              <a:prstGeom prst="flowChartDelay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Предоставление налоговых вычетов</a:t>
                </a:r>
              </a:p>
            </p:txBody>
          </p:sp>
          <p:sp>
            <p:nvSpPr>
              <p:cNvPr id="9" name="Блок-схема: задержка 8"/>
              <p:cNvSpPr/>
              <p:nvPr/>
            </p:nvSpPr>
            <p:spPr>
              <a:xfrm flipH="1">
                <a:off x="2071659" y="1357307"/>
                <a:ext cx="2428900" cy="2500330"/>
              </a:xfrm>
              <a:prstGeom prst="flowChartDelay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solidFill>
                  <a:schemeClr val="accent6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НАЛОГ НА ДОХОДЫ ФИЗИЧЕСКИХ ЛИЦ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Глава 23 Налогового Кодекса Российской Федерации</a:t>
                </a:r>
              </a:p>
            </p:txBody>
          </p:sp>
          <p:sp>
            <p:nvSpPr>
              <p:cNvPr id="10" name="Стрелка вправо 9"/>
              <p:cNvSpPr/>
              <p:nvPr/>
            </p:nvSpPr>
            <p:spPr>
              <a:xfrm>
                <a:off x="4143372" y="1643050"/>
                <a:ext cx="1000132" cy="428628"/>
              </a:xfrm>
              <a:prstGeom prst="rightArrow">
                <a:avLst/>
              </a:prstGeom>
              <a:blipFill>
                <a:blip r:embed="rId2"/>
                <a:tile tx="0" ty="0" sx="100000" sy="100000" flip="none" algn="tl"/>
              </a:blipFill>
              <a:ln>
                <a:solidFill>
                  <a:schemeClr val="accent6">
                    <a:lumMod val="50000"/>
                  </a:schemeClr>
                </a:solidFill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sp>
          <p:nvSpPr>
            <p:cNvPr id="17" name="Прямоугольник 16"/>
            <p:cNvSpPr/>
            <p:nvPr/>
          </p:nvSpPr>
          <p:spPr>
            <a:xfrm>
              <a:off x="142844" y="4000518"/>
              <a:ext cx="4357718" cy="2714653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отдельных случаях: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15%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- в отношении доходов от долевого участия в деятельности организаций, полученных в виде дивидендов;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30%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- в отношении всех доходов, получаемых физическими лицами – иностранными гражданами;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35%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- в отношении стоимости полученных выигрышей и призов.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572015" y="4000527"/>
              <a:ext cx="4429171" cy="2714644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Социальные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в сумме, уплаченной: за обучение, на лечение, дополнительных страховых взносов на накопительную часть трудовой пенсии.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Стандартные,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том числе на детей.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Профессиональные,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в том числе для нотариусов, адвокатов, лиц, получающих авторские вознаграждения.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Имущественные,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в том числе на приобретение жилья.</a:t>
              </a:r>
              <a:endParaRPr lang="ru-RU" sz="1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42844" y="1357307"/>
              <a:ext cx="1857376" cy="2500344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Ставка налога</a:t>
              </a:r>
              <a:r>
                <a:rPr lang="ru-RU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13%</a:t>
              </a:r>
            </a:p>
          </p:txBody>
        </p:sp>
        <p:pic>
          <p:nvPicPr>
            <p:cNvPr id="11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32" y="0"/>
              <a:ext cx="2000264" cy="1078883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</p:grpSp>
      <p:pic>
        <p:nvPicPr>
          <p:cNvPr id="31766" name="Picture 22" descr="C:\Documents and Settings\User\Мои документы\Мои рисунки\Новая папка\НДФЛЛ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9" y="1357299"/>
            <a:ext cx="1857356" cy="1347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1857356" y="142852"/>
            <a:ext cx="7143768" cy="128588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налоги уплачиваются непосредственно в бюджет муниципального образования «</a:t>
            </a:r>
            <a:r>
              <a:rPr lang="ru-RU" sz="2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0"/>
            <a:ext cx="1857356" cy="107887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285750" y="5715000"/>
            <a:ext cx="8715375" cy="92868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313" y="1714500"/>
            <a:ext cx="1571625" cy="35718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30,552%</a:t>
            </a:r>
          </a:p>
          <a:p>
            <a:pPr algn="ctr">
              <a:defRPr/>
            </a:pP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72313" y="1714500"/>
            <a:ext cx="1928812" cy="35718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pPr algn="ctr">
              <a:defRPr/>
            </a:pP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Единый налог на вмененный доход для отдельных видов деятельности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85938" y="1714500"/>
            <a:ext cx="1928812" cy="35718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pPr algn="ctr">
              <a:defRPr/>
            </a:pP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Налог, взимаемый в связи с применением патентной системы налогообложения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57813" y="1714500"/>
            <a:ext cx="1714500" cy="35718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50%</a:t>
            </a:r>
          </a:p>
          <a:p>
            <a:pPr algn="ctr">
              <a:defRPr/>
            </a:pP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14750" y="1714500"/>
            <a:ext cx="1643063" cy="357187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pPr algn="ctr">
              <a:defRPr/>
            </a:pP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Госпошлина</a:t>
            </a: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785813" y="5286375"/>
            <a:ext cx="484187" cy="428625"/>
          </a:xfrm>
          <a:prstGeom prst="down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2571750" y="5286375"/>
            <a:ext cx="484188" cy="428625"/>
          </a:xfrm>
          <a:prstGeom prst="down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286250" y="5286375"/>
            <a:ext cx="484188" cy="428625"/>
          </a:xfrm>
          <a:prstGeom prst="down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000750" y="5286375"/>
            <a:ext cx="484188" cy="428625"/>
          </a:xfrm>
          <a:prstGeom prst="down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7786688" y="5286375"/>
            <a:ext cx="484187" cy="428625"/>
          </a:xfrm>
          <a:prstGeom prst="down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89" y="2286001"/>
            <a:ext cx="8572500" cy="278606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>
                <a:solidFill>
                  <a:schemeClr val="tx1"/>
                </a:solidFill>
              </a:rPr>
              <a:t>Налоговые льготы на уровне муниципального района не предоставлялись.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43063" y="142875"/>
            <a:ext cx="7358062" cy="17145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ea typeface="+mj-ea"/>
                <a:cs typeface="Times New Roman" pitchFamily="18" charset="0"/>
              </a:rPr>
              <a:t>Сведения о налоговых льготах и объеме выпадающих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ea typeface="+mj-ea"/>
                <a:cs typeface="Times New Roman" pitchFamily="18" charset="0"/>
              </a:rPr>
              <a:t>в связи с введением таких льгот</a:t>
            </a:r>
            <a:endParaRPr lang="ru-RU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4"/>
          <p:cNvSpPr/>
          <p:nvPr/>
        </p:nvSpPr>
        <p:spPr bwMode="auto">
          <a:xfrm>
            <a:off x="2511425" y="142875"/>
            <a:ext cx="6489700" cy="12858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7742" tIns="0" rIns="217742" bIns="0"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Глоссарий </a:t>
            </a:r>
            <a:endParaRPr lang="ru-RU" sz="28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основных бюджетных терминов и понятий</a:t>
            </a:r>
          </a:p>
          <a:p>
            <a:pPr algn="ctr">
              <a:lnSpc>
                <a:spcPct val="90000"/>
              </a:lnSpc>
              <a:spcAft>
                <a:spcPct val="35000"/>
              </a:spcAft>
              <a:defRPr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19350" cy="1304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214314" y="1571626"/>
            <a:ext cx="8786812" cy="526297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целях настоящего БЮДЖЕТА ДЛЯ ГРАЖДАН применяются следующие понятия и термины: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местный бюджет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форма образования и расходования денежных средств, предназначенных для финансового обеспечения задач и функций местного самоуправления;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консолидированный бюджет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свод бюджетов бюджетной системы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без учета межбюджетных трансфертов между этими бюджетами;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бюджетная система муниципального образования 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основанная на экономических отношениях и муниципальном устройстве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регулируемая законодательством Российской Федерации совокупность местных бюджетов сельских поселений и местного бюджета района;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поступающие в бюджет денежные средства, за исключением средств, являющихся в соответствии с Бюджетным кодексом Российской Федерации (далее – Кодекс) источниками финансирования дефицита бюджета;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выплачиваемые из бюджета денежные средства, за исключением средств, являющихся в соответствии с Кодексом источниками финансирования дефицита бюджета;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дефицит бюджета 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превышение расходов бюджета над его доходами;</a:t>
            </a:r>
          </a:p>
          <a:p>
            <a:pPr algn="just" eaLnBrk="0" hangingPunct="0">
              <a:defRPr/>
            </a:pP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превышение доходов бюджета над его расходами;</a:t>
            </a: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313" y="1643063"/>
            <a:ext cx="8786812" cy="4929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1" name="Rectangle 3"/>
          <p:cNvSpPr>
            <a:spLocks noChangeArrowheads="1"/>
          </p:cNvSpPr>
          <p:nvPr/>
        </p:nvSpPr>
        <p:spPr bwMode="auto">
          <a:xfrm>
            <a:off x="214313" y="5143500"/>
            <a:ext cx="87868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регламентируемая законодательством Российской Федерации деятельность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бюджетные ассигнования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предельные объемы денежных средств, предусмотренных в соответствующем финансовом году для исполнения бюджетных обязательств;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3041" y="142852"/>
            <a:ext cx="7358115" cy="928694"/>
          </a:xfr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Сведения об основных(крупных) налогоплательщиках муниципального образования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 за 2016 год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" y="1143000"/>
          <a:ext cx="8858250" cy="565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862"/>
                <a:gridCol w="1296330"/>
                <a:gridCol w="1584402"/>
                <a:gridCol w="1152293"/>
                <a:gridCol w="1440365"/>
              </a:tblGrid>
              <a:tr h="944825"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Наименование предприятия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основной вид деятельности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Численность работающих, человек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Инвестиционный основной капитал, тыс. рублей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Сумма уплаченных налогов,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Стоимость реализованной продукции,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 тыс. рублей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31477">
                <a:tc>
                  <a:txBody>
                    <a:bodyPr/>
                    <a:lstStyle/>
                    <a:p>
                      <a:r>
                        <a:rPr lang="ru-RU" sz="1400" b="1" u="sng" dirty="0" smtClean="0"/>
                        <a:t>ОАО «Племенной завод «Рассвет»</a:t>
                      </a:r>
                      <a:r>
                        <a:rPr lang="ru-RU" sz="1400" b="1" u="none" dirty="0" smtClean="0"/>
                        <a:t>: </a:t>
                      </a:r>
                      <a:r>
                        <a:rPr lang="ru-RU" sz="1400" b="1" dirty="0" smtClean="0"/>
                        <a:t>сельское хозяйство, разведение крупного рогатого скота</a:t>
                      </a:r>
                      <a:endParaRPr lang="ru-RU" sz="1400" b="1" dirty="0"/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127,0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21 502,0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3 160,0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61 539,0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81269">
                <a:tc>
                  <a:txBody>
                    <a:bodyPr/>
                    <a:lstStyle/>
                    <a:p>
                      <a:r>
                        <a:rPr lang="ru-RU" sz="1400" b="1" u="sng" dirty="0" smtClean="0"/>
                        <a:t>ООО «Восток»</a:t>
                      </a:r>
                      <a:r>
                        <a:rPr lang="ru-RU" sz="1400" b="1" u="none" dirty="0" smtClean="0"/>
                        <a:t>:</a:t>
                      </a:r>
                      <a:r>
                        <a:rPr lang="ru-RU" sz="1400" b="1" u="none" baseline="0" dirty="0" smtClean="0"/>
                        <a:t> </a:t>
                      </a:r>
                      <a:r>
                        <a:rPr lang="ru-RU" sz="1400" b="1" baseline="0" dirty="0" smtClean="0"/>
                        <a:t>сельское хозяйство, разведение крупного рогатого скота, растениеводство</a:t>
                      </a:r>
                      <a:endParaRPr lang="ru-RU" sz="1400" b="1" dirty="0"/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116,0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16 864,0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2 446,0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63 685,0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81269">
                <a:tc>
                  <a:txBody>
                    <a:bodyPr/>
                    <a:lstStyle/>
                    <a:p>
                      <a:r>
                        <a:rPr lang="ru-RU" sz="1400" b="1" u="sng" dirty="0" smtClean="0"/>
                        <a:t>ОАО «Русь»</a:t>
                      </a:r>
                      <a:r>
                        <a:rPr lang="ru-RU" sz="1400" b="1" u="none" dirty="0" smtClean="0"/>
                        <a:t>: </a:t>
                      </a:r>
                      <a:r>
                        <a:rPr lang="ru-RU" sz="1400" b="1" dirty="0" smtClean="0"/>
                        <a:t>выращивание зерновых культур, мясное и молочное скотоводство</a:t>
                      </a:r>
                      <a:endParaRPr lang="ru-RU" sz="1400" b="1" dirty="0"/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31,0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2 639,0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706,0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15 207,0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24614">
                <a:tc>
                  <a:txBody>
                    <a:bodyPr/>
                    <a:lstStyle/>
                    <a:p>
                      <a:r>
                        <a:rPr lang="ru-RU" sz="1400" b="1" u="sng" dirty="0" smtClean="0"/>
                        <a:t>ООО «Сельскохозяйственное предприятие «Боброво»</a:t>
                      </a:r>
                      <a:r>
                        <a:rPr lang="ru-RU" sz="1400" b="1" dirty="0" smtClean="0"/>
                        <a:t>: выращивание</a:t>
                      </a:r>
                      <a:r>
                        <a:rPr lang="ru-RU" sz="1400" b="1" baseline="0" dirty="0" smtClean="0"/>
                        <a:t> зерновых культур, животноводство, растениеводство</a:t>
                      </a:r>
                      <a:endParaRPr lang="ru-RU" sz="1400" b="1" dirty="0"/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55,0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261 594,0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712,0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81 610,0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389634">
                <a:tc>
                  <a:txBody>
                    <a:bodyPr/>
                    <a:lstStyle/>
                    <a:p>
                      <a:r>
                        <a:rPr lang="ru-RU" sz="1400" b="1" u="sng" dirty="0" err="1" smtClean="0"/>
                        <a:t>Новодугинское</a:t>
                      </a:r>
                      <a:r>
                        <a:rPr lang="ru-RU" sz="1400" b="1" u="sng" dirty="0" smtClean="0"/>
                        <a:t> районное потребительское</a:t>
                      </a:r>
                      <a:r>
                        <a:rPr lang="ru-RU" sz="1400" b="1" u="sng" baseline="0" dirty="0" smtClean="0"/>
                        <a:t> общество</a:t>
                      </a:r>
                      <a:r>
                        <a:rPr lang="ru-RU" sz="1400" b="1" baseline="0" dirty="0" smtClean="0"/>
                        <a:t>: производство хлеба и хлебобулочных изделий, оптовая и розничная торговля продуктами питания, лекарственными препаратами</a:t>
                      </a:r>
                      <a:endParaRPr lang="ru-RU" sz="1400" b="1" dirty="0"/>
                    </a:p>
                  </a:txBody>
                  <a:tcPr marT="45717" marB="45717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209,0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2 820,0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21 245,0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268 625,0</a:t>
                      </a:r>
                      <a:endParaRPr lang="ru-RU" sz="2000" b="1" dirty="0"/>
                    </a:p>
                  </a:txBody>
                  <a:tcPr marT="45717" marB="45717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571636" cy="84769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428750" y="142875"/>
            <a:ext cx="7572375" cy="150018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прогноза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6" y="1714488"/>
          <a:ext cx="8858313" cy="502750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357453"/>
                <a:gridCol w="1714511"/>
                <a:gridCol w="1099804"/>
                <a:gridCol w="1246531"/>
                <a:gridCol w="1220007"/>
                <a:gridCol w="1220007"/>
              </a:tblGrid>
              <a:tr h="158859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 (факт)</a:t>
                      </a: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 (план)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 (план)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70603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прибыльных организаций Новодугинский район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70603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 (темп роста) Новодугинский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142875"/>
            <a:ext cx="7500938" cy="1274763"/>
          </a:xfr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2016 год и плановый период 2017-2019 годов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9485" name="Group 157"/>
          <p:cNvGraphicFramePr>
            <a:graphicFrameLocks noGrp="1"/>
          </p:cNvGraphicFramePr>
          <p:nvPr>
            <p:ph type="tbl" idx="1"/>
          </p:nvPr>
        </p:nvGraphicFramePr>
        <p:xfrm>
          <a:off x="142875" y="1600200"/>
          <a:ext cx="8786813" cy="5099050"/>
        </p:xfrm>
        <a:graphic>
          <a:graphicData uri="http://schemas.openxmlformats.org/drawingml/2006/table">
            <a:tbl>
              <a:tblPr/>
              <a:tblGrid>
                <a:gridCol w="2355198"/>
                <a:gridCol w="1630549"/>
                <a:gridCol w="1177620"/>
                <a:gridCol w="1177620"/>
                <a:gridCol w="1268206"/>
                <a:gridCol w="1177620"/>
              </a:tblGrid>
              <a:tr h="45333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2016г.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2017г.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2018г.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2019г.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180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(среднегодовая)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тыс.чел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77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Сельское население (среднегодовая)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тыс.чел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3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родившихся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0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умерших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41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Миграционный прирост, убыль (-)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71636" cy="84769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0"/>
            <a:ext cx="7715250" cy="857250"/>
          </a:xfrm>
          <a:blipFill>
            <a:blip r:embed="rId2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 за 2016 год и плановый период 2017-2019 годов</a:t>
            </a:r>
            <a:endParaRPr lang="ru-RU" sz="1800" dirty="0"/>
          </a:p>
        </p:txBody>
      </p:sp>
      <p:graphicFrame>
        <p:nvGraphicFramePr>
          <p:cNvPr id="26709" name="Group 85"/>
          <p:cNvGraphicFramePr>
            <a:graphicFrameLocks noGrp="1"/>
          </p:cNvGraphicFramePr>
          <p:nvPr>
            <p:ph type="tbl" idx="1"/>
          </p:nvPr>
        </p:nvGraphicFramePr>
        <p:xfrm>
          <a:off x="142875" y="857250"/>
          <a:ext cx="8858250" cy="5883275"/>
        </p:xfrm>
        <a:graphic>
          <a:graphicData uri="http://schemas.openxmlformats.org/drawingml/2006/table">
            <a:tbl>
              <a:tblPr/>
              <a:tblGrid>
                <a:gridCol w="2496390"/>
                <a:gridCol w="1771656"/>
                <a:gridCol w="1146855"/>
                <a:gridCol w="1205173"/>
                <a:gridCol w="1119088"/>
                <a:gridCol w="1119088"/>
              </a:tblGrid>
              <a:tr h="30477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2016г.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2017г.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2018г.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2019г.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Продукция сельского хозяйства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721,3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763,5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802,0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41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в действие жилых домов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кв. м. в общей площади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3,308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3,37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3,578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87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Оборот розничной торговли  по крупным и средним предприятиям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ценах соответствующих лет;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282,2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56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платных услуг населению по крупным и средним предприятиям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87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Инвестиции в основной капитал по крупным и средним предприятиям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ценах соответствующих лет;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153,1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160,75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167,99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175,02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35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безработицы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17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17,722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17,722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18,538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19,465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57323" cy="78581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Группа 21"/>
          <p:cNvGrpSpPr>
            <a:grpSpLocks/>
          </p:cNvGrpSpPr>
          <p:nvPr/>
        </p:nvGrpSpPr>
        <p:grpSpPr bwMode="auto">
          <a:xfrm>
            <a:off x="0" y="0"/>
            <a:ext cx="9001125" cy="6670675"/>
            <a:chOff x="71405" y="-36137"/>
            <a:chExt cx="9001221" cy="557118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14486" y="142852"/>
              <a:ext cx="7286703" cy="71462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Муниципальные программы</a:t>
              </a:r>
              <a:endPara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4282" y="1000671"/>
              <a:ext cx="8786907" cy="2602627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2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defRPr/>
              </a:pPr>
              <a:r>
                <a:rPr lang="ru-RU" sz="1400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целях повышения эффективности и результативности бюджетных расходов Администрацией муниципального образования «</a:t>
              </a:r>
              <a:r>
                <a:rPr lang="ru-RU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Новодугинский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район» Смоленской области принято решение о формировании и исполнении расходной части местного бюджета через реализацию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муниципальных программ. Местный бюджет на 2017 год – программный бюджет. Отличие муниципальных программ от целевых заключается в том, что целевые программы направлены на решение конкретных возникающих проблем, а муниципальные программы являются более крупными и долгосрочными, направленные на развитие конкретной социально-экономической сферы,  включают меры муниципального и правового регулирования. Составление бюджета в программном варианте позволяет контролировать достижение целей и задач региональной политики в целом по сферам деятельности.</a:t>
              </a:r>
              <a:endParaRPr lang="ru-RU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8933" name="Группа 48"/>
            <p:cNvGrpSpPr>
              <a:grpSpLocks/>
            </p:cNvGrpSpPr>
            <p:nvPr/>
          </p:nvGrpSpPr>
          <p:grpSpPr bwMode="auto">
            <a:xfrm>
              <a:off x="214283" y="3722626"/>
              <a:ext cx="8858343" cy="1812423"/>
              <a:chOff x="214283" y="3722626"/>
              <a:chExt cx="8858343" cy="1812423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214283" y="4000503"/>
                <a:ext cx="1285893" cy="1285885"/>
              </a:xfrm>
              <a:prstGeom prst="roundRect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Программа</a:t>
                </a:r>
              </a:p>
            </p:txBody>
          </p:sp>
          <p:sp>
            <p:nvSpPr>
              <p:cNvPr id="7" name="Скругленный прямоугольник 6"/>
              <p:cNvSpPr/>
              <p:nvPr/>
            </p:nvSpPr>
            <p:spPr>
              <a:xfrm>
                <a:off x="2000239" y="3782287"/>
                <a:ext cx="1357326" cy="428247"/>
              </a:xfrm>
              <a:prstGeom prst="round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Подпрограмма 1</a:t>
                </a:r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2000239" y="4378915"/>
                <a:ext cx="1357326" cy="487910"/>
              </a:xfrm>
              <a:prstGeom prst="round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Подпрограмма 2</a:t>
                </a:r>
                <a:endParaRPr lang="ru-RU" sz="1200" b="1" dirty="0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2000239" y="4975544"/>
                <a:ext cx="1357326" cy="428247"/>
              </a:xfrm>
              <a:prstGeom prst="round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Подпрограмма </a:t>
                </a:r>
                <a:r>
                  <a:rPr lang="en-US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5500713" y="3722624"/>
                <a:ext cx="1785957" cy="499842"/>
              </a:xfrm>
              <a:prstGeom prst="ellips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Мероприятия подпрограммы</a:t>
                </a: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5500713" y="4378915"/>
                <a:ext cx="1857395" cy="499843"/>
              </a:xfrm>
              <a:prstGeom prst="ellips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Мероприятия подпрограммы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200" dirty="0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5429275" y="5035207"/>
                <a:ext cx="1857395" cy="499842"/>
              </a:xfrm>
              <a:prstGeom prst="ellips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Мероприятия подпрограммы</a:t>
                </a:r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715325" y="4199929"/>
                <a:ext cx="1357301" cy="78581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Показатели эффективности</a:t>
                </a:r>
              </a:p>
            </p:txBody>
          </p:sp>
          <p:cxnSp>
            <p:nvCxnSpPr>
              <p:cNvPr id="16" name="Прямая со стрелкой 15"/>
              <p:cNvCxnSpPr/>
              <p:nvPr/>
            </p:nvCxnSpPr>
            <p:spPr>
              <a:xfrm rot="5400000" flipH="1" flipV="1">
                <a:off x="1464486" y="4175949"/>
                <a:ext cx="571438" cy="500068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 rot="16200000" flipH="1">
                <a:off x="1464487" y="4712914"/>
                <a:ext cx="571437" cy="500068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 стрелкой 19"/>
              <p:cNvCxnSpPr/>
              <p:nvPr/>
            </p:nvCxnSpPr>
            <p:spPr>
              <a:xfrm flipV="1">
                <a:off x="1500171" y="4677230"/>
                <a:ext cx="500068" cy="18562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Правая фигурная скобка 47"/>
              <p:cNvSpPr/>
              <p:nvPr/>
            </p:nvSpPr>
            <p:spPr>
              <a:xfrm>
                <a:off x="7072355" y="4020938"/>
                <a:ext cx="642945" cy="1372246"/>
              </a:xfrm>
              <a:prstGeom prst="rightBrac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pic>
          <p:nvPicPr>
            <p:cNvPr id="38934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405" y="-36137"/>
              <a:ext cx="1571642" cy="84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Овал 33"/>
          <p:cNvSpPr/>
          <p:nvPr/>
        </p:nvSpPr>
        <p:spPr bwMode="auto">
          <a:xfrm>
            <a:off x="3500440" y="4429125"/>
            <a:ext cx="1785937" cy="598488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101600">
              <a:schemeClr val="tx1">
                <a:lumMod val="95000"/>
                <a:lumOff val="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 подпрограммы</a:t>
            </a:r>
          </a:p>
        </p:txBody>
      </p:sp>
      <p:sp>
        <p:nvSpPr>
          <p:cNvPr id="35" name="Овал 34"/>
          <p:cNvSpPr/>
          <p:nvPr/>
        </p:nvSpPr>
        <p:spPr bwMode="auto">
          <a:xfrm>
            <a:off x="3500440" y="5286375"/>
            <a:ext cx="1785937" cy="598488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101600">
              <a:schemeClr val="tx1">
                <a:lumMod val="95000"/>
                <a:lumOff val="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 подпрограммы</a:t>
            </a:r>
          </a:p>
        </p:txBody>
      </p:sp>
      <p:sp>
        <p:nvSpPr>
          <p:cNvPr id="36" name="Овал 35"/>
          <p:cNvSpPr/>
          <p:nvPr/>
        </p:nvSpPr>
        <p:spPr bwMode="auto">
          <a:xfrm>
            <a:off x="3429000" y="6143625"/>
            <a:ext cx="1785939" cy="598488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101600">
              <a:schemeClr val="tx1">
                <a:lumMod val="95000"/>
                <a:lumOff val="5000"/>
                <a:alpha val="6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 подпрограммы</a:t>
            </a:r>
          </a:p>
        </p:txBody>
      </p:sp>
      <p:cxnSp>
        <p:nvCxnSpPr>
          <p:cNvPr id="38" name="Прямая со стрелкой 37"/>
          <p:cNvCxnSpPr>
            <a:stCxn id="0" idx="3"/>
            <a:endCxn id="0" idx="2"/>
          </p:cNvCxnSpPr>
          <p:nvPr/>
        </p:nvCxnSpPr>
        <p:spPr>
          <a:xfrm flipV="1">
            <a:off x="3286125" y="4729163"/>
            <a:ext cx="214313" cy="10001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0" idx="3"/>
            <a:endCxn id="0" idx="2"/>
          </p:cNvCxnSpPr>
          <p:nvPr/>
        </p:nvCxnSpPr>
        <p:spPr>
          <a:xfrm>
            <a:off x="3286125" y="5578475"/>
            <a:ext cx="214313" cy="79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0" idx="3"/>
            <a:endCxn id="0" idx="2"/>
          </p:cNvCxnSpPr>
          <p:nvPr/>
        </p:nvCxnSpPr>
        <p:spPr>
          <a:xfrm>
            <a:off x="3286125" y="6257925"/>
            <a:ext cx="142875" cy="1857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4" idx="6"/>
            <a:endCxn id="10" idx="2"/>
          </p:cNvCxnSpPr>
          <p:nvPr/>
        </p:nvCxnSpPr>
        <p:spPr>
          <a:xfrm>
            <a:off x="5286375" y="4729163"/>
            <a:ext cx="142875" cy="714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35" idx="6"/>
            <a:endCxn id="11" idx="2"/>
          </p:cNvCxnSpPr>
          <p:nvPr/>
        </p:nvCxnSpPr>
        <p:spPr>
          <a:xfrm>
            <a:off x="5286375" y="5586413"/>
            <a:ext cx="142875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6" idx="6"/>
            <a:endCxn id="12" idx="2"/>
          </p:cNvCxnSpPr>
          <p:nvPr/>
        </p:nvCxnSpPr>
        <p:spPr>
          <a:xfrm flipV="1">
            <a:off x="5214938" y="6372225"/>
            <a:ext cx="142875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1571625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750" y="142875"/>
            <a:ext cx="7572375" cy="12001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Местный бюджет в разрезе муниципальных программ: расходы местного бюджета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07.11.2017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года, всего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266 911,2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тыс. руб., из них расходы на реализацию муниципальных программ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259 032,5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тыс. руб. или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97,0%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общей суммы расходов местного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75" y="1571625"/>
          <a:ext cx="8858250" cy="4659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344"/>
                <a:gridCol w="1214438"/>
                <a:gridCol w="1143000"/>
                <a:gridCol w="1214467"/>
              </a:tblGrid>
              <a:tr h="41627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Наименование</a:t>
                      </a:r>
                      <a:r>
                        <a:rPr lang="ru-RU" sz="20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муниципальных программ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2017г.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2018г.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2019г.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88088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образования в муниципальном образовании «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158 087,1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149 473,2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158 394,4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54511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культуры, туризма, молодежной политики, физической культуры и спорта в муниципальном образовании «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годы»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44 403,4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31 149,6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32 258,6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88088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«Дети в муниципальном образовании «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494,7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167,1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167,1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225056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малого и среднего предпринимательства в муниципальном образовании «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годы»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40,8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70,8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70,8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86625" y="1357313"/>
            <a:ext cx="1714500" cy="21431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тыс. рублей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75" y="411163"/>
          <a:ext cx="8858250" cy="616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2133"/>
                <a:gridCol w="1214428"/>
                <a:gridCol w="1071563"/>
                <a:gridCol w="1000125"/>
              </a:tblGrid>
              <a:tr h="50093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Наименование</a:t>
                      </a:r>
                      <a:r>
                        <a:rPr lang="ru-RU" sz="20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муниципальных программ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2017г.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2018г.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2019г.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1718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«Создание условий для эффективного и ответственного управления муниципальными финансами в муниципальном образовании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17 838,3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16 480,9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15 973,9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5051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«Создание условий для обеспечения безопасности жизнедеятельности населения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414,0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55286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«Комплексные меры противодействия незаконному обороту наркотиков в муниципальном образовании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47,2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47,2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/>
                        <a:t>47,2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430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сельского хозяйства в муниципальном образовании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годы"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94,4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94,4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6572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дорожно-транспортного комплекса муниципального образования»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10 648,6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5 634,8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6 343,2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308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«Поддержка пассажирского транспорта общего пользования в муниципальном образовании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300,0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300,0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300,0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86625" y="142875"/>
            <a:ext cx="1714500" cy="3571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0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тыс. рублей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5" y="214313"/>
          <a:ext cx="8786813" cy="633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486"/>
                <a:gridCol w="1214441"/>
                <a:gridCol w="1214441"/>
                <a:gridCol w="1214443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Наименование</a:t>
                      </a:r>
                      <a:r>
                        <a:rPr lang="ru-RU" sz="20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муниципальных программ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2017г.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2018г.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2019г.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125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«Создание условий для эффективного управления муниципальным образованием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19 634,0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18 093,4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18 093,4</a:t>
                      </a:r>
                      <a:endParaRPr lang="ru-RU" sz="18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6303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«Транспортное обеспечение деятельности органов местного самоуправления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6 665,9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6 245,9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6 245,9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86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«Демографическое развитие 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2015-2020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253,0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86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«Строительство шахтных колодцев, расположенных на территории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124,6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150,0 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150,0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86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«Строительство шахтных колодцев, расположенных на территории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1,0</a:t>
                      </a:r>
                      <a:endParaRPr lang="ru-RU" sz="18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86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«Доступная среда на территории муниципального образования «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на 2014-2020 годы»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30,0</a:t>
                      </a:r>
                      <a:endParaRPr lang="ru-RU" sz="16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30,0</a:t>
                      </a:r>
                      <a:endParaRPr lang="ru-RU" sz="16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30,0</a:t>
                      </a:r>
                      <a:endParaRPr lang="ru-RU" sz="1600" b="1" dirty="0"/>
                    </a:p>
                  </a:txBody>
                  <a:tcPr marT="45723" marB="45723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286625" y="0"/>
            <a:ext cx="1643063" cy="3571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0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тыс. рублей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1071563"/>
          <a:ext cx="8858250" cy="5603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05"/>
                <a:gridCol w="1214438"/>
                <a:gridCol w="1214438"/>
                <a:gridCol w="1214468"/>
              </a:tblGrid>
              <a:tr h="402262">
                <a:tc>
                  <a:txBody>
                    <a:bodyPr/>
                    <a:lstStyle/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2017г.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2018г.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2019г.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7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всего, в том числе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158 087,1</a:t>
                      </a:r>
                      <a:endParaRPr lang="ru-RU" sz="20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149 473,2</a:t>
                      </a:r>
                      <a:endParaRPr lang="ru-RU" sz="20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</a:rPr>
                        <a:t>158 349,4</a:t>
                      </a:r>
                      <a:endParaRPr lang="ru-RU" sz="20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580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«Развитие дошкольного образования»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23 863,1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21 854,8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21 854,8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580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Подпрограмма «Развитие общего образования»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110 276,6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101 044,7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101 044,8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Подпрограмма «Развитие дополнительного образования»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5 312,4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4 574,6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4 574,6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31080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«Совершенствование системы устройства детей-сирот и детей, оставшихся без попечения родителей, на воспитание в семьи и сопровождение выпускников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интернатных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организаций»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7 590,3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10 648,0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19 524,1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580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«Педагогические кадры»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5 068,8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5 068,8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5 068,8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«Финансово-бухгалтерское обслуживание учреждений образования»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3 910,4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3 884,9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3 884,9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6065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«Обеспечивающая подпрограмма»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1990,6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2 322,4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2 322,4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9690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«Развитие молодежной политики, патриотическое воспитание граждан»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75,0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75,0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75,0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71625" y="0"/>
            <a:ext cx="7429500" cy="92392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«Развитие образования в муниципальном образовании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2014-2020 годы», тыс. рублей</a:t>
            </a:r>
          </a:p>
        </p:txBody>
      </p:sp>
      <p:pic>
        <p:nvPicPr>
          <p:cNvPr id="43067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571625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1643063"/>
          <a:ext cx="8715375" cy="5000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375"/>
              </a:tblGrid>
              <a:tr h="539215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- повысится удовлетворенность населения качеством образовательных услуг;</a:t>
                      </a: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2436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>
                          <a:latin typeface="Times New Roman"/>
                        </a:rPr>
                        <a:t>- повысится привлекательность педагогической профессии и уровень квалификации преподавательских кадров;</a:t>
                      </a: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6768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>
                          <a:latin typeface="Times New Roman"/>
                        </a:rPr>
                        <a:t>- будут ликвидированы очереди на зачисление детей в возрасте от 3 до 7 лет в образовательных организациях, реализующих основную общеобразовательную программу дошкольного образования;</a:t>
                      </a: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51947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>
                          <a:latin typeface="Times New Roman"/>
                        </a:rPr>
                        <a:t>- удельный вес обучающихся муниципальных  общеобразовательных организаций, которым предоставлена возможность обучаться в соответствии с современными требованиями, составит не менее 90% в общей численности учащихся;</a:t>
                      </a: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987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не менее 85% детей 5-18 лет будут охвачены программами дополнительного образования.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750" y="142875"/>
            <a:ext cx="7500938" cy="13239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муниципальной программы «Развитие образования в муниципальном образовании «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2014-2020 годы»</a:t>
            </a:r>
          </a:p>
        </p:txBody>
      </p:sp>
      <p:pic>
        <p:nvPicPr>
          <p:cNvPr id="4404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571625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214313"/>
            <a:ext cx="8786812" cy="6429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214314" y="214313"/>
            <a:ext cx="8786812" cy="61245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бюджетный кредит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денежные средства, предоставляемые бюджетом другому бюджету бюджетной системы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юридическому лицу (за исключением государственных (муниципальных) учреждений) на возвратной и возмездной основах;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Кодексом, принятые на себя муниципальным образованием;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внутренний долг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обязательства, возникающие в валюте Российской Федерации, а также обязательства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расходные обязательства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обусловленные решением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договором или соглашением обязанности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или действующего от его имени казенного учреждения предоставить физическому или юридическому лицу, иному публично-правовому образованию, средства из соответствующего бюджета;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обязательства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расходные обязательства, подлежащие исполнению в соответствующем финансовом году;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публичные обязательства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обусловленные решением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постановлением Администрации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расходные обязательства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перед физическим или юридическим лицом, иным публично-правовым образованием, подлежащие исполнению в установленном соответствующим решением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постановлением Администрации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размере или имеющие установленный указанным решением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постановлением Администрации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порядок его определения (расчета, индексации);</a:t>
            </a:r>
          </a:p>
          <a:p>
            <a:pPr algn="just" eaLnBrk="0" hangingPunct="0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5" y="1203325"/>
          <a:ext cx="8858250" cy="5572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997"/>
                <a:gridCol w="1071563"/>
                <a:gridCol w="1071563"/>
                <a:gridCol w="1000127"/>
              </a:tblGrid>
              <a:tr h="36581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2017г.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2018г.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2019г.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86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всего, в том числе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44 403,4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31 149,6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32 258,6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8612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«Искусство»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17 815,5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10 397,4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11 050,6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«Организация культурно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досугового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обслуживания населения»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17 815,5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10 397,4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11 050,6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8612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«Наследие»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14 714,5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10 066,9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10 433,8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8612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«Развитие музейной деятельности»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1 214,2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673,2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812,7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«Развитие библиотечного обслуживания»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13 500,3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9 393,7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9 621,1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"Развитие образования в сфере культуры и искусства»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3 699,7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2 923,4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3 012,3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Основное мероприятие «Развитие образовательных программ в сфере культуры и искусства»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3 699,7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2 923,4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3 012,3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581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«Развитие туризма»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105,0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19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Основное мероприятие «Организация, проведение и участие в событийных мероприятиях»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105,0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20,0</a:t>
                      </a:r>
                      <a:endParaRPr lang="ru-RU" sz="1800" b="1" dirty="0"/>
                    </a:p>
                  </a:txBody>
                  <a:tcPr marL="91439" marR="91439" marT="45726" marB="45726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43000" y="0"/>
            <a:ext cx="7858125" cy="12001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«Развитие культуры, туризма, молодежной политики, физической культуры и спорта в муниципальном образовании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2014-2020 годы», тыс. рублей</a:t>
            </a:r>
          </a:p>
        </p:txBody>
      </p:sp>
      <p:pic>
        <p:nvPicPr>
          <p:cNvPr id="45120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285875" cy="65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75" y="0"/>
            <a:ext cx="7715250" cy="12001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«Развитие культуры, туризма, молодежной политики, физической культуры и спорта в муниципальном образовании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</a:t>
            </a:r>
          </a:p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Смоленской области на 2014-2020 годы», тыс. рублей</a:t>
            </a:r>
          </a:p>
        </p:txBody>
      </p:sp>
      <p:pic>
        <p:nvPicPr>
          <p:cNvPr id="4608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428750" cy="79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1214438"/>
          <a:ext cx="8858250" cy="539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8939"/>
                <a:gridCol w="953104"/>
                <a:gridCol w="953104"/>
                <a:gridCol w="953104"/>
              </a:tblGrid>
              <a:tr h="43000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2017г.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2018г.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2019г.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8392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Подпрограмма «Развитие физической культуры и спорта</a:t>
                      </a:r>
                      <a:r>
                        <a:rPr lang="ru-RU" sz="1600" b="1" dirty="0" smtClean="0"/>
                        <a:t>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270,0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50,0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50,0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9059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«Создание условий для развития физической культуры и спорта»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270,0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50,0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50,0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9691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Подпрограмма «Патриотическое воспитание граждан»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24,7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25,0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25,0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0642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«Обеспечение патриотического воспитания граждан и допризывная подготовка молодежи»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24,7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25,0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25,0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0642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Подпрограмма «Транспортное и административно хозяйственное обслуживание учреждений культуры»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6 732,5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6 625,5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6 625,5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6767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«Обеспечение транспортного и административного хозяйственного обслуживания учреждений культуры»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6 732,5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6 625,5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6 625,5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1428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 Подпрограмма «Обеспечивающая подпрограмма»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0642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«Обеспечение организационных условий для реализации муниципальной программы»</a:t>
                      </a:r>
                      <a:endParaRPr lang="ru-RU" sz="16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</a:t>
                      </a:r>
                      <a:r>
                        <a:rPr lang="ru-RU" sz="1800" b="1" baseline="0" dirty="0" smtClean="0"/>
                        <a:t> 041,4</a:t>
                      </a:r>
                      <a:endParaRPr lang="ru-RU" sz="1800" b="1" dirty="0"/>
                    </a:p>
                  </a:txBody>
                  <a:tcPr marL="91439" marR="91439"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3" y="1571625"/>
          <a:ext cx="8786812" cy="3567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12"/>
              </a:tblGrid>
              <a:tr h="55815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1. Реализация роли культуры как духовно-нравственного основания развития личности.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4200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latin typeface="Times New Roman"/>
                        </a:rPr>
                        <a:t>2.Создание условий, обеспечивающих возможность гражданам, проживающим на территории муниципального образования «</a:t>
                      </a:r>
                      <a:r>
                        <a:rPr lang="ru-RU" sz="18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800" b="1" i="0" u="none" strike="noStrike" dirty="0" smtClean="0">
                          <a:latin typeface="Times New Roman"/>
                        </a:rPr>
                        <a:t> район» Смоленской области, систематически заниматься физической культурой и спортом. </a:t>
                      </a:r>
                      <a:endParaRPr lang="ru-RU" sz="18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142995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latin typeface="Times New Roman"/>
                        </a:rPr>
                        <a:t>3.Повышение конкурентоспособности и доступности туристического продукта муниципального образования «</a:t>
                      </a:r>
                      <a:r>
                        <a:rPr lang="ru-RU" sz="18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800" b="1" i="0" u="none" strike="noStrike" dirty="0" smtClean="0">
                          <a:latin typeface="Times New Roman"/>
                        </a:rPr>
                        <a:t> район» Смоленской области, удовлетворяющего потребности российских и иностранных граждан в качественных туристических услугах.</a:t>
                      </a:r>
                      <a:endParaRPr lang="ru-RU" sz="18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2395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latin typeface="Times New Roman"/>
                        </a:rPr>
                        <a:t>4.Включение молодежи в вопросы общественно-политического, социально-экономического и культурного преобразования муниципального образования «</a:t>
                      </a:r>
                      <a:r>
                        <a:rPr lang="ru-RU" sz="18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800" b="1" i="0" u="none" strike="noStrike" dirty="0" smtClean="0">
                          <a:latin typeface="Times New Roman"/>
                        </a:rPr>
                        <a:t> район» Смоленской области.</a:t>
                      </a:r>
                      <a:endParaRPr lang="ru-RU" sz="18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5214938"/>
          <a:ext cx="8786812" cy="1428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12"/>
              </a:tblGrid>
              <a:tr h="432682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Ожидаемые результаты реализации муниципальной программы</a:t>
                      </a:r>
                      <a:endParaRPr lang="ru-RU" sz="1800" b="1" u="sng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6028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1.Развитие культуры как важного ресурса социально экономического развития муниципального образования «</a:t>
                      </a:r>
                      <a:r>
                        <a:rPr lang="ru-RU" sz="1800" b="1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области.</a:t>
                      </a:r>
                      <a:endParaRPr lang="ru-RU" sz="18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35779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2.Сохранение кадрового потенциала сферы культуры.</a:t>
                      </a:r>
                      <a:endParaRPr lang="ru-RU" sz="18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57313" y="142875"/>
            <a:ext cx="7643812" cy="12001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 «Развитие культуры, туризма, молодежной политики, физической культуры и спорта в муниципальном образовании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2014-2020 годы»</a:t>
            </a:r>
          </a:p>
        </p:txBody>
      </p:sp>
      <p:pic>
        <p:nvPicPr>
          <p:cNvPr id="4712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50018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5" y="1214438"/>
          <a:ext cx="9001125" cy="5383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6788"/>
                <a:gridCol w="1234027"/>
                <a:gridCol w="1161435"/>
                <a:gridCol w="1088876"/>
              </a:tblGrid>
              <a:tr h="379431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2017г.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2018г.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2019г.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9431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600" b="1" u="sng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Всего, в том числе:</a:t>
                      </a:r>
                      <a:endParaRPr lang="ru-RU" sz="16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17 838,3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16 480,9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</a:rPr>
                        <a:t>15 973,9</a:t>
                      </a:r>
                      <a:endParaRPr lang="ru-RU" sz="1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934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Подпрограмма «Создание условий для эффективного и ответственного управления муниципальными финансами»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3,7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3,7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3,7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376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«</a:t>
                      </a:r>
                      <a:r>
                        <a:rPr lang="ru-RU" sz="1600" b="1" dirty="0" smtClean="0"/>
                        <a:t>Мониторинг состояния объема муниципального долга и расходов на его содержание»</a:t>
                      </a:r>
                      <a:endParaRPr lang="ru-RU" sz="16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3,7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3,7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3,7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376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Подпрограмма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«</a:t>
                      </a:r>
                      <a:r>
                        <a:rPr lang="ru-RU" sz="1600" b="1" dirty="0" smtClean="0"/>
                        <a:t>Выравнивание финансовых возможностей местных бюджетов сельских поселений»</a:t>
                      </a:r>
                      <a:endParaRPr lang="ru-RU" sz="16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12 728,0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11 591,4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11 084,4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376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Основное мероприятие «Выравнивание бюджетной обеспеченности местных бюджетов сельских поселений»</a:t>
                      </a:r>
                      <a:endParaRPr lang="ru-RU" sz="16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12 128,0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11 591,4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11 084,4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8694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Основные параметры «Поддержка мер по обеспечению сбалансированности</a:t>
                      </a:r>
                      <a:r>
                        <a:rPr lang="ru-RU" sz="1600" b="1" baseline="0" dirty="0" smtClean="0"/>
                        <a:t> местных бюджетов сельских поселений района и компенсация дополнительных расходов, возникших в результате решений, принятых органами власти другого уровня</a:t>
                      </a:r>
                      <a:r>
                        <a:rPr lang="ru-RU" sz="1600" b="1" dirty="0" smtClean="0"/>
                        <a:t>»</a:t>
                      </a:r>
                      <a:endParaRPr lang="ru-RU" sz="16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600,0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0,0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68694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Подпрограмма «Обеспечивающая подпрограмма»</a:t>
                      </a:r>
                      <a:endParaRPr lang="ru-RU" sz="16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</a:t>
                      </a:r>
                      <a:r>
                        <a:rPr lang="ru-RU" sz="1800" b="1" baseline="0" dirty="0" smtClean="0"/>
                        <a:t> 106,6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4 885,8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4 885,8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3765">
                <a:tc>
                  <a:txBody>
                    <a:bodyPr/>
                    <a:lstStyle/>
                    <a:p>
                      <a:r>
                        <a:rPr lang="ru-RU" sz="1600" b="1" u="none" dirty="0" smtClean="0"/>
                        <a:t>Основное мероприятие «Обеспечение организационных условий для реализации муниципальной программы»</a:t>
                      </a:r>
                      <a:endParaRPr lang="ru-RU" sz="1600" b="1" u="none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5 106,6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/>
                        <a:t>4 885,8</a:t>
                      </a:r>
                      <a:endParaRPr lang="ru-RU" sz="1800" b="1" dirty="0"/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4 885,8</a:t>
                      </a:r>
                    </a:p>
                  </a:txBody>
                  <a:tcPr marL="91439" marR="91439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43000" y="0"/>
            <a:ext cx="7858125" cy="12001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«Создание условий для эффективного управления муниципальными финансами в муниципальном образовании «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2014-2020 годы», тыс. рублей</a:t>
            </a:r>
          </a:p>
        </p:txBody>
      </p:sp>
      <p:pic>
        <p:nvPicPr>
          <p:cNvPr id="4818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1113"/>
            <a:ext cx="114300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3" y="214313"/>
          <a:ext cx="8786812" cy="2000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12"/>
              </a:tblGrid>
              <a:tr h="98187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Цели муниципальной программы«Создание условий для эффективного и ответственного управления муниципальными финансами в муниципальном образовании «</a:t>
                      </a:r>
                      <a:r>
                        <a:rPr lang="ru-RU" sz="18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Новодугинский</a:t>
                      </a:r>
                      <a:r>
                        <a:rPr lang="ru-RU" sz="1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район» Смоленской области на 2014-2020 годы»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3771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500" b="1" i="0" u="none" strike="noStrike" dirty="0" smtClean="0">
                          <a:latin typeface="Times New Roman"/>
                        </a:rPr>
                        <a:t>обеспечение долгосрочной сбалансированности и устойчивости бюджетной системы</a:t>
                      </a:r>
                      <a:endParaRPr lang="ru-RU" sz="15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3771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500" b="1" i="0" u="none" strike="noStrike" dirty="0" smtClean="0">
                          <a:latin typeface="Times New Roman"/>
                        </a:rPr>
                        <a:t>создание условий для эффективного выполнения полномочий органов местного самоуправления</a:t>
                      </a:r>
                      <a:endParaRPr lang="ru-RU" sz="15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90834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500" b="1" i="0" u="none" strike="noStrike" dirty="0" smtClean="0">
                          <a:latin typeface="Times New Roman"/>
                        </a:rPr>
                        <a:t>повышение качества управления муниципальными финансами муниципального образования «</a:t>
                      </a:r>
                      <a:r>
                        <a:rPr lang="ru-RU" sz="15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500" b="1" i="0" u="none" strike="noStrike" dirty="0" smtClean="0">
                          <a:latin typeface="Times New Roman"/>
                        </a:rPr>
                        <a:t> район» Смоленской области</a:t>
                      </a:r>
                      <a:endParaRPr lang="ru-RU" sz="15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2286000"/>
          <a:ext cx="8786812" cy="4476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6812"/>
              </a:tblGrid>
              <a:tr h="43681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Ожидаемые результаты реализации муниципальной программы</a:t>
                      </a:r>
                      <a:endParaRPr lang="ru-RU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1439" marR="91439" marT="45723" marB="45723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5111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перевод большей части расходов местного бюджета на принципы программно-целевого планирования, контроля и последующей оценки эффективности их использования;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0291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повышение обоснованности, эффективности и прозрачности бюджетных расходов;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22901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качественная организация исполнения местного бюджета;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5111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обеспечение объема муниципального долга муниципального образования «</a:t>
                      </a:r>
                      <a:r>
                        <a:rPr lang="ru-RU" sz="14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400" b="1" i="0" u="none" strike="noStrike" dirty="0" smtClean="0">
                          <a:latin typeface="Times New Roman"/>
                        </a:rPr>
                        <a:t> район» Смоленской области на экономически безопасном уровне;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5111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обеспечение оптимизации расходов на обслуживание муниципального долга муниципального образования «</a:t>
                      </a:r>
                      <a:r>
                        <a:rPr lang="ru-RU" sz="14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400" b="1" i="0" u="none" strike="noStrike" dirty="0" smtClean="0">
                          <a:latin typeface="Times New Roman"/>
                        </a:rPr>
                        <a:t> район» Смоленской области;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3627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отсутствие выплат из местного бюджета, связанных с несвоевременным исполнением долговых обязательств;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5111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создание условий для устойчивости исполнения бюджетов сельских поселений муниципального образования «</a:t>
                      </a:r>
                      <a:r>
                        <a:rPr lang="ru-RU" sz="1400" b="1" i="0" u="none" strike="noStrike" dirty="0" err="1" smtClean="0">
                          <a:latin typeface="Times New Roman"/>
                        </a:rPr>
                        <a:t>Новодугинский</a:t>
                      </a:r>
                      <a:r>
                        <a:rPr lang="ru-RU" sz="1400" b="1" i="0" u="none" strike="noStrike" dirty="0" smtClean="0">
                          <a:latin typeface="Times New Roman"/>
                        </a:rPr>
                        <a:t> район» Смоленской области;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0291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повышение прозрачности процедур предоставления финансовой помощи бюджетам сельских поселений;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3627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соблюдение требований бюджетного законодательства участниками бюджетного процесса на местном уровне;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31274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отсутствие просроченной кредиторской задолженности;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02912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рост доли расходов муниципальных образований, формируемых в рамках муниципальных программ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6" marB="0" anchor="b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38" y="142875"/>
            <a:ext cx="7215187" cy="89217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Инвестиционные проекты </a:t>
            </a:r>
          </a:p>
          <a:p>
            <a:pPr algn="ctr">
              <a:defRPr/>
            </a:pPr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</a:p>
        </p:txBody>
      </p:sp>
      <p:pic>
        <p:nvPicPr>
          <p:cNvPr id="5017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1"/>
          <p:cNvSpPr>
            <a:spLocks noChangeArrowheads="1"/>
          </p:cNvSpPr>
          <p:nvPr/>
        </p:nvSpPr>
        <p:spPr bwMode="auto">
          <a:xfrm>
            <a:off x="142875" y="1071563"/>
            <a:ext cx="8858251" cy="56477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indent="449263" algn="just" eaLnBrk="0" hangingPunct="0">
              <a:defRPr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>
              <a:defRPr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 рамках Федеральной целевой программы «Устойчивое развитие сельских территорий на 2014-2017 годы и на плановый период до 2020 года» выполнены работы по строительству распределительного газопровода высокого и низкого давления для газоснабжения д.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Аносово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Днепровского сельского поселения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района Смоленской области, произведено присоединение газораспределительной сети газопровода низкого давления д.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Домашенка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Днепровского сельского поселения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района Смоленской области. </a:t>
            </a:r>
          </a:p>
          <a:p>
            <a:pPr indent="449263" algn="just" eaLnBrk="0" hangingPunct="0">
              <a:defRPr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Планируется строительство автомобильной дороги «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Тёсово-Петровская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Слобода-Никольская Слобода» в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Тёсовском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сельском поселении на сумму             24 864,8 тыс. рублей. </a:t>
            </a:r>
          </a:p>
          <a:p>
            <a:pPr indent="449263" algn="just" eaLnBrk="0" hangingPunct="0">
              <a:defRPr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 рамках долгосрочной областной государственной программы «Развитие сельского хозяйства и регулирования рынков сельхозпродукции, сырья и продовольствия Смоленской области на 2014-2020 годы» планируется произвести:</a:t>
            </a:r>
          </a:p>
          <a:p>
            <a:pPr indent="449263" algn="just" eaLnBrk="0" hangingPunct="0">
              <a:defRPr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- газоснабжение д.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Извеково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Извековского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селького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поселения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района Смоленской области: подводка газопровода к жилым домам на сумму 1 911,7 тыс. рублей.</a:t>
            </a:r>
          </a:p>
          <a:p>
            <a:pPr indent="449263" algn="just" eaLnBrk="0" hangingPunct="0">
              <a:defRPr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-газификацию с.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Тёсово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, д. Татарка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Тесовского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сельского поселения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района Смоленской области на сумму  3 538,4 тыс. рублей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0" y="142875"/>
            <a:ext cx="7572375" cy="83026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Инвестиционные проекты </a:t>
            </a:r>
          </a:p>
          <a:p>
            <a:pPr algn="ctr">
              <a:defRPr/>
            </a:pP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</a:p>
        </p:txBody>
      </p:sp>
      <p:pic>
        <p:nvPicPr>
          <p:cNvPr id="5120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Rectangle 1"/>
          <p:cNvSpPr>
            <a:spLocks noChangeArrowheads="1"/>
          </p:cNvSpPr>
          <p:nvPr/>
        </p:nvSpPr>
        <p:spPr bwMode="auto">
          <a:xfrm>
            <a:off x="142875" y="928671"/>
            <a:ext cx="8858251" cy="590931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территории Днепровского сельского поселения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района  ведется строительство автодорог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Новодугино-Днепровское-Болшево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3,8км (33,0 млн.руб.)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Днепровское-Болшево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2км (30,0 млн.руб.)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 счет собственных средств индивидуальных застройщиков планируется ввести в эксплуатацию в 2016 году -   3308 кв.м. жилья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 2015-2016годы на территории  района построены и  открылись: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 СОГБУ «Днепровский дом-интернат для престарелых и инвалидов», в котором имеется  25 коек медико-социальной помощи; 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СОГБУ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Болшевский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специальный дом для престарелых и супружеских пар пожилого возраста» на 25 коек медико-социальной помощи; 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СОГАУ "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специальный дом для престарелых и супружеских пар пожилого возраста" в 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Мольгино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на 46 мест;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МКДОУ «Детский сад «Теремок» в 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Мольгино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15 мест;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Смоленское областное государственное бюджетное общеобразовательное учреждение для одаренных детей-сирот, детей, оставшихся без попечения родителей и детей из малообеспеченных семей «Школа-интернат «Феникс»: для проживания детей построен интернат на 40 мест и школа на 88 учащихся;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медицинский центр в деревне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Мольгино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построен в рамках государственно-частного партнерства.</a:t>
            </a:r>
          </a:p>
          <a:p>
            <a:pPr indent="449263" eaLnBrk="0" hangingPunct="0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территории с. Новодугино продолжается строительство физкультурно-оздоровительного комплекса.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89" y="214290"/>
            <a:ext cx="7643867" cy="857256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l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7" y="1928802"/>
          <a:ext cx="8358247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"/>
            <a:ext cx="1500167" cy="78579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28626" y="1143001"/>
            <a:ext cx="8358188" cy="78581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Предельный объем муниципального долга (устанавливается решением о бюджете) на 2017 год – 5 000,0 тыс. рублей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6" y="5929331"/>
            <a:ext cx="8358217" cy="78579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муниципального долга к доходам местного бюджета (без учета утвержденного объема безвозмездных поступлений) 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07.11.2017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– 11,5%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063" y="4643438"/>
            <a:ext cx="3714750" cy="1214437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Кредиты кредитных организаций  –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1 294,0 тыс. рублей</a:t>
            </a:r>
            <a:endParaRPr lang="ru-RU" sz="2000" b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9240392">
            <a:off x="5224463" y="4037013"/>
            <a:ext cx="700087" cy="639762"/>
          </a:xfrm>
          <a:prstGeom prst="downArrow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142852"/>
            <a:ext cx="6929487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местного бюджета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357294"/>
          <a:ext cx="8643999" cy="5286417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{69C7853C-536D-4A76-A0AE-DD22124D55A5}</a:tableStyleId>
              </a:tblPr>
              <a:tblGrid>
                <a:gridCol w="640296"/>
                <a:gridCol w="2961368"/>
                <a:gridCol w="1120519"/>
                <a:gridCol w="1360628"/>
                <a:gridCol w="1280591"/>
                <a:gridCol w="1280597"/>
              </a:tblGrid>
              <a:tr h="12400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80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год (факт)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 (план)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0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 (план)</a:t>
                      </a:r>
                    </a:p>
                    <a:p>
                      <a:pPr algn="ctr"/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0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 (план)</a:t>
                      </a:r>
                    </a:p>
                    <a:p>
                      <a:pPr algn="ctr"/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56851">
                <a:tc>
                  <a:txBody>
                    <a:bodyPr/>
                    <a:lstStyle/>
                    <a:p>
                      <a:endParaRPr lang="ru-RU" sz="180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-3 015,2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4 769,0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1 850,5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1 920,5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48437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Муниципальные заимствования, всего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5264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1 294,0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1 850,5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1 920,5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48437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из областного бюджета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4002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800" b="1" i="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средств на счетах по учету средств бюджета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-3 015,2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3 475,0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15188" y="1000125"/>
            <a:ext cx="1714500" cy="3571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0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тыс. рублей</a:t>
            </a:r>
          </a:p>
        </p:txBody>
      </p:sp>
      <p:pic>
        <p:nvPicPr>
          <p:cNvPr id="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721812" cy="92869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92" name="Object 50"/>
          <p:cNvGraphicFramePr>
            <a:graphicFrameLocks/>
          </p:cNvGraphicFramePr>
          <p:nvPr/>
        </p:nvGraphicFramePr>
        <p:xfrm>
          <a:off x="5224463" y="4749800"/>
          <a:ext cx="3741737" cy="1841500"/>
        </p:xfrm>
        <a:graphic>
          <a:graphicData uri="http://schemas.openxmlformats.org/presentationml/2006/ole">
            <p:oleObj spid="_x0000_s55392" name="Worksheet" r:id="rId3" imgW="3848100" imgH="1895551" progId="Excel.Sheet.8">
              <p:embed/>
            </p:oleObj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000250" y="214313"/>
            <a:ext cx="7000875" cy="928687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долг муниципального образования «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07.11.2017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составит 4 950,1 тыс. рублей</a:t>
            </a:r>
          </a:p>
        </p:txBody>
      </p:sp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785951" cy="100014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5" y="1143000"/>
          <a:ext cx="8858250" cy="3554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588"/>
                <a:gridCol w="1381561"/>
                <a:gridCol w="1381561"/>
                <a:gridCol w="1706634"/>
                <a:gridCol w="1787905"/>
              </a:tblGrid>
              <a:tr h="96858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Вид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долгового обязательства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2016 (факт)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2017(план)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2018(план)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2019(план)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51827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Муниципальные ценные бумаги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28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Бюджетные кредиты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3656,1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3656,1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3656,1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3656,1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6053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Кредиты от кредитных организаций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1294,0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1850,5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1920,5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284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Муниципальные гарантии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6053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Итого МУНИЦИПАЛЬНЫЙ ДОЛГ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3656,1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4950,1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5506,6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5576,6</a:t>
                      </a:r>
                      <a:endParaRPr lang="ru-RU" sz="1800" b="1" dirty="0"/>
                    </a:p>
                  </a:txBody>
                  <a:tcPr marT="45730" marB="4573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5214938" y="4643438"/>
            <a:ext cx="3714750" cy="642937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муниципального долга 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07.11.2017г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55344" name="Диаграмма 10"/>
          <p:cNvGraphicFramePr>
            <a:graphicFrameLocks/>
          </p:cNvGraphicFramePr>
          <p:nvPr/>
        </p:nvGraphicFramePr>
        <p:xfrm>
          <a:off x="141288" y="4786313"/>
          <a:ext cx="4859337" cy="1928812"/>
        </p:xfrm>
        <a:graphic>
          <a:graphicData uri="http://schemas.openxmlformats.org/presentationml/2006/ole">
            <p:oleObj spid="_x0000_s55344" r:id="rId6" imgW="4858933" imgH="193259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214313"/>
            <a:ext cx="8643938" cy="592931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285749" y="142876"/>
            <a:ext cx="8643939" cy="3825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публичные нормативные обязательства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публичные обязательства перед физическим лицом, подлежащие исполнению в денежной форме в установленном соответствующим решением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постановлением Администрации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размере или имеющие установленный порядок его индексации, за исключением выплат физическому лицу, предусмотренных статусом муниципальных служащих, а также лиц, замещающих муниципальные должности, работников казенных учреждений, военнослужащих, проходящих военную службу по призыву (обладающих статусом военнослужащих, проходящих военную службу по призыву), лиц, обучающихся (воспитанников) в муниципальных образовательных учреждениях;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денежные обязательства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обязанность получателя бюджетных средств уплатить бюджету, физическому лицу и юридическому лицу за счет средств бюджета определенные денежные средства в соответствии с выполненными условиями гражданско-правовой сделки, заключенной в рамках его бюджетных полномочий, или в соответствии с положениями решения Совета депутатов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постановления Администрации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области, условиями договора или соглашения;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процесса;</a:t>
            </a: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285749" y="3929062"/>
            <a:ext cx="8643939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средства, предоставляемые одним бюджетом бюджетной системы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 другому бюджету бюджетной системы муниципального образования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район» Смоленской области;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межбюджетные трансферты, предоставляемые на безвозмездной и безвозвратной основе;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полномочия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установленные Кодексом и принятыми в соответствии с ним правовыми актами, регулирующими бюджетные правоотношения, права и обязанности органов местного самоуправления и иных участников бюджетного процесса по регулированию бюджетных правоотношений, организации и осуществлению бюджетного процесса;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кассовое обслуживание исполнения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проведение и учет операций по кассовым поступлениям в бюджет и кассовым выплатам из бюджета;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43063" y="142875"/>
            <a:ext cx="7358062" cy="78581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расходов на обслуживание муниципального долга муниципального образования «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Смоленской области</a:t>
            </a:r>
          </a:p>
        </p:txBody>
      </p:sp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85951" cy="100014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5" y="1000125"/>
          <a:ext cx="8786813" cy="568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7574"/>
                <a:gridCol w="1416791"/>
                <a:gridCol w="1573767"/>
                <a:gridCol w="1656490"/>
                <a:gridCol w="1622191"/>
              </a:tblGrid>
              <a:tr h="640006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T="45715" marB="45715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2016 год (факт)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2019 год (план)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6667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Расходы</a:t>
                      </a:r>
                      <a:r>
                        <a:rPr lang="ru-RU" sz="1600" b="1" baseline="0" dirty="0" smtClean="0"/>
                        <a:t> на обслуживание муниципального долга, тыс. рублей</a:t>
                      </a:r>
                      <a:endParaRPr lang="ru-RU" sz="16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0,8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3,7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3,7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3,7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91624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Процент от объема расходов бюджета муниципального района, за исключением объема расходов, которые осуществляются за счет субсидий, </a:t>
                      </a:r>
                    </a:p>
                    <a:p>
                      <a:r>
                        <a:rPr lang="ru-RU" sz="1600" b="1" dirty="0" smtClean="0"/>
                        <a:t>предоставляемых из бюджетов бюджетной системы Российской Федерации</a:t>
                      </a:r>
                      <a:endParaRPr lang="ru-RU" sz="16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0,002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0,003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0,003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0,003</a:t>
                      </a:r>
                      <a:endParaRPr lang="ru-RU" sz="24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66677">
                <a:tc gridSpan="5">
                  <a:txBody>
                    <a:bodyPr/>
                    <a:lstStyle/>
                    <a:p>
                      <a:pPr algn="just"/>
                      <a:r>
                        <a:rPr lang="ru-RU" sz="1600" b="1" dirty="0" smtClean="0"/>
                        <a:t>В соответствии с Бюджетным Кодексом  РФ объем расходов на</a:t>
                      </a:r>
                      <a:r>
                        <a:rPr lang="ru-RU" sz="1600" b="1" baseline="0" dirty="0" smtClean="0"/>
                        <a:t> обслуживание муниципального долга не должен превышать 15% объема расходов бюджета муниципального района,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1600" b="1" dirty="0"/>
                    </a:p>
                  </a:txBody>
                  <a:tcPr marT="45715" marB="4571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43063" y="142875"/>
            <a:ext cx="7358062" cy="142875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расходов на обслуживание муниципального долга муниципального образования «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Смоленской области, тыс. рублей</a:t>
            </a:r>
          </a:p>
        </p:txBody>
      </p:sp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785951" cy="100014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aphicFrame>
        <p:nvGraphicFramePr>
          <p:cNvPr id="57347" name="Диаграмма 6" descr="Полотно"/>
          <p:cNvGraphicFramePr>
            <a:graphicFrameLocks/>
          </p:cNvGraphicFramePr>
          <p:nvPr/>
        </p:nvGraphicFramePr>
        <p:xfrm>
          <a:off x="119063" y="1638300"/>
          <a:ext cx="9024937" cy="4656138"/>
        </p:xfrm>
        <a:graphic>
          <a:graphicData uri="http://schemas.openxmlformats.org/presentationml/2006/ole">
            <p:oleObj spid="_x0000_s57347" name="Worksheet" r:id="rId5" imgW="7239000" imgH="373380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43063" y="142875"/>
            <a:ext cx="7358062" cy="1357313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об объеме муниципального долга, дефицита бюджета и расходов на обслуживание долга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" y="1571625"/>
          <a:ext cx="885825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793"/>
                <a:gridCol w="1428755"/>
                <a:gridCol w="1428755"/>
                <a:gridCol w="1571631"/>
                <a:gridCol w="1357316"/>
              </a:tblGrid>
              <a:tr h="1219490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2016 год (факт)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2017 год (план)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2019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</a:rPr>
                        <a:t> год (план)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293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муниципального долга,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3 656,1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3 656,1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3 656,1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3 656,1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2279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бюджета,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66,0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1 294,0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1 850,5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1 920,5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67188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обслуживание муниципального долга, тыс. рублей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85951" cy="100014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214313"/>
            <a:ext cx="7358062" cy="642937"/>
          </a:xfr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Этапы формирования местного бюджета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9" y="928689"/>
            <a:ext cx="8643937" cy="78581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и утверждение местного бюджета – сложный и многоуровневый процесс, основанный на правовых нормах. Формирование, рассмотрение и утверждение местного бюджета происходит ежегодно.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" y="1857365"/>
            <a:ext cx="428628" cy="357190"/>
          </a:xfrm>
          <a:prstGeom prst="star7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8" name="7-конечная звезда 7"/>
          <p:cNvSpPr/>
          <p:nvPr/>
        </p:nvSpPr>
        <p:spPr>
          <a:xfrm>
            <a:off x="1" y="3786191"/>
            <a:ext cx="428596" cy="357190"/>
          </a:xfrm>
          <a:prstGeom prst="star7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9" name="7-конечная звезда 8"/>
          <p:cNvSpPr/>
          <p:nvPr/>
        </p:nvSpPr>
        <p:spPr>
          <a:xfrm>
            <a:off x="1" y="5643579"/>
            <a:ext cx="428628" cy="357190"/>
          </a:xfrm>
          <a:prstGeom prst="star7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89" y="1785938"/>
            <a:ext cx="8643937" cy="1857375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начала составления проекта местного бюджета принимается нормативно-правовой акт, в котором определяются ответственные исполнители, порядок и сроки работы над документами и материалами, необходимыми для составления проекта местного бюджета. Непосредственное составление местного бюджета осуществляет финансовое управление АМО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области. Составленный проект местного бюджета представлен на рассмотрение в Совет депутатов МО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не позднее  7 декабря 2016 года.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9" y="3643314"/>
            <a:ext cx="8643967" cy="207168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Рассмотрение проекта бюджета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Глава МО «Новодугинский район» Смоленской области не позднее 7 декабря 2016 года вносит на рассмотрение Совета депутатов МО «Новодугинский район» Смоленской области и Контрольно-ревизионной комиссии Совета депутатов МО «Новодугинский район» Смоленской области проект решения о местном бюджете на 2017 год и плановый период 2018-2019 годов. Проект местного бюджета рассматривался на заседании Совета депутатов МО 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район» Смоленской области 14 декабря 2016 года и публичных слушаниях 26 декабря 2016 года. Проект местного бюджета рассматривается депутатами в одном чтении.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7189" y="5786439"/>
            <a:ext cx="8643937" cy="92868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r>
              <a:rPr lang="ru-RU" sz="16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Утверждение бюджета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Бюджет на очередной финансовый год утвержден депутатами решением Совета депутатов МО «</a:t>
            </a:r>
            <a:r>
              <a:rPr lang="ru-RU" sz="1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 «О местном бюджете на 2017 год и плановый период 2018-2019 годов» № 125 от 26 декабря 2016 года.</a:t>
            </a:r>
          </a:p>
        </p:txBody>
      </p:sp>
      <p:pic>
        <p:nvPicPr>
          <p:cNvPr id="5941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7145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716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750" y="142875"/>
            <a:ext cx="7500938" cy="64293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определяется баланс бюджета?</a:t>
            </a:r>
            <a:endParaRPr lang="ru-RU" sz="3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6" y="857251"/>
            <a:ext cx="8786813" cy="42862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сопоставляются с доходами, получается их баланс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5" y="1214438"/>
            <a:ext cx="8858250" cy="542925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– Расходы = Дефицит / Профицит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превышают доходы.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превышают расходы.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ефи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0" y="2000250"/>
            <a:ext cx="1714500" cy="1268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профицитик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" y="1785938"/>
            <a:ext cx="1500188" cy="1000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71604" y="3428998"/>
          <a:ext cx="5929355" cy="2143141"/>
        </p:xfrm>
        <a:graphic>
          <a:graphicData uri="http://schemas.openxmlformats.org/drawingml/2006/table">
            <a:tbl>
              <a:tblPr firstRow="1" bandRow="1">
                <a:effectLst/>
                <a:tableStyleId>{69C7853C-536D-4A76-A0AE-DD22124D55A5}</a:tableStyleId>
              </a:tblPr>
              <a:tblGrid>
                <a:gridCol w="3040695"/>
                <a:gridCol w="2888660"/>
              </a:tblGrid>
              <a:tr h="489862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год, тыс. руб.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262 142,2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-266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911,22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-4 769,0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86500" y="3357563"/>
            <a:ext cx="1643063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7" y="5715016"/>
            <a:ext cx="8501123" cy="10001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 нехватки денежных средств на покрытие всех бюджетных обязательств в конкретном году планируются источники заимствований или происходит сокращение расходов.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Диаграмма 7"/>
          <p:cNvGraphicFramePr>
            <a:graphicFrameLocks/>
          </p:cNvGraphicFramePr>
          <p:nvPr/>
        </p:nvGraphicFramePr>
        <p:xfrm>
          <a:off x="142875" y="1714500"/>
          <a:ext cx="8870950" cy="4306888"/>
        </p:xfrm>
        <a:graphic>
          <a:graphicData uri="http://schemas.openxmlformats.org/presentationml/2006/ole">
            <p:oleObj spid="_x0000_s62465" name="Worksheet" r:id="rId3" imgW="7048500" imgH="3029102" progId="Excel.Sheet.8">
              <p:embed/>
            </p:oleObj>
          </a:graphicData>
        </a:graphic>
      </p:graphicFrame>
      <p:pic>
        <p:nvPicPr>
          <p:cNvPr id="6246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057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1250156" y="3750469"/>
            <a:ext cx="37877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3286125" y="3714750"/>
            <a:ext cx="371633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857375" y="142875"/>
            <a:ext cx="7143750" cy="1285875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бюджета муниципального района за 2016 год и плановый период 2017- 2019 годов, тыс.рублей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214938" y="3714750"/>
            <a:ext cx="3716338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142875"/>
            <a:ext cx="7500937" cy="642938"/>
          </a:xfr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Части формирования бюджета муниципального образования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5" y="785813"/>
            <a:ext cx="8858251" cy="5715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6" y="1357313"/>
            <a:ext cx="8572500" cy="85725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НАЛОГОВЫЕ ДОХОДЫ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доходы от предусмотренных законодательством Российской Федерации федеральных налогов и сборов, в том числе от налогов, предусмотренных специальными налоговыми режимами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6" y="2214564"/>
            <a:ext cx="8572500" cy="107156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НЕНАЛОГОВЫЕ ДОХОДЫ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платежи, которые включают в себя возмездные операции от прямого предоставления органами местного самоуправления в пользование имущества и природных ресурсов, от различного вида услуг, а также платежи в виде штрафов или иных санкций за нарушение законодательства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6" y="3286125"/>
            <a:ext cx="8572500" cy="857250"/>
          </a:xfrm>
          <a:prstGeom prst="roundRect">
            <a:avLst>
              <a:gd name="adj" fmla="val 14626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БЕЗВОЗМЕЗДНЫЕ ПОСТУПЛЕНИЯ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 на безвозвратной и безвозмездной основе из федерального бюджета (межбюджетные трансферты в виде дотаций, субсидий), а также перечисления от физических и юридических лиц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-927894" y="2285207"/>
            <a:ext cx="2143125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42875" y="1857375"/>
            <a:ext cx="285750" cy="158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42875" y="2643188"/>
            <a:ext cx="285750" cy="158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42875" y="3357563"/>
            <a:ext cx="285750" cy="158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28596" y="4143380"/>
            <a:ext cx="8572560" cy="57150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доходов местного бюджета на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01.11.2017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(всего доходов на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07.11.2017г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.(план)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262 142,2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тыс.рублей)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527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5731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3508" name="Диаграмма 38"/>
          <p:cNvGraphicFramePr>
            <a:graphicFrameLocks/>
          </p:cNvGraphicFramePr>
          <p:nvPr/>
        </p:nvGraphicFramePr>
        <p:xfrm>
          <a:off x="2363788" y="4786313"/>
          <a:ext cx="4565650" cy="1285875"/>
        </p:xfrm>
        <a:graphic>
          <a:graphicData uri="http://schemas.openxmlformats.org/presentationml/2006/ole">
            <p:oleObj spid="_x0000_s63508" name="Worksheet" r:id="rId5" imgW="3200400" imgH="580949" progId="Excel.Sheet.8">
              <p:embed/>
            </p:oleObj>
          </a:graphicData>
        </a:graphic>
      </p:graphicFrame>
      <p:sp>
        <p:nvSpPr>
          <p:cNvPr id="26" name="Овал 25"/>
          <p:cNvSpPr/>
          <p:nvPr/>
        </p:nvSpPr>
        <p:spPr bwMode="auto">
          <a:xfrm>
            <a:off x="428625" y="6357938"/>
            <a:ext cx="214313" cy="214312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857251" y="6215083"/>
            <a:ext cx="2000237" cy="50004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Налоговые доходы 29 492,9 тыс.рублей</a:t>
            </a:r>
          </a:p>
        </p:txBody>
      </p:sp>
      <p:sp>
        <p:nvSpPr>
          <p:cNvPr id="28" name="Овал 27"/>
          <p:cNvSpPr/>
          <p:nvPr/>
        </p:nvSpPr>
        <p:spPr bwMode="auto">
          <a:xfrm>
            <a:off x="3071813" y="6357938"/>
            <a:ext cx="214312" cy="214312"/>
          </a:xfrm>
          <a:prstGeom prst="ellipse">
            <a:avLst/>
          </a:prstGeom>
          <a:solidFill>
            <a:schemeClr val="accent2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3429000" y="6215083"/>
            <a:ext cx="2286008" cy="50004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Неналоговые доходы 13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601,3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</a:p>
        </p:txBody>
      </p:sp>
      <p:sp>
        <p:nvSpPr>
          <p:cNvPr id="32" name="Овал 31"/>
          <p:cNvSpPr/>
          <p:nvPr/>
        </p:nvSpPr>
        <p:spPr bwMode="auto">
          <a:xfrm>
            <a:off x="5857875" y="6357938"/>
            <a:ext cx="214313" cy="214312"/>
          </a:xfrm>
          <a:prstGeom prst="ellipse">
            <a:avLst/>
          </a:prstGeom>
          <a:solidFill>
            <a:schemeClr val="accent3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6143626" y="6215083"/>
            <a:ext cx="2857500" cy="50004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219 048,0 тыс.рублей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43063" y="142875"/>
            <a:ext cx="7358062" cy="100012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ea typeface="+mj-ea"/>
                <a:cs typeface="Times New Roman" pitchFamily="18" charset="0"/>
              </a:rPr>
              <a:t>Доходы местного бюджета по группам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ea typeface="+mj-ea"/>
                <a:cs typeface="Times New Roman" pitchFamily="18" charset="0"/>
              </a:rPr>
              <a:t>за 2016 год и план на 2017-2019 годы, тыс.рублей</a:t>
            </a:r>
            <a:endParaRPr lang="ru-RU" sz="24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4515" name="Диаграмма 5"/>
          <p:cNvGraphicFramePr>
            <a:graphicFrameLocks/>
          </p:cNvGraphicFramePr>
          <p:nvPr/>
        </p:nvGraphicFramePr>
        <p:xfrm>
          <a:off x="142875" y="1282700"/>
          <a:ext cx="8550275" cy="4002088"/>
        </p:xfrm>
        <a:graphic>
          <a:graphicData uri="http://schemas.openxmlformats.org/presentationml/2006/ole">
            <p:oleObj spid="_x0000_s64515" name="Worksheet" r:id="rId5" imgW="7220102" imgH="338145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785951" cy="96328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785938" y="142875"/>
            <a:ext cx="7215187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 sz="2400" b="1" i="0" u="none" strike="noStrike" kern="1200" cap="none" spc="0" baseline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5539" name="Диаграмма 4"/>
          <p:cNvGraphicFramePr>
            <a:graphicFrameLocks/>
          </p:cNvGraphicFramePr>
          <p:nvPr/>
        </p:nvGraphicFramePr>
        <p:xfrm>
          <a:off x="142875" y="1497013"/>
          <a:ext cx="8858250" cy="5218112"/>
        </p:xfrm>
        <a:graphic>
          <a:graphicData uri="http://schemas.openxmlformats.org/presentationml/2006/ole">
            <p:oleObj spid="_x0000_s65539" r:id="rId4" imgW="8864352" imgH="5218628" progId="Excel.Sheet.8">
              <p:embed/>
            </p:oleObj>
          </a:graphicData>
        </a:graphic>
      </p:graphicFrame>
      <p:pic>
        <p:nvPicPr>
          <p:cNvPr id="8" name="Рисунок 7" descr="налоговые одохды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644" y="5000636"/>
            <a:ext cx="1857356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43063" y="142875"/>
            <a:ext cx="7358062" cy="1357313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b="1" dirty="0">
                <a:latin typeface="Times New Roman" pitchFamily="18" charset="0"/>
                <a:ea typeface="+mj-ea"/>
                <a:cs typeface="Times New Roman" pitchFamily="18" charset="0"/>
              </a:rPr>
              <a:t>Налоговые доходы бюджета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200" b="1" dirty="0">
                <a:latin typeface="Times New Roman" pitchFamily="18" charset="0"/>
                <a:ea typeface="+mj-ea"/>
                <a:cs typeface="Times New Roman" pitchFamily="18" charset="0"/>
              </a:rPr>
              <a:t>муниципального образования «</a:t>
            </a:r>
            <a:r>
              <a:rPr lang="ru-RU" sz="2200" b="1" dirty="0" err="1">
                <a:latin typeface="Times New Roman" pitchFamily="18" charset="0"/>
                <a:ea typeface="+mj-ea"/>
                <a:cs typeface="Times New Roman" pitchFamily="18" charset="0"/>
              </a:rPr>
              <a:t>Новодугинский</a:t>
            </a:r>
            <a:r>
              <a:rPr lang="ru-RU" sz="2200" b="1" dirty="0">
                <a:latin typeface="Times New Roman" pitchFamily="18" charset="0"/>
                <a:ea typeface="+mj-ea"/>
                <a:cs typeface="Times New Roman" pitchFamily="18" charset="0"/>
              </a:rPr>
              <a:t> район» Смоленской области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200" b="1" dirty="0">
                <a:latin typeface="Times New Roman" pitchFamily="18" charset="0"/>
                <a:ea typeface="+mj-ea"/>
                <a:cs typeface="Times New Roman" pitchFamily="18" charset="0"/>
              </a:rPr>
              <a:t>за 2016 год и план на 2017-2019 годы, тыс.рублей</a:t>
            </a:r>
            <a:endParaRPr lang="ru-RU" sz="2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4" name="Группа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102635" y="-722307"/>
            <a:chExt cx="9523807" cy="7481169"/>
          </a:xfrm>
        </p:grpSpPr>
        <p:graphicFrame>
          <p:nvGraphicFramePr>
            <p:cNvPr id="66563" name="Диаграмма 3"/>
            <p:cNvGraphicFramePr>
              <a:graphicFrameLocks/>
            </p:cNvGraphicFramePr>
            <p:nvPr/>
          </p:nvGraphicFramePr>
          <p:xfrm>
            <a:off x="-1102635" y="126032"/>
            <a:ext cx="9523807" cy="6632830"/>
          </p:xfrm>
          <a:graphic>
            <a:graphicData uri="http://schemas.openxmlformats.org/presentationml/2006/ole">
              <p:oleObj spid="_x0000_s66563" name="Worksheet" r:id="rId4" imgW="7429500" imgH="4000500" progId="Excel.Sheet.8">
                <p:embed/>
              </p:oleObj>
            </a:graphicData>
          </a:graphic>
        </p:graphicFrame>
        <p:pic>
          <p:nvPicPr>
            <p:cNvPr id="66566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1101600" y="-722307"/>
              <a:ext cx="1324469" cy="714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Заголовок 1"/>
          <p:cNvSpPr txBox="1">
            <a:spLocks/>
          </p:cNvSpPr>
          <p:nvPr/>
        </p:nvSpPr>
        <p:spPr>
          <a:xfrm>
            <a:off x="1143000" y="0"/>
            <a:ext cx="7858125" cy="642938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Структура налоговых и неналоговых доходов муниципального образования «</a:t>
            </a:r>
            <a:r>
              <a:rPr lang="ru-RU" sz="1900" b="1" dirty="0" err="1">
                <a:latin typeface="Times New Roman" pitchFamily="18" charset="0"/>
                <a:ea typeface="+mj-ea"/>
                <a:cs typeface="Times New Roman" pitchFamily="18" charset="0"/>
              </a:rPr>
              <a:t>Новодугинский</a:t>
            </a: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 район» Смоленской области на 2017 год</a:t>
            </a:r>
            <a:endParaRPr lang="ru-RU" sz="19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3" y="214313"/>
            <a:ext cx="8786812" cy="61436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214313" y="214313"/>
            <a:ext cx="8786812" cy="5048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единый счет бюджета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– счет, открытый Федеральному казначейству в учреждении Центрального банка Российской Федерации отдельно по каждому бюджету бюджетной системы Российской Федерации для учета средств бюджета и осуществления операций по кассовым поступлениям в бюджет и кассовым выплатам из бюджета;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муниципальные услуги (работы) 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- услуги (работы), оказываемые (выполняемые) органами местного самоуправления, муниципальными учреждениями и в случаях, установленных законодательством Российской Федерации, иными юридическими лицами;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муниципальное задание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документ, устанавливающий требования к составу, качеству и (или) объему (содержанию), условиям, порядку и результатам оказания муниципальных услуг (выполнения работ);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бюджетные средства, направляемые на создание или увеличение за счет средств бюджета стоимости муниципального имущества;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финансовые органы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(главный распорядитель средств соответствующего бюджета)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орган местного самоуправления, орган местной администрации, а также наиболее значимое учреждение образования, культуры,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средств, если иное не установлено Кодексом;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распорядитель бюджетных средств (распорядитель средств соответствующего бюджета)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орган местного самоуправления, орган местной администрации, казенное учреждение,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средств;</a:t>
            </a: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14313" y="5214938"/>
            <a:ext cx="8786812" cy="11699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получатель бюджетных средств (получатель средств соответствующего бюджета)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орган местного самоуправления, орган местной администрации, находящееся в ведении главного распорядителя (распорядителя) бюджетных средств казенное учреждение, имеющие право на принятие и (или) исполнение бюджетных обязательств от имени публично-правового образования за счет средств соответствующего бюджета, если иное не установлено Кодексом;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428750" y="0"/>
            <a:ext cx="7572375" cy="92868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Динамика поступлений налоговых доходов муниципального образования «</a:t>
            </a:r>
            <a:r>
              <a:rPr lang="ru-RU" sz="1900" b="1" dirty="0" err="1">
                <a:latin typeface="Times New Roman" pitchFamily="18" charset="0"/>
                <a:ea typeface="+mj-ea"/>
                <a:cs typeface="Times New Roman" pitchFamily="18" charset="0"/>
              </a:rPr>
              <a:t>Новодугинский</a:t>
            </a: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 район» Смоленской области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900" b="1" dirty="0">
                <a:latin typeface="Times New Roman" pitchFamily="18" charset="0"/>
                <a:ea typeface="+mj-ea"/>
                <a:cs typeface="Times New Roman" pitchFamily="18" charset="0"/>
              </a:rPr>
              <a:t>за 2016 год и план 2017-2019 годов, тыс.рублей</a:t>
            </a:r>
            <a:endParaRPr lang="ru-RU" sz="19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8611" name="Диаграмма 7"/>
          <p:cNvGraphicFramePr>
            <a:graphicFrameLocks/>
          </p:cNvGraphicFramePr>
          <p:nvPr/>
        </p:nvGraphicFramePr>
        <p:xfrm>
          <a:off x="0" y="925513"/>
          <a:ext cx="9393238" cy="5499100"/>
        </p:xfrm>
        <a:graphic>
          <a:graphicData uri="http://schemas.openxmlformats.org/presentationml/2006/ole">
            <p:oleObj spid="_x0000_s68611" name="Worksheet" r:id="rId5" imgW="9420149" imgH="5515051" progId="Excel.Sheet.8">
              <p:embed/>
            </p:oleObj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10358438" y="48577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64344" y="3607594"/>
            <a:ext cx="5072062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2465388" y="3606800"/>
            <a:ext cx="5072062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4537076" y="3606800"/>
            <a:ext cx="5072062" cy="158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716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428750" y="142875"/>
            <a:ext cx="7572375" cy="1143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Динамика поступлений неналоговых доходов муниципального образования «</a:t>
            </a:r>
            <a:r>
              <a:rPr lang="ru-RU" sz="2000" b="1" dirty="0" err="1">
                <a:latin typeface="Times New Roman" pitchFamily="18" charset="0"/>
                <a:ea typeface="+mj-ea"/>
                <a:cs typeface="Times New Roman" pitchFamily="18" charset="0"/>
              </a:rPr>
              <a:t>Новодугинский</a:t>
            </a: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 район» Смоленской области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за 2016 год и план 2017-2019 годов, тыс. рублей</a:t>
            </a:r>
            <a:endParaRPr lang="ru-RU" sz="20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9635" name="Диаграмма 7"/>
          <p:cNvGraphicFramePr>
            <a:graphicFrameLocks/>
          </p:cNvGraphicFramePr>
          <p:nvPr/>
        </p:nvGraphicFramePr>
        <p:xfrm>
          <a:off x="285750" y="1282700"/>
          <a:ext cx="8691563" cy="5575300"/>
        </p:xfrm>
        <a:graphic>
          <a:graphicData uri="http://schemas.openxmlformats.org/presentationml/2006/ole">
            <p:oleObj spid="_x0000_s69635" name="Worksheet" r:id="rId5" imgW="6972300" imgH="4134002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6" y="4286251"/>
            <a:ext cx="4214813" cy="23574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1.Общегосударственные вопросы.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Национальная экономика.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Жилищно-коммунальное хозяйство.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Образование.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Культура, кинематография.</a:t>
            </a:r>
          </a:p>
        </p:txBody>
      </p:sp>
      <p:grpSp>
        <p:nvGrpSpPr>
          <p:cNvPr id="70660" name="Группа 11"/>
          <p:cNvGrpSpPr>
            <a:grpSpLocks/>
          </p:cNvGrpSpPr>
          <p:nvPr/>
        </p:nvGrpSpPr>
        <p:grpSpPr bwMode="auto">
          <a:xfrm>
            <a:off x="0" y="0"/>
            <a:ext cx="9001125" cy="6643688"/>
            <a:chOff x="-64" y="-24"/>
            <a:chExt cx="9001314" cy="664373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428716" y="142852"/>
              <a:ext cx="7429656" cy="64294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Классификация расходов бюджета</a:t>
              </a:r>
              <a:endPara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42782" y="857214"/>
              <a:ext cx="8858437" cy="292895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</a:t>
              </a: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Расходы бюджета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это выплачиваемые из бюджета денежные средства, за исключением средств, являющихся источниками финансирования дефицита бюджета.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Формирование расходов</a:t>
              </a: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осуществляется в соответствии с расходными обязательствами, обусловленными установленным законодательством разграничением полномочий, исполнение которых  должно происходить в текущем финансовом году за счет средств соответствующих бюджетов. 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Принципы формирования расходов бюджета: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 разделам;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по ведомствам;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по муниципальным программам МО «Новодугинский район» Смоленской области.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783" y="3857628"/>
              <a:ext cx="8858467" cy="357190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Разделы классификации расходов местного бюджета:</a:t>
              </a:r>
              <a:endPara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429138" y="4286256"/>
              <a:ext cx="4572112" cy="2357454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6. Социальная политика.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7. Физическая культура.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8. Средства массовой информации.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9. Обслуживание государственного и      муниципального долга.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10. Межбюджетные трансферты общего характера.</a:t>
              </a:r>
            </a:p>
          </p:txBody>
        </p:sp>
        <p:pic>
          <p:nvPicPr>
            <p:cNvPr id="11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64" y="-24"/>
              <a:ext cx="1324469" cy="714379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38" y="142875"/>
            <a:ext cx="7786687" cy="83026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и бюджетная классификация Российской Федерации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324460" cy="71437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4" name="Схема 3"/>
          <p:cNvGraphicFramePr/>
          <p:nvPr/>
        </p:nvGraphicFramePr>
        <p:xfrm>
          <a:off x="142844" y="3071810"/>
          <a:ext cx="8858312" cy="3606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2428868"/>
            <a:ext cx="8858312" cy="63094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45720" algn="just" fontAlgn="auto">
              <a:buFont typeface="Georgia" pitchFamily="18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Классификация расходов бюджетов –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основа для построения ведомственной структуры расходов соответствующего бюджета</a:t>
            </a:r>
            <a:endParaRPr lang="ru-RU" sz="1700" i="1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innerShdw blurRad="63500" dist="50800" dir="13500000">
                  <a:schemeClr val="accent4">
                    <a:lumMod val="75000"/>
                    <a:alpha val="50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000108"/>
            <a:ext cx="8858312" cy="145424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45720" algn="just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u="sng" dirty="0">
                <a:effectLst>
                  <a:innerShdw blurRad="63500" dist="50800" dir="13500000">
                    <a:schemeClr val="accent4">
                      <a:lumMod val="75000"/>
                      <a:alpha val="50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Бюджетная классификация Российской Федерации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chemeClr val="accent4">
                      <a:lumMod val="75000"/>
                      <a:alpha val="50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>
                <a:effectLst>
                  <a:innerShdw blurRad="63500" dist="50800" dir="13500000">
                    <a:schemeClr val="accent4">
                      <a:lumMod val="75000"/>
                      <a:alpha val="50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группировка доходов, расходов и источников финансирования дефицитов 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  <a:endParaRPr lang="ru-RU" sz="1700" dirty="0">
              <a:ln>
                <a:solidFill>
                  <a:schemeClr val="tx1"/>
                </a:solidFill>
              </a:ln>
              <a:effectLst>
                <a:innerShdw blurRad="63500" dist="50800" dir="13500000">
                  <a:schemeClr val="accent4">
                    <a:lumMod val="75000"/>
                    <a:alpha val="50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8" name="Группа 5"/>
          <p:cNvGrpSpPr>
            <a:grpSpLocks/>
          </p:cNvGrpSpPr>
          <p:nvPr/>
        </p:nvGrpSpPr>
        <p:grpSpPr bwMode="auto">
          <a:xfrm>
            <a:off x="0" y="142875"/>
            <a:ext cx="8953500" cy="6572250"/>
            <a:chOff x="-867213" y="108401"/>
            <a:chExt cx="11543505" cy="260533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435323" y="108401"/>
              <a:ext cx="9054475" cy="40691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Распределение расходов местного бюджета </a:t>
              </a:r>
              <a:endParaRPr lang="ru-RU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2017 </a:t>
              </a:r>
              <a:r>
                <a:rPr lang="ru-RU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году</a:t>
              </a:r>
              <a:endParaRPr lang="ru-RU" sz="2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2707" name="Диаграмма 3"/>
            <p:cNvGraphicFramePr>
              <a:graphicFrameLocks/>
            </p:cNvGraphicFramePr>
            <p:nvPr/>
          </p:nvGraphicFramePr>
          <p:xfrm>
            <a:off x="-867213" y="554754"/>
            <a:ext cx="11543505" cy="2158977"/>
          </p:xfrm>
          <a:graphic>
            <a:graphicData uri="http://schemas.openxmlformats.org/presentationml/2006/ole">
              <p:oleObj spid="_x0000_s72707" name="Worksheet" r:id="rId5" imgW="7182002" imgH="3590849" progId="Excel.Sheet.8">
                <p:embed/>
              </p:oleObj>
            </a:graphicData>
          </a:graphic>
        </p:graphicFrame>
        <p:pic>
          <p:nvPicPr>
            <p:cNvPr id="72710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406739" y="142853"/>
              <a:ext cx="1598662" cy="44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6" name="Группа 5"/>
          <p:cNvGrpSpPr>
            <a:grpSpLocks/>
          </p:cNvGrpSpPr>
          <p:nvPr/>
        </p:nvGrpSpPr>
        <p:grpSpPr bwMode="auto">
          <a:xfrm>
            <a:off x="0" y="0"/>
            <a:ext cx="9215438" cy="6530975"/>
            <a:chOff x="-142939" y="142853"/>
            <a:chExt cx="10901602" cy="311491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383055" y="216823"/>
              <a:ext cx="9054475" cy="40691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Распределение расходов местного бюджета в 2018 году</a:t>
              </a:r>
              <a:endParaRPr lang="ru-RU" sz="2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4755" name="Диаграмма 3"/>
            <p:cNvGraphicFramePr>
              <a:graphicFrameLocks/>
            </p:cNvGraphicFramePr>
            <p:nvPr/>
          </p:nvGraphicFramePr>
          <p:xfrm>
            <a:off x="-30261" y="629701"/>
            <a:ext cx="10788924" cy="2628069"/>
          </p:xfrm>
          <a:graphic>
            <a:graphicData uri="http://schemas.openxmlformats.org/presentationml/2006/ole">
              <p:oleObj spid="_x0000_s74755" name="Worksheet" r:id="rId5" imgW="9029700" imgH="5457749" progId="Excel.Sheet.8">
                <p:embed/>
              </p:oleObj>
            </a:graphicData>
          </a:graphic>
        </p:graphicFrame>
        <p:pic>
          <p:nvPicPr>
            <p:cNvPr id="74758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42939" y="142853"/>
              <a:ext cx="1598662" cy="44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4" name="Группа 5"/>
          <p:cNvGrpSpPr>
            <a:grpSpLocks/>
          </p:cNvGrpSpPr>
          <p:nvPr/>
        </p:nvGrpSpPr>
        <p:grpSpPr bwMode="auto">
          <a:xfrm>
            <a:off x="0" y="0"/>
            <a:ext cx="9144000" cy="6643688"/>
            <a:chOff x="-142939" y="142853"/>
            <a:chExt cx="10580469" cy="376870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383055" y="216823"/>
              <a:ext cx="9054475" cy="40691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Распределение расходов местного бюджета в 2019 году</a:t>
              </a:r>
              <a:endParaRPr lang="ru-RU" sz="2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6803" name="Диаграмма 3"/>
            <p:cNvGraphicFramePr>
              <a:graphicFrameLocks/>
            </p:cNvGraphicFramePr>
            <p:nvPr/>
          </p:nvGraphicFramePr>
          <p:xfrm>
            <a:off x="-36403" y="600344"/>
            <a:ext cx="10284738" cy="3340029"/>
          </p:xfrm>
          <a:graphic>
            <a:graphicData uri="http://schemas.openxmlformats.org/presentationml/2006/ole">
              <p:oleObj spid="_x0000_s76803" name="Worksheet" r:id="rId5" imgW="8791651" imgH="5610149" progId="Excel.Sheet.8">
                <p:embed/>
              </p:oleObj>
            </a:graphicData>
          </a:graphic>
        </p:graphicFrame>
        <p:pic>
          <p:nvPicPr>
            <p:cNvPr id="76806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42939" y="142853"/>
              <a:ext cx="1598662" cy="44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4" y="1423788"/>
          <a:ext cx="8786875" cy="531991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63253"/>
                <a:gridCol w="5637539"/>
                <a:gridCol w="928695"/>
                <a:gridCol w="928695"/>
                <a:gridCol w="928693"/>
              </a:tblGrid>
              <a:tr h="627689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обязательств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90814">
                <a:tc>
                  <a:txBody>
                    <a:bodyPr/>
                    <a:lstStyle/>
                    <a:p>
                      <a:pPr algn="l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ИТОГО,</a:t>
                      </a:r>
                      <a:r>
                        <a:rPr lang="ru-RU" sz="2000" b="1" u="sng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рублей:</a:t>
                      </a:r>
                      <a:endParaRPr lang="ru-RU" sz="20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8 191,9</a:t>
                      </a:r>
                      <a:endParaRPr lang="ru-RU" sz="18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7 348,7</a:t>
                      </a:r>
                      <a:endParaRPr lang="ru-RU" sz="18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7 348,7</a:t>
                      </a:r>
                      <a:endParaRPr lang="ru-RU" sz="18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40330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Местный бюджет</a:t>
                      </a:r>
                      <a:endParaRPr lang="ru-RU" sz="14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распоряжения Главы МО «Новодугинский район» Смоленской области от 19.02.2008г. № 59-р « О порядке реализации полномочий по назначению, расчету и выплате пенсии за выслугу лет лицам, замещавшим муниципальные должности, должности муниципальной службы (муниципальные должности муниципальной службы)»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2 792,2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2 412,0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2 412,0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61902">
                <a:tc vMerge="1">
                  <a:txBody>
                    <a:bodyPr/>
                    <a:lstStyle/>
                    <a:p>
                      <a:pPr algn="ctr"/>
                      <a:endParaRPr lang="ru-RU" sz="14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решения Совета депутатов МО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от 05.04.2008г. № 25 «Об утверждении Положения о единовременном пособии МО «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при рождении ребёнка» (в редакции)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253,0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61902">
                <a:tc vMerge="1">
                  <a:txBody>
                    <a:bodyPr/>
                    <a:lstStyle/>
                    <a:p>
                      <a:pPr algn="ctr"/>
                      <a:endParaRPr lang="ru-RU" sz="14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решения Совета депутатов МО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Новодугинский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район» Смоленской области от 02.11.2016г. № 106 «Об утверждении Положения о почетном звании «Почетный гражданин 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Новодугинского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района»»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6190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Федеральный бюджет </a:t>
                      </a:r>
                      <a:endParaRPr lang="ru-RU" sz="1400" b="1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областного закона от 23.09.2009г.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№ 86-з «О размере вознаграждения, причитающегося приёмным родителям, размере денежных средств на содержание ребёнка, переданного на воспитание в приёмную семью»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1 723,9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1 613,9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1 613,9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35446"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областного закона от 22.06.2006г. №  61-з «О размере, порядке назначения и выплаты ежемесячных денежных средств на содержание ребёнка, находящегося под опекой (попечительством), на территории Смоленской области»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3 322,8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3 322,8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3 322,8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pSp>
        <p:nvGrpSpPr>
          <p:cNvPr id="78850" name="Группа 6"/>
          <p:cNvGrpSpPr>
            <a:grpSpLocks/>
          </p:cNvGrpSpPr>
          <p:nvPr/>
        </p:nvGrpSpPr>
        <p:grpSpPr bwMode="auto">
          <a:xfrm>
            <a:off x="0" y="0"/>
            <a:ext cx="8929688" cy="1500188"/>
            <a:chOff x="-64" y="-24"/>
            <a:chExt cx="8929770" cy="1500198"/>
          </a:xfrm>
        </p:grpSpPr>
        <p:pic>
          <p:nvPicPr>
            <p:cNvPr id="2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64" y="-24"/>
              <a:ext cx="1571636" cy="847694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3" name="Прямоугольник 2"/>
            <p:cNvSpPr/>
            <p:nvPr/>
          </p:nvSpPr>
          <p:spPr>
            <a:xfrm>
              <a:off x="1500118" y="142829"/>
              <a:ext cx="7429588" cy="500069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Публичные обязательства</a:t>
              </a:r>
              <a:endPara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4220" y="857214"/>
              <a:ext cx="8715467" cy="642960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Статьей 10 проекта решения определен объем бюджетных ассигнований, направляемых на исполнение публичных нормативных обязательств, а именно:</a:t>
              </a: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38" y="214313"/>
            <a:ext cx="7143750" cy="100012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00264" cy="107888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142875" y="1285860"/>
            <a:ext cx="8858251" cy="200026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Местным бюджетом на 2017 год и плановый период 2018-2019 годов предусматривается сохранение всех действующих в текущем году социальных выплат перед гражданами, которые запланированы исходя из размеров денежных выплат с учетом индексации и составляют: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5" y="3357562"/>
          <a:ext cx="8858315" cy="209260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771663"/>
                <a:gridCol w="1771663"/>
                <a:gridCol w="1771663"/>
                <a:gridCol w="1771663"/>
                <a:gridCol w="1771663"/>
              </a:tblGrid>
              <a:tr h="1175748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(факт)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 (план)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 (план)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 (план)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168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18 468,7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16 901,4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18 304,7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27 180,8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6" name="Рисунок 15" descr="соцполити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8" y="5429250"/>
            <a:ext cx="300037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9" name="Группа 7"/>
          <p:cNvGrpSpPr>
            <a:grpSpLocks/>
          </p:cNvGrpSpPr>
          <p:nvPr/>
        </p:nvGrpSpPr>
        <p:grpSpPr bwMode="auto">
          <a:xfrm>
            <a:off x="0" y="0"/>
            <a:ext cx="9001125" cy="6429375"/>
            <a:chOff x="-96" y="-48"/>
            <a:chExt cx="9001285" cy="6429455"/>
          </a:xfrm>
        </p:grpSpPr>
        <p:pic>
          <p:nvPicPr>
            <p:cNvPr id="2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96" y="-48"/>
              <a:ext cx="1571632" cy="714364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3" name="Прямоугольник 2"/>
            <p:cNvSpPr/>
            <p:nvPr/>
          </p:nvSpPr>
          <p:spPr>
            <a:xfrm>
              <a:off x="1642976" y="142805"/>
              <a:ext cx="7286774" cy="57151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Социальная политика</a:t>
              </a:r>
              <a:endParaRPr lang="ru-RU" sz="4400" dirty="0"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142782" y="785753"/>
              <a:ext cx="8858407" cy="1928846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Расходы из местного бюджета на социальную политику нацелены на формирование эффективной системы социальной поддержки  и социального обслуживания граждан в Новодугинском районе, повышение качества и доступности оказываемых населению муниципальных и социальных услуг. 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Наибольший объем средств местного бюджета в этой сфере направляется на предоставление мер социальной поддержки, выплату пенсии за выслугу лет лицам, замещавшим муниципальные должности, должности муниципальной службы.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85629" y="5715042"/>
              <a:ext cx="8644182" cy="714365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Социальные расходы из местного бюджета на каждого жителя в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2017 году составят примерно 1 </a:t>
              </a: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786,6 </a:t>
              </a:r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рублей.</a:t>
              </a:r>
            </a:p>
          </p:txBody>
        </p:sp>
      </p:grpSp>
      <p:graphicFrame>
        <p:nvGraphicFramePr>
          <p:cNvPr id="80898" name="Диаграмма 4"/>
          <p:cNvGraphicFramePr>
            <a:graphicFrameLocks/>
          </p:cNvGraphicFramePr>
          <p:nvPr/>
        </p:nvGraphicFramePr>
        <p:xfrm>
          <a:off x="142875" y="2790825"/>
          <a:ext cx="8693150" cy="2852738"/>
        </p:xfrm>
        <a:graphic>
          <a:graphicData uri="http://schemas.openxmlformats.org/presentationml/2006/ole">
            <p:oleObj spid="_x0000_s80898" name="Worksheet" r:id="rId5" imgW="6972300" imgH="172394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42875" y="142875"/>
            <a:ext cx="8858250" cy="65563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казенное учреждение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соответствующего бюджета на основании бюджетной сметы;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бюджетная смета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документ, устанавливающий в соответствии с классификацией расходов бюджетов лимиты бюджетных обязательств казенного учреждения;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распределение бюджетных ассигнований, предусмотренных решением о бюджете, по главным распорядителям бюджетных средств, разделам, подразделам, целевым статьям, группам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группам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подгруппам) видов расходов бюджетов либо по главным распорядителям бюджетных средств, разделам, подразделам и (или) целевым статьям (муниципальным программам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непрограммным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направлениям деятельности), группам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группам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подгруппам) видов расходов классификации расходов бюджетов;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администратор доходов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орган местного самоуправления, орган местной администрации, казенное учреждение, осуществляющие в соответствии с законодательством Российской Федерации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платежей, пеней и штрафов по ним, являющихся доходами бюджетов бюджетной системы Российской Федерации, если иное не установлено Кодексом;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главный администратор доходов бюджета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определенный решением о бюджете орган местного самоуправления, орган местной администрации, иная организация, имеющие в своем ведении администраторов доходов бюджета и (или) являющиеся администраторами доходов бюджета, если иное не установлено Кодексом;</a:t>
            </a: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(администратор источников финансирования дефицита соответствующего бюджета)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орган местного самоуправления, орган местной администрации, иная организация, имеющие право в соответствии с Кодексом осуществлять операции с источниками финансирования дефицита бюджета;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(главный администратор источников финансирования дефицита соответствующего бюджета)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- определенный решением о бюджете орган местного самоуправления, орган местной администрации, иная организация, имеющие в своем ведении администраторов источников финансирования дефицита бюджета и (или) являющиеся администраторами источников финансирования дефицита бюджета;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857388" cy="9632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785917" y="214290"/>
            <a:ext cx="7143800" cy="71438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65" y="1214423"/>
            <a:ext cx="8715436" cy="57150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Социальное обеспечение населения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3116"/>
          <a:ext cx="8715441" cy="4343508"/>
        </p:xfrm>
        <a:graphic>
          <a:graphicData uri="http://schemas.openxmlformats.org/drawingml/2006/table">
            <a:tbl>
              <a:tblPr firstRow="1" bandRow="1">
                <a:effectLst/>
                <a:tableStyleId>{69C7853C-536D-4A76-A0AE-DD22124D55A5}</a:tableStyleId>
              </a:tblPr>
              <a:tblGrid>
                <a:gridCol w="3786215"/>
                <a:gridCol w="1143008"/>
                <a:gridCol w="1285884"/>
                <a:gridCol w="1214447"/>
                <a:gridCol w="1285887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(факт)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 (план)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 (план)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 (план)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Единовременное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пособие при рождении ребёнка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2566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Возмещение части родительской платы за содержание ребенка в дошкольном учреждении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818,9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780,6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780,6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780,6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39761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2 647,1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2 792,2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2 412,0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2 412,0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000875" y="1785938"/>
            <a:ext cx="1857375" cy="35718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51" cy="9632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714481" y="214290"/>
            <a:ext cx="7215239" cy="71438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3" y="1000108"/>
            <a:ext cx="8715436" cy="64294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3" y="1643050"/>
            <a:ext cx="8715436" cy="114300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предоставление мер социальной поддержки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детей-сирот и детей, оставшихся без попечения родителей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сохранены и проиндексированы и составляют: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50" y="2714625"/>
            <a:ext cx="8643938" cy="2214563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82977" name="Group 33"/>
          <p:cNvGraphicFramePr>
            <a:graphicFrameLocks noGrp="1"/>
          </p:cNvGraphicFramePr>
          <p:nvPr/>
        </p:nvGraphicFramePr>
        <p:xfrm>
          <a:off x="500063" y="3071813"/>
          <a:ext cx="8215312" cy="1787525"/>
        </p:xfrm>
        <a:graphic>
          <a:graphicData uri="http://schemas.openxmlformats.org/drawingml/2006/table">
            <a:tbl>
              <a:tblPr/>
              <a:tblGrid>
                <a:gridCol w="1643062"/>
                <a:gridCol w="1643063"/>
                <a:gridCol w="1643062"/>
                <a:gridCol w="1643063"/>
                <a:gridCol w="1643062"/>
              </a:tblGrid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9 587,8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6 705,6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9 763,3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18 639,4</a:t>
                      </a:r>
                    </a:p>
                  </a:txBody>
                  <a:tcPr marL="91439" marR="914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072313" y="2786063"/>
            <a:ext cx="1857375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8" name="Рисунок 7" descr="СЕМЬ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5" y="5000637"/>
            <a:ext cx="3000396" cy="16430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РЕБЕ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1" y="5000637"/>
            <a:ext cx="2928959" cy="16430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8397" name="Picture 29" descr="C:\Documents and Settings\User\Мои документы\Мои рисунки\Новая папка\ети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7" y="5000636"/>
            <a:ext cx="2428891" cy="16430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643075" cy="8862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571625" y="142875"/>
            <a:ext cx="5643563" cy="7143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ер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21" y="142852"/>
            <a:ext cx="1571636" cy="928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14314" y="1071564"/>
            <a:ext cx="8786812" cy="64293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из местного бюджета на образование на каждого жителя района (общая численность – 9 460 человек) в 2017 году составят примерно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15,69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5" y="1792288"/>
          <a:ext cx="4357688" cy="399415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016507"/>
                <a:gridCol w="1198181"/>
                <a:gridCol w="1143000"/>
              </a:tblGrid>
              <a:tr h="40413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Образовательные учреждения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(тыс. рублей)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413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828548"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</a:t>
                      </a:r>
                      <a:r>
                        <a:rPr lang="ru-RU" sz="15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образовательное учреждение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26 677,2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23 082,5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</a:tr>
              <a:tr h="421702"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Школы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125 413,7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110 073,7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</a:tr>
              <a:tr h="421702">
                <a:tc>
                  <a:txBody>
                    <a:bodyPr/>
                    <a:lstStyle/>
                    <a:p>
                      <a:pPr algn="just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Внешкольные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183,3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9 016,1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</a:tr>
              <a:tr h="1092235"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(МУ «ЦБ</a:t>
                      </a:r>
                      <a:r>
                        <a:rPr lang="ru-RU" sz="15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образовательных учреждений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», отдел по образованию)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7 306,6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6 253,6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</a:tr>
              <a:tr h="421702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168 580,8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148 425,9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4010" name="Диаграмма 7"/>
          <p:cNvGraphicFramePr>
            <a:graphicFrameLocks/>
          </p:cNvGraphicFramePr>
          <p:nvPr/>
        </p:nvGraphicFramePr>
        <p:xfrm>
          <a:off x="4465638" y="1781175"/>
          <a:ext cx="4678362" cy="3505200"/>
        </p:xfrm>
        <a:graphic>
          <a:graphicData uri="http://schemas.openxmlformats.org/presentationml/2006/ole">
            <p:oleObj spid="_x0000_s84010" name="Worksheet" r:id="rId6" imgW="3753002" imgH="2533802" progId="Excel.Sheet.8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42844" y="5786454"/>
            <a:ext cx="8858312" cy="92869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из местного бюджета на общее образование на каждого ученика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района (в 2015 году – 828 человек; в 2016 году – 840 человек) в 2017 году составят примерно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131,0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4447" cy="77413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214438" y="142875"/>
            <a:ext cx="6143625" cy="64293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ЖКХХ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397" y="142852"/>
            <a:ext cx="1357315" cy="722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285750" y="1000125"/>
            <a:ext cx="8715375" cy="58578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Объем бюджетных ассигнований местного бюджета на реализацию муниципальной программы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составляет 835,6 тыс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рублей,  в том числе на реализацию подпрограммы «Энергосбережение и повышение энергетической эффективности на территории муниципального образования «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район» Смоленской области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2016-2020 годы» -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835,6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бюджетных ассигнований на реализацию муниципальной программы составляет:</a:t>
            </a:r>
            <a:r>
              <a:rPr 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7" y="3643316"/>
          <a:ext cx="8429686" cy="294748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599688"/>
                <a:gridCol w="2186527"/>
                <a:gridCol w="4643471"/>
              </a:tblGrid>
              <a:tr h="69259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(тыс. рублей)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средства местного бюджета (тыс. рублей)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5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2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124,6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5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5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5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4447" cy="77413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214438" y="142875"/>
            <a:ext cx="6143625" cy="64293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ЖКХХ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397" y="142852"/>
            <a:ext cx="1357315" cy="722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285750" y="1000125"/>
            <a:ext cx="8715375" cy="564356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Целью Программы является повышение эффективности использования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Новодугинском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топливно-энергетических ресурсов.   </a:t>
            </a:r>
          </a:p>
          <a:p>
            <a:pPr algn="just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Целевые показатели в области энергосбережения и повышения энергетической эффективности, отражающие экономию по отдельным видам энергетических ресурсов: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экономия электрической энергии в натуральном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стоимостном выражении 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экономия тепловой энергии в натуральном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стоимостном выражении;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экономия воды в натуральном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стоимостном выражении;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экономия природного газа в натуральном и стоимостном выражении.</a:t>
            </a:r>
          </a:p>
          <a:p>
            <a:pPr>
              <a:defRPr/>
            </a:pPr>
            <a:r>
              <a:rPr lang="ru-RU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Основными задачами энергосбережения являются: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сокращение потерь энергетических ресурсов при их потреблении;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устойчивое обеспечение населения коммунальными услугами, удовлетворение потребности экономики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Новодугинского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в энергоресурсах;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внедрение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Новодугинском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современных инновационных технологий                                                                              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области управления и контроля потребления энергетических ресурсов в жилищно-коммунальном комплексе.</a:t>
            </a:r>
          </a:p>
          <a:p>
            <a:pPr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мапоч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3" y="2571745"/>
            <a:ext cx="2500331" cy="15001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Группа 7"/>
          <p:cNvGrpSpPr>
            <a:grpSpLocks/>
          </p:cNvGrpSpPr>
          <p:nvPr/>
        </p:nvGrpSpPr>
        <p:grpSpPr bwMode="auto">
          <a:xfrm>
            <a:off x="0" y="0"/>
            <a:ext cx="9001125" cy="6500813"/>
            <a:chOff x="-43" y="-25"/>
            <a:chExt cx="9001618" cy="6500867"/>
          </a:xfrm>
        </p:grpSpPr>
        <p:pic>
          <p:nvPicPr>
            <p:cNvPr id="2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3" y="-25"/>
              <a:ext cx="2143140" cy="1155946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3" name="Прямоугольник 2"/>
            <p:cNvSpPr/>
            <p:nvPr/>
          </p:nvSpPr>
          <p:spPr>
            <a:xfrm>
              <a:off x="2143107" y="142828"/>
              <a:ext cx="6786610" cy="1071578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Расходы бюджетных средств на обеспечение безопасности жизнедеятельности населения</a:t>
              </a:r>
              <a:endPara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2643290" y="1357298"/>
              <a:ext cx="6358285" cy="3071841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defRPr/>
              </a:pP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Расходы из местного бюджета в сфере национальной безопасности и правоохранительной деятельности предусмотрены на защиту населения от чрезвычайных ситуаций природного техногенного характера, обеспечение мобилизационной подготовки экономики МО «</a:t>
              </a:r>
              <a:r>
                <a:rPr lang="ru-RU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Новодугинский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район»  Смоленской области, обеспечение пожарной безопасности, обеспечение безопасности дорожного движения и профилактику правонарушений и преступности составят в 2017г.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414,0 тыс. рублей. 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42810" y="4643454"/>
              <a:ext cx="6572656" cy="1857388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В муниципальном образовании «Новодугинский район» Смоленской области создан резервный фонд АМО «Новодугинский район» Смоленской области на предупреждение и ликвидацию чрезвычайных ситуаций и последствий стихийных бедствий. Размер средств резервного фонда на 2017 год составит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394,4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рублей.</a:t>
              </a:r>
            </a:p>
          </p:txBody>
        </p:sp>
        <p:pic>
          <p:nvPicPr>
            <p:cNvPr id="6" name="Рисунок 5" descr="zastav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6907" y="4786331"/>
              <a:ext cx="2173720" cy="1643086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pic>
        <p:nvPicPr>
          <p:cNvPr id="7" name="Рисунок 6" descr="пожар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5" y="1643051"/>
            <a:ext cx="2428892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0" y="142875"/>
            <a:ext cx="6686550" cy="1274763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поддержки ветеранам и инвалидам</a:t>
            </a:r>
            <a:endParaRPr lang="ru-RU" dirty="0"/>
          </a:p>
        </p:txBody>
      </p:sp>
      <p:pic>
        <p:nvPicPr>
          <p:cNvPr id="5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14485" cy="115593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1444" name="Picture 7" descr="&amp;Vcy;&amp;iecy;&amp;tcy;&amp;iecy;&amp;rcy;&amp;acy;&amp;ncy;&amp;ycy;, 9 &amp;mcy;&amp;acy;&amp;yacy; 2008, &amp;Acy;&amp;Tcy;&amp;TScy;-&amp;Acy;&amp;lcy;&amp;softcy;&amp;fcy;&amp;acy;, A-ALFA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" y="3429000"/>
            <a:ext cx="4038600" cy="314325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45" name="Picture 8" descr="22 &amp;Fcy;&amp;iecy;&amp;vcy;&amp;rcy;&amp;acy;&amp;lcy;&amp;softcy; 2012 &amp;Vcy;&amp;iecy;&amp;chcy;&amp;iocy;&amp;rcy;&amp;kcy;&amp;acy; - &amp;ncy;&amp;ocy;&amp;vcy;&amp;acy;&amp;yacy; &amp;scy;&amp;tcy;&amp;ocy;&amp;lcy;&amp;icy;&amp;chcy;&amp;ncy;&amp;acy;&amp;yacy; &amp;gcy;&amp;acy;&amp;zcy;&amp;iecy;&amp;tcy;&amp;acy;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4648200" y="3429000"/>
            <a:ext cx="4038600" cy="314325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428626" y="1571626"/>
            <a:ext cx="4000500" cy="178593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Новодугинская районная общественная организация ветеранов (пенсионеров) войны, труда, вооруженных сил и правоохранительных органов: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2017 г. – 142,0 тыс.руб.</a:t>
            </a:r>
          </a:p>
          <a:p>
            <a:pPr>
              <a:lnSpc>
                <a:spcPct val="80000"/>
              </a:lnSpc>
              <a:defRPr/>
            </a:pPr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7" y="1571626"/>
            <a:ext cx="3929063" cy="1785938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Новодугинская районная организация Смоленской областной организации Всероссийского общества инвалидов: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г. – 148,0 тыс. руб.</a:t>
            </a:r>
          </a:p>
          <a:p>
            <a:pPr algn="ctr">
              <a:defRPr/>
            </a:pPr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5" y="642918"/>
            <a:ext cx="8858281" cy="621508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В МО «Новодугинский район» Смоленской области действуют следующие учреждения культуры: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МКУК «Новодугинский межпоселенческий культурно-досуговый центр» с 18-ю филиалами в сельских поселениях;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МКУК «Новодугинская межпоселенческая библиотечная система» с 20 библиотеками в сельских поселениях 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МКУ дополнительного образования 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Новодугинская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детская школа искусств;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МКУК «Новодугинский историко-краеведческий музей имени В.В. Докучаева».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</p:txBody>
      </p:sp>
      <p:grpSp>
        <p:nvGrpSpPr>
          <p:cNvPr id="89092" name="Группа 12"/>
          <p:cNvGrpSpPr>
            <a:grpSpLocks/>
          </p:cNvGrpSpPr>
          <p:nvPr/>
        </p:nvGrpSpPr>
        <p:grpSpPr bwMode="auto">
          <a:xfrm>
            <a:off x="0" y="0"/>
            <a:ext cx="9001125" cy="6858000"/>
            <a:chOff x="-63" y="-24"/>
            <a:chExt cx="9001249" cy="6858047"/>
          </a:xfrm>
        </p:grpSpPr>
        <p:pic>
          <p:nvPicPr>
            <p:cNvPr id="2" name="Picture 2" descr="C:\Documents and Settings\User\Рабочий стол\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63" y="-24"/>
              <a:ext cx="1428760" cy="77063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1714461" y="-24"/>
              <a:ext cx="7286725" cy="642942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Культура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Рисунок 5" descr="маски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690" y="2857492"/>
              <a:ext cx="1285866" cy="788998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pic>
          <p:nvPicPr>
            <p:cNvPr id="7" name="Рисунок 6" descr="книги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5690" y="3714752"/>
              <a:ext cx="1285888" cy="879481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pic>
          <p:nvPicPr>
            <p:cNvPr id="10" name="Рисунок 9" descr="музыка1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5690" y="4643447"/>
              <a:ext cx="1285888" cy="962032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sp>
          <p:nvSpPr>
            <p:cNvPr id="11" name="Прямоугольник 10"/>
            <p:cNvSpPr/>
            <p:nvPr/>
          </p:nvSpPr>
          <p:spPr>
            <a:xfrm>
              <a:off x="1643023" y="2571744"/>
              <a:ext cx="7286725" cy="4286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 территории МО «Новодугинский район» действует 141 клубное объединение, из них детских, для детей до 14 лет – 73, для молодежи – 30. Всего в клубных формированиях занимается 1102 человека, из них 506 детей до 14 лет и молодежь от 15 до 24 лет-195 человек.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МКУК «Новодугинская МЦБС» включает в себя районную и детскую библиотеки, а также 20 библиотек в сельских поселениях. Число читателей библиотек составляет 9756 человек, посещаемость составляет 99050 человек, книговыдач – 234847.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МКУ ДО </a:t>
              </a:r>
              <a:r>
                <a:rPr lang="ru-RU" sz="16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Новодугинская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детская школа искусств открыто 2 отделения – музыкальное и художественное. В ДШИ обучается 140  человек по направлениям: </a:t>
              </a:r>
              <a:r>
                <a:rPr lang="ru-RU" sz="16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живопись,фортепиано,музыкальный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фольклор,духовые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инструменты,народные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инструменты,скрипка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МКУК «Новодугинский историко-краеведческий  музей имени В.В. Докучаева» количество посетителей в 2016г. – 2210 человек,  проводимых мероприятий – 247. В плановом 2017-2019гг. количество посетителей, человек – 2792, 2793, 2794 соответственно., проводимых мероприятий – 247, из них выставок: 2017г. - 27; 2018г. - 27; 2019г. - 28. 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2" name="Рисунок 11" descr="музей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5690" y="5643579"/>
              <a:ext cx="1285888" cy="965207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857356" cy="104035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1785938" y="142875"/>
            <a:ext cx="5572125" cy="92868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4" y="1142985"/>
          <a:ext cx="8786875" cy="5537816"/>
        </p:xfrm>
        <a:graphic>
          <a:graphicData uri="http://schemas.openxmlformats.org/drawingml/2006/table">
            <a:tbl>
              <a:tblPr firstRow="1" bandRow="1">
                <a:effectLst/>
                <a:tableStyleId>{69C7853C-536D-4A76-A0AE-DD22124D55A5}</a:tableStyleId>
              </a:tblPr>
              <a:tblGrid>
                <a:gridCol w="8786875"/>
              </a:tblGrid>
              <a:tr h="726946">
                <a:tc>
                  <a:txBody>
                    <a:bodyPr/>
                    <a:lstStyle/>
                    <a:p>
                      <a:pPr algn="ctr"/>
                      <a:r>
                        <a:rPr lang="ru-RU" sz="1800" b="1" cap="all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средства , выделяемые из местного бюджета </a:t>
                      </a:r>
                    </a:p>
                    <a:p>
                      <a:pPr algn="ctr"/>
                      <a:r>
                        <a:rPr lang="ru-RU" sz="1800" b="1" cap="all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 учреждения культуры: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41690">
                <a:tc>
                  <a:txBody>
                    <a:bodyPr/>
                    <a:lstStyle/>
                    <a:p>
                      <a:pPr marL="342900" indent="-342900"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год – 26 402,0 тыс. рублей;</a:t>
                      </a:r>
                    </a:p>
                    <a:p>
                      <a:pPr marL="342900" indent="-342900"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 – 32 624,0 тыс. рублей;</a:t>
                      </a:r>
                    </a:p>
                    <a:p>
                      <a:pPr marL="342900" indent="-342900"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 – 20 464,3 тыс. рублей;</a:t>
                      </a:r>
                    </a:p>
                    <a:p>
                      <a:pPr marL="342900" indent="-342900"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21 484,4 тыс. рублей.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147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cap="all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Средства, выделяемые из местного бюджета на учреждения культуры из расчета на 1 жителя новодугинского района: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78223"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2016 год – 2,74  тыс. рублей;</a:t>
                      </a:r>
                    </a:p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2017 год – 3,45 тыс. рублей;</a:t>
                      </a:r>
                    </a:p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2018 год – 2,16 тыс. рублей.</a:t>
                      </a: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86472">
                <a:tc>
                  <a:txBody>
                    <a:bodyPr/>
                    <a:lstStyle/>
                    <a:p>
                      <a:pPr algn="ctr"/>
                      <a:r>
                        <a:rPr lang="ru-RU" sz="1800" b="1" cap="all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культурные мероприятия в 2017</a:t>
                      </a:r>
                      <a:r>
                        <a:rPr lang="ru-RU" sz="1800" b="1" cap="all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году в разрезе направлений: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381198"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v"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мероприятия в области культуры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туризма – 17 815,5 тыс. рублей;</a:t>
                      </a:r>
                    </a:p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обеспечение доступа к музейным ценностям – 1 214,2 тыс. рублей;</a:t>
                      </a:r>
                    </a:p>
                    <a:p>
                      <a:pPr algn="ctr">
                        <a:buFont typeface="Wingdings" pitchFamily="2" charset="2"/>
                        <a:buChar char="v"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развитие библиотечного дела – 13 594,3 тыс. рублей.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5" name="Рисунок 4" descr="куль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59" y="142852"/>
            <a:ext cx="1428760" cy="857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" y="12223"/>
            <a:ext cx="1721811" cy="92869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91138" name="Диаграмма 9"/>
          <p:cNvGraphicFramePr>
            <a:graphicFrameLocks/>
          </p:cNvGraphicFramePr>
          <p:nvPr/>
        </p:nvGraphicFramePr>
        <p:xfrm>
          <a:off x="4071938" y="4786313"/>
          <a:ext cx="4857750" cy="1928812"/>
        </p:xfrm>
        <a:graphic>
          <a:graphicData uri="http://schemas.openxmlformats.org/presentationml/2006/ole">
            <p:oleObj spid="_x0000_s91138" r:id="rId4" imgW="4858933" imgH="1932599" progId="Excel.Sheet.8">
              <p:embed/>
            </p:oleObj>
          </a:graphicData>
        </a:graphic>
      </p:graphicFrame>
      <p:grpSp>
        <p:nvGrpSpPr>
          <p:cNvPr id="91140" name="Группа 13"/>
          <p:cNvGrpSpPr>
            <a:grpSpLocks/>
          </p:cNvGrpSpPr>
          <p:nvPr/>
        </p:nvGrpSpPr>
        <p:grpSpPr bwMode="auto">
          <a:xfrm>
            <a:off x="142875" y="142875"/>
            <a:ext cx="8858250" cy="3929063"/>
            <a:chOff x="142813" y="142852"/>
            <a:chExt cx="8858375" cy="392910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643022" y="142852"/>
              <a:ext cx="7358166" cy="714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 sz="2400" b="1" i="0" u="none" strike="noStrike" kern="1200" cap="none" spc="0" baseline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ea typeface="+mn-ea"/>
                  <a:cs typeface="Times New Roman" pitchFamily="18" charset="0"/>
                </a:defRPr>
              </a:pPr>
              <a:endPara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142813" y="1000110"/>
              <a:ext cx="8858375" cy="1785951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   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Для эффективного и устойчивого развития агропромышленного комплекса Новодугинского района муниципальная поддержка нацелена на: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укрепление экономики аграрного сектора;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повышение устойчивости развития сельских территорий;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рост занятости сельского населения и повышения его уровня жизни;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закрепление позиций организаций АПК Новодугинского района на межрегиональных продовольственных рынках.</a:t>
              </a: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4251" y="2857505"/>
              <a:ext cx="8715529" cy="121445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Мероприятия по проведению семинаров, совещаний (в т.ч.награждений), конкурсов, соревнований, расходы на проведение Всероссийской сельскохозяйственной переписи в рамках реализации муниципальной программы «Развитие сельского хозяйства в муниципальном образовании «Новодугинский район» Смоленской области в 2017 году. 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" name="Рисунок 10" descr="коровки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14282" y="4214819"/>
            <a:ext cx="3786215" cy="25003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Прямоугольник 9"/>
          <p:cNvSpPr/>
          <p:nvPr/>
        </p:nvSpPr>
        <p:spPr>
          <a:xfrm>
            <a:off x="1785938" y="142875"/>
            <a:ext cx="7215187" cy="785813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бюджетных средств на муниципальную поддержку сельского хозяйства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71938" y="4071938"/>
            <a:ext cx="4857750" cy="714375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бюджетных средств на муниципальную поддержку сельского хозяйства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285750"/>
            <a:ext cx="8786812" cy="44291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214313" y="285750"/>
            <a:ext cx="8786812" cy="4400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altLang="ru-RU" sz="14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муниципальная гарантия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вид долгового обязательства, в силу которого муниципальное образование (гарант) обязано при наступлении предусмотренного в гарантии события (гарантийного случая) уплатить лицу, в пользу которого предоставлена гарантия (бенефициару), по его письменному требованию определенную в обязательстве денежную сумму за счет средств местного бюджета в соответствии с условиями даваемого гарантом обязательства отвечать за исполнение третьим лицом (принципалом) его обязательств перед бенефициаром;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обоснование бюджетных ассигнований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документ, характеризующий бюджетные ассигнования в очередном финансовом году (очередном финансовом году и плановом периоде);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лимит бюджетных обязательств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объем прав в денежном выражении на принятие казенным учреждением бюджетных обязательств и (или) их исполнение в текущем финансовом году (текущем финансовом году и плановом периоде);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текущий финансовый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очередной финансовый год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год, следующий за текущим финансовым годом;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плановый период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два финансовых года, следующие за очередным финансовым годом;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отчетный финансовый год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год, предшествующий текущему финансовому году;</a:t>
            </a:r>
          </a:p>
          <a:p>
            <a:pPr algn="just" eaLnBrk="0" hangingPunct="0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временный кассовый разрыв</a:t>
            </a: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- прогнозируемая в определенный период текущего финансового года недостаточность на едином счете бюджета денежных средств, необходимых для осуществления кассовых выплат из бюджета.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1" y="1000108"/>
            <a:ext cx="8786875" cy="101566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marL="44450" indent="487363" algn="just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основной вид безвозмездных перечислений. Это денежные средства, перечисляемые из одного бюджета бюджетной системы Российской Федерации другому.</a:t>
            </a:r>
            <a:endParaRPr lang="ru-RU" i="1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785919" cy="100010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13" name="Схема 12"/>
          <p:cNvGraphicFramePr/>
          <p:nvPr/>
        </p:nvGraphicFramePr>
        <p:xfrm>
          <a:off x="142844" y="2143116"/>
          <a:ext cx="885831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14563" y="142875"/>
            <a:ext cx="6786562" cy="6429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42853"/>
            <a:ext cx="6786611" cy="785818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42844" y="1142985"/>
          <a:ext cx="2928959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3143240" y="1142984"/>
          <a:ext cx="2786083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6000761" y="1142984"/>
          <a:ext cx="3000396" cy="5532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0" y="0"/>
            <a:ext cx="2071703" cy="107157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Рисунок 2" descr="венз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00013"/>
            <a:ext cx="8358188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857376" y="2571750"/>
            <a:ext cx="5357813" cy="175432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4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33663" cy="1357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42853"/>
            <a:ext cx="7143800" cy="785818"/>
          </a:xfrm>
          <a:blipFill>
            <a:blip r:embed="rId2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0" cy="2328863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071562"/>
            <a:ext cx="4429125" cy="36433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4714877" y="1000109"/>
            <a:ext cx="4286281" cy="395800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Территория муниципального района составляет  1 922,0 квадратных километра. 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Муниципальное образование «</a:t>
            </a: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район» Смоленской области обладает значительным туристско-рекреационным потенциалом, так как в районе имеется значительное количество живописных разнообразных ландшафтов, проходящих через исторические и памятные местности с культурными и архитектурными памятниками.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В состав территории муниципального района входят земли поселений в границах муниципального района независимо от форм собственности и их целевого назначения. </a:t>
            </a:r>
          </a:p>
          <a:p>
            <a:pPr algn="just">
              <a:lnSpc>
                <a:spcPct val="80000"/>
              </a:lnSpc>
              <a:defRPr/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TextBox 5"/>
          <p:cNvSpPr txBox="1">
            <a:spLocks noChangeArrowheads="1"/>
          </p:cNvSpPr>
          <p:nvPr/>
        </p:nvSpPr>
        <p:spPr bwMode="auto">
          <a:xfrm>
            <a:off x="214281" y="4786313"/>
            <a:ext cx="8786875" cy="181588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Территорию муниципального района</a:t>
            </a:r>
            <a:r>
              <a:rPr lang="ru-RU" sz="175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образуют территории следующих поселений, входящих в его состав: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Новодугинское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сельское поселение (административный центр село Новодугино);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Высоковское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сельское поселение (административный центр село Высокое);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Днепровское сельское поселение (административный центр село Днепровское);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Извековское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сельское поселение  (административный центр село </a:t>
            </a: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Извеково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lnSpc>
                <a:spcPct val="80000"/>
              </a:lnSpc>
              <a:defRPr/>
            </a:pP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Тесовское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 сельское поселение (административный центр село </a:t>
            </a:r>
            <a:r>
              <a:rPr lang="ru-RU" sz="1750" dirty="0" err="1">
                <a:latin typeface="Times New Roman" pitchFamily="18" charset="0"/>
                <a:cs typeface="Times New Roman" pitchFamily="18" charset="0"/>
              </a:rPr>
              <a:t>Тесово</a:t>
            </a:r>
            <a:r>
              <a:rPr lang="ru-RU" sz="1750" dirty="0">
                <a:latin typeface="Times New Roman" pitchFamily="18" charset="0"/>
                <a:cs typeface="Times New Roman" pitchFamily="18" charset="0"/>
              </a:rPr>
              <a:t>);  Административным центром муниципального района является село Новодугино.</a:t>
            </a:r>
          </a:p>
        </p:txBody>
      </p:sp>
      <p:pic>
        <p:nvPicPr>
          <p:cNvPr id="8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"/>
            <a:ext cx="2000264" cy="100010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2" descr="IMG_22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928670"/>
            <a:ext cx="4286280" cy="335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142844" y="4429133"/>
            <a:ext cx="8858312" cy="230832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 можете задать вопрос разработчику документа, оставить комментарий, внести предложения по указанному адресу электронной почты, указанным номерам телефонов или лично в рабочие дни, или на публичных слушаниях, проводимых Советом депутатов муниципального образования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район» Смоленской области, о дате, времени и месте проведения которых можно узнать по тел.: 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2-14-88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на сайте Совета депутатов муниципального образования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район» Смоленской области,  из объявления в районной газете «Сельские зори».</a:t>
            </a:r>
          </a:p>
        </p:txBody>
      </p:sp>
      <p:pic>
        <p:nvPicPr>
          <p:cNvPr id="7" name="Picture 2" descr="C:\Documents and Settings\User\Рабочий стол\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"/>
            <a:ext cx="1571636" cy="78579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3557" name="Прямоугольник 8"/>
          <p:cNvSpPr>
            <a:spLocks noChangeArrowheads="1"/>
          </p:cNvSpPr>
          <p:nvPr/>
        </p:nvSpPr>
        <p:spPr bwMode="auto">
          <a:xfrm>
            <a:off x="4572000" y="857233"/>
            <a:ext cx="4429125" cy="355481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муниципального образования «</a:t>
            </a:r>
            <a:r>
              <a:rPr lang="ru-RU" sz="15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район» Смоленской области: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215240 Смоленская область, с. Новодугино, 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ул. 30 лет Победы, д.2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Часы работы и приема граждан: </a:t>
            </a:r>
          </a:p>
          <a:p>
            <a:pPr>
              <a:defRPr/>
            </a:pPr>
            <a:r>
              <a:rPr lang="ru-RU" sz="15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пн-пт</a:t>
            </a: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с 8ч.00мин. до 17ч.00мин.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обед: с 13ч.00мин. до 14ч.00мин.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novfu@yandex.ru</a:t>
            </a:r>
            <a:endParaRPr lang="ru-RU" sz="15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Телефоны: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 : 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2-19-34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Бюджетный отдел: 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2-18-54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Отдел доходов и муниципального заказа: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2-18-09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Бухгалтерия: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2-10-87</a:t>
            </a:r>
          </a:p>
          <a:p>
            <a:pPr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Казначейский отдел: </a:t>
            </a:r>
            <a:r>
              <a:rPr lang="ru-RU" sz="15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2-15-31</a:t>
            </a:r>
            <a:endParaRPr lang="ru-RU" sz="14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43041" y="142852"/>
            <a:ext cx="7358115" cy="642942"/>
          </a:xfr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Новодугинский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район» Смоленской области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12231</TotalTime>
  <Words>5879</Words>
  <Application>Microsoft Office PowerPoint</Application>
  <PresentationFormat>Экран (4:3)</PresentationFormat>
  <Paragraphs>842</Paragraphs>
  <Slides>72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Times New Roman</vt:lpstr>
      <vt:lpstr>Wingdings</vt:lpstr>
      <vt:lpstr>Тема Office</vt:lpstr>
      <vt:lpstr>Worksheet</vt:lpstr>
      <vt:lpstr>Лист Microsoft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Устройство «Новодугинского района» Смоленской области</vt:lpstr>
      <vt:lpstr>Слайд 11</vt:lpstr>
      <vt:lpstr>Слайд 12</vt:lpstr>
      <vt:lpstr>Слайд 13</vt:lpstr>
      <vt:lpstr>Слайд 14</vt:lpstr>
      <vt:lpstr>Основные направления бюджетной политики муниципального образования «Новодугинский район» Смоленской области </vt:lpstr>
      <vt:lpstr>Основные направления налоговой политики муниципального образования  «Новодугинский район» Смоленской области </vt:lpstr>
      <vt:lpstr>Слайд 17</vt:lpstr>
      <vt:lpstr>Слайд 18</vt:lpstr>
      <vt:lpstr>Слайд 19</vt:lpstr>
      <vt:lpstr>Слайд 20</vt:lpstr>
      <vt:lpstr>Слайд 21</vt:lpstr>
      <vt:lpstr>Основные показатели социально-экономического развития  муниципального образования  «Новодугинский район» Смоленской области  за 2016 год и плановый период 2017-2019 годов</vt:lpstr>
      <vt:lpstr>Основные показатели социально-экономического развития  муниципального образования «Новодугинский район» Смоленской области за 2016 год и плановый период 2017-2019 годов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Этапы формирования местного бюджета</vt:lpstr>
      <vt:lpstr>Слайд 44</vt:lpstr>
      <vt:lpstr>Слайд 45</vt:lpstr>
      <vt:lpstr>Части формирования бюджета муниципального образования «Новодугинский район» Смоленской области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Оказание поддержки ветеранам и инвалидам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1232</cp:revision>
  <dcterms:created xsi:type="dcterms:W3CDTF">2013-11-27T07:50:48Z</dcterms:created>
  <dcterms:modified xsi:type="dcterms:W3CDTF">2017-11-30T06:09:23Z</dcterms:modified>
</cp:coreProperties>
</file>