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jpeg"/>
  <Override PartName="/ppt/media/image1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77" r:id="rId5"/>
    <p:sldId id="263" r:id="rId6"/>
    <p:sldId id="276" r:id="rId7"/>
    <p:sldId id="258" r:id="rId8"/>
    <p:sldId id="265" r:id="rId9"/>
    <p:sldId id="259" r:id="rId10"/>
    <p:sldId id="266" r:id="rId11"/>
    <p:sldId id="260" r:id="rId12"/>
    <p:sldId id="267" r:id="rId13"/>
    <p:sldId id="262" r:id="rId14"/>
    <p:sldId id="268" r:id="rId15"/>
    <p:sldId id="270" r:id="rId16"/>
    <p:sldId id="273" r:id="rId17"/>
    <p:sldId id="271" r:id="rId18"/>
    <p:sldId id="274" r:id="rId19"/>
    <p:sldId id="272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E70"/>
    <a:srgbClr val="FE9F70"/>
    <a:srgbClr val="DCFCE0"/>
    <a:srgbClr val="F17E5C"/>
    <a:srgbClr val="F5BC42"/>
    <a:srgbClr val="CBD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660"/>
  </p:normalViewPr>
  <p:slideViewPr>
    <p:cSldViewPr snapToGrid="0">
      <p:cViewPr>
        <p:scale>
          <a:sx n="66" d="100"/>
          <a:sy n="66" d="100"/>
        </p:scale>
        <p:origin x="201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BE429-6F85-2D6D-D4BF-34B1634F9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A29944-68CF-3CA4-8C0F-4D17B3EEB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32389-3A58-6584-EE94-4332871D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0F13-ED7F-4539-94DC-94484BDD305D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A7C66-84DF-4373-01AC-0CCA9C50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E1217E-71FF-5EDE-C248-C41ED609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52DC-A613-46D1-B27C-DCB0CB1B7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350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7064E-E9BC-5849-CF2E-936AC2F1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D1C6CF-184D-58E7-8E4C-CE406AB40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B81A7A-41B2-9D2E-13EF-DAD2475DF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0F13-ED7F-4539-94DC-94484BDD305D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DEF4EC-69CD-FA33-C644-A157ACF0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AD96D-5150-233E-CAE3-382857AA9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52DC-A613-46D1-B27C-DCB0CB1B7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03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3404BA6-6D4C-9A5E-9DD3-FC2970612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8BF474-9EB4-0B08-9C57-CE66FCAFF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AE3F2E-4F0D-0873-85C4-954B3BF5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0F13-ED7F-4539-94DC-94484BDD305D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1F58F8-AC1C-F4E6-8683-2E7A1424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25D2ED-535E-9FA7-E40B-A9B4171D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52DC-A613-46D1-B27C-DCB0CB1B7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46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79378-E947-33EC-9248-AC4582D15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B0047E-1089-4C8E-7454-50656DF81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282A9B-73D6-A8C3-20E4-33A9F0904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0F13-ED7F-4539-94DC-94484BDD305D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832E8-8145-4E03-51EF-C0EF893A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F23D43-B87D-3387-A68E-ABE05B9D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52DC-A613-46D1-B27C-DCB0CB1B7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0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651C9-9F0C-8333-E1F4-0B7ADD287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F7CBC3-D87B-A4B9-D994-67D2F0126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0E78AE-90C1-7FEF-03D4-014B33EAD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0F13-ED7F-4539-94DC-94484BDD305D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877E02-5938-9220-1DEE-0FE536B64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E15DE4-F780-9776-A89C-95AAC959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52DC-A613-46D1-B27C-DCB0CB1B7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70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821B0-7639-560D-B4D7-3D0D1678B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10697F-FB74-8116-AF81-0A336CCD1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B800A8-34B6-0400-4CFB-27D14C1D5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201D82-D719-5AA7-5612-97F669B5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0F13-ED7F-4539-94DC-94484BDD305D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08821F-589C-C601-E981-2D55B6EA5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C2D8DB-3FB9-10A0-271F-88DABFFDA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52DC-A613-46D1-B27C-DCB0CB1B7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82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6F519-BDD1-D7D4-36EA-41B55F0D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75BB33-4288-22F4-40DF-532937095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AC514E-7A30-9BA2-3B8C-703204C03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91E501-5254-BF65-6B90-C85223A05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8AB1991-E757-9320-60CB-643B994D2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4334F3-4F55-C4C1-FC48-502DDF872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0F13-ED7F-4539-94DC-94484BDD305D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E0B97E-3109-D03C-E94B-67E26EEB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33575F-7D33-ADD9-B1F2-F1431FB1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52DC-A613-46D1-B27C-DCB0CB1B7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96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97E17-5C86-BE3B-0D82-40E83AD6C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5FE01D-4081-D410-6F72-FFBEA00E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0F13-ED7F-4539-94DC-94484BDD305D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A638F5-223F-04EB-DB0C-D5C02A05C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3D85C4F-C4FA-7234-0438-E15294FD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52DC-A613-46D1-B27C-DCB0CB1B7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97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2170ECF-53A4-4FB8-AB37-148FCFFC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0F13-ED7F-4539-94DC-94484BDD305D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51F3C-E4AE-6ED1-0C15-C5C1B854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08A3F0-554E-DEA7-835C-1A2B03366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52DC-A613-46D1-B27C-DCB0CB1B7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16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896A2-04D3-33D4-0582-51B112417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58CF98-2426-623A-DC93-033358412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4B372D-6A2B-667D-1584-BD82D26AE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1AE524-94BE-1A96-CE72-825F8838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0F13-ED7F-4539-94DC-94484BDD305D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5D26BE-ABDD-A681-8E80-62423F78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9E2FA4-D663-C0F1-6DBF-3AD82BAEC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52DC-A613-46D1-B27C-DCB0CB1B7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534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B3428-B21C-4986-41B7-A49963226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42135C-27D2-4DDB-42B9-F3413CC35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CBF3AA-A816-75D1-44EE-E80AAE8DC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9D62AB-AF1A-FEFE-DE4F-5786ACE6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0F13-ED7F-4539-94DC-94484BDD305D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A0D1AB-4C4D-5D0C-8E52-055AEC03C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981774-EF21-704E-0A22-6470CF5F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52DC-A613-46D1-B27C-DCB0CB1B7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8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21B97-34FD-0996-627A-8873913A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99DF4-60C5-8C58-8297-4BEE42256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D5E67A-CFF2-2D7F-3E3A-AE6B23DF64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C0F13-ED7F-4539-94DC-94484BDD305D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43A327-5031-0337-0FB7-A43B67E0B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FA23B1-B2D9-2207-7B32-D0E42CE79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052DC-A613-46D1-B27C-DCB0CB1B75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84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BE5A7C-DDA6-70A0-E8FB-FAB4FF80D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49E69B-699A-9E5A-5EB4-47F2CBB24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4734701" y="2882900"/>
            <a:ext cx="74572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У НАС ПОЖАР!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>
            <a:off x="-2516999" y="-196851"/>
            <a:ext cx="7251700" cy="72517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1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6DF176-E20D-FA58-6362-95D1216FF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12942296" y="2805751"/>
            <a:ext cx="74572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Что говорить</a:t>
            </a:r>
            <a:r>
              <a:rPr lang="en-US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?</a:t>
            </a:r>
            <a:endParaRPr lang="ru-RU" sz="7500" dirty="0">
              <a:solidFill>
                <a:srgbClr val="DCFCE0"/>
              </a:solidFill>
              <a:latin typeface="Intro Friday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 rot="16200000">
            <a:off x="-12780413" y="-196852"/>
            <a:ext cx="7251700" cy="72517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FA61B-227B-BC64-086B-E40F4C9F879E}"/>
              </a:ext>
            </a:extLst>
          </p:cNvPr>
          <p:cNvSpPr txBox="1"/>
          <p:nvPr/>
        </p:nvSpPr>
        <p:spPr>
          <a:xfrm>
            <a:off x="1578824" y="2449371"/>
            <a:ext cx="9727805" cy="2225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- Где происходит пожар (адрес).   </a:t>
            </a:r>
          </a:p>
          <a:p>
            <a:pPr>
              <a:lnSpc>
                <a:spcPct val="150000"/>
              </a:lnSpc>
            </a:pPr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-Что горит (здание, лес, автомобиль и т.д.). </a:t>
            </a:r>
            <a:endParaRPr lang="ru-RU" sz="3200" dirty="0">
              <a:solidFill>
                <a:srgbClr val="000000"/>
              </a:solidFill>
              <a:latin typeface="Intro Friday" panose="020000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- Есть ли люди в опасности.</a:t>
            </a:r>
            <a:endParaRPr lang="ru-RU" sz="3200" dirty="0">
              <a:latin typeface="Intro Friday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84005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B51D4C-1039-5A96-AEC6-5ED9ED49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86" y="-1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49E69B-699A-9E5A-5EB4-47F2CBB24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4734701" y="2882900"/>
            <a:ext cx="74572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Что дальше</a:t>
            </a:r>
            <a:r>
              <a:rPr lang="en-US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?</a:t>
            </a:r>
            <a:endParaRPr lang="ru-RU" sz="7500" dirty="0">
              <a:solidFill>
                <a:srgbClr val="DCFCE0"/>
              </a:solidFill>
              <a:latin typeface="Intro Friday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>
            <a:off x="-2516999" y="-196851"/>
            <a:ext cx="7251700" cy="72517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279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B51D4C-1039-5A96-AEC6-5ED9ED49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988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12526151" y="2805751"/>
            <a:ext cx="74572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Что дальше</a:t>
            </a:r>
            <a:r>
              <a:rPr lang="en-US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?</a:t>
            </a:r>
            <a:endParaRPr lang="ru-RU" sz="7500" dirty="0">
              <a:solidFill>
                <a:srgbClr val="DCFCE0"/>
              </a:solidFill>
              <a:latin typeface="Intro Friday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 rot="16200000">
            <a:off x="-10537372" y="0"/>
            <a:ext cx="7251700" cy="72517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14F79-7A2F-0EFA-398E-A956175E238B}"/>
              </a:ext>
            </a:extLst>
          </p:cNvPr>
          <p:cNvSpPr txBox="1"/>
          <p:nvPr/>
        </p:nvSpPr>
        <p:spPr>
          <a:xfrm>
            <a:off x="1564368" y="3136610"/>
            <a:ext cx="10018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спокойно покиньте здание, не паникуя</a:t>
            </a:r>
            <a:endParaRPr lang="ru-RU" sz="3600" dirty="0">
              <a:latin typeface="Intro Friday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44681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7FC2F9-88B9-B019-70C6-57B8A5E7B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49E69B-699A-9E5A-5EB4-47F2CBB24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4734701" y="2882900"/>
            <a:ext cx="74572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Как уходить</a:t>
            </a:r>
            <a:r>
              <a:rPr lang="en-US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?</a:t>
            </a:r>
            <a:endParaRPr lang="ru-RU" sz="7500" dirty="0">
              <a:solidFill>
                <a:srgbClr val="DCFCE0"/>
              </a:solidFill>
              <a:latin typeface="Intro Friday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>
            <a:off x="-2516999" y="-196851"/>
            <a:ext cx="7251700" cy="72517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06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7FC2F9-88B9-B019-70C6-57B8A5E7B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15555101" y="2882899"/>
            <a:ext cx="74572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Как уходить</a:t>
            </a:r>
            <a:r>
              <a:rPr lang="en-US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?</a:t>
            </a:r>
            <a:endParaRPr lang="ru-RU" sz="7500" dirty="0">
              <a:solidFill>
                <a:srgbClr val="DCFCE0"/>
              </a:solidFill>
              <a:latin typeface="Intro Friday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 rot="16200000">
            <a:off x="-10937099" y="-119703"/>
            <a:ext cx="7251700" cy="72517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A5CB9-4F56-5C64-479F-144F7F43B2BC}"/>
              </a:ext>
            </a:extLst>
          </p:cNvPr>
          <p:cNvSpPr txBox="1"/>
          <p:nvPr/>
        </p:nvSpPr>
        <p:spPr>
          <a:xfrm>
            <a:off x="2044898" y="1577339"/>
            <a:ext cx="8102203" cy="370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" algn="ctr">
              <a:lnSpc>
                <a:spcPct val="150000"/>
              </a:lnSpc>
            </a:pPr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Идите к выходу наклонившись или ползком, потому что дым поднимается вверх. </a:t>
            </a:r>
          </a:p>
          <a:p>
            <a:pPr marL="108000" algn="ctr">
              <a:lnSpc>
                <a:spcPct val="150000"/>
              </a:lnSpc>
            </a:pPr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Закрывайте рот и нос мокрой тканью или платком.</a:t>
            </a:r>
            <a:endParaRPr lang="ru-RU" sz="3200" dirty="0">
              <a:latin typeface="Intro Friday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25217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7FC2F9-88B9-B019-70C6-57B8A5E7B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49E69B-699A-9E5A-5EB4-47F2CBB24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4734701" y="2228670"/>
            <a:ext cx="74572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Что делать нельзя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>
            <a:off x="-2516999" y="-196851"/>
            <a:ext cx="7251700" cy="725170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207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7FC2F9-88B9-B019-70C6-57B8A5E7B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12716651" y="2228668"/>
            <a:ext cx="74572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Что делать нельзя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 rot="16200000">
            <a:off x="-9855101" y="-393701"/>
            <a:ext cx="7251700" cy="72517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39916-2C95-FF28-C8D3-6125B179D46A}"/>
              </a:ext>
            </a:extLst>
          </p:cNvPr>
          <p:cNvSpPr txBox="1"/>
          <p:nvPr/>
        </p:nvSpPr>
        <p:spPr>
          <a:xfrm>
            <a:off x="2044898" y="1380488"/>
            <a:ext cx="8102203" cy="370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" algn="ctr">
              <a:lnSpc>
                <a:spcPct val="150000"/>
              </a:lnSpc>
            </a:pPr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 - Не прятаться в шкафах и под кроватями.</a:t>
            </a:r>
          </a:p>
          <a:p>
            <a:pPr marL="108000" algn="ctr">
              <a:lnSpc>
                <a:spcPct val="150000"/>
              </a:lnSpc>
            </a:pPr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    - Не возвращаться за вещами.</a:t>
            </a:r>
          </a:p>
          <a:p>
            <a:pPr marL="108000" algn="ctr">
              <a:lnSpc>
                <a:spcPct val="150000"/>
              </a:lnSpc>
            </a:pPr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    - Не открывать двери, если они горячие.</a:t>
            </a:r>
            <a:endParaRPr lang="ru-RU" sz="3200" dirty="0">
              <a:latin typeface="Intro Friday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08022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7FC2F9-88B9-B019-70C6-57B8A5E7B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49E69B-699A-9E5A-5EB4-47F2CBB24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4734701" y="1651589"/>
            <a:ext cx="745729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Как привлечь к себе внимание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>
            <a:off x="-2516999" y="-196851"/>
            <a:ext cx="7251700" cy="7251700"/>
          </a:xfrm>
          <a:prstGeom prst="ellipse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2000"/>
                      </a14:imgEffect>
                      <a14:imgEffect>
                        <a14:brightnessContrast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019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7FC2F9-88B9-B019-70C6-57B8A5E7B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13134199" y="1651587"/>
            <a:ext cx="745729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Как привлечь к себе внимание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 rot="16200000">
            <a:off x="-10258673" y="-445320"/>
            <a:ext cx="7251700" cy="72517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554A3C-F0C0-75F3-B568-835C83303C64}"/>
              </a:ext>
            </a:extLst>
          </p:cNvPr>
          <p:cNvSpPr txBox="1"/>
          <p:nvPr/>
        </p:nvSpPr>
        <p:spPr>
          <a:xfrm>
            <a:off x="2470149" y="1410815"/>
            <a:ext cx="725170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Откройте окно и кричите о помощи, если есть возможность. </a:t>
            </a:r>
          </a:p>
          <a:p>
            <a:pPr algn="ctr"/>
            <a:endParaRPr lang="ru-RU" sz="3200" b="0" i="0" dirty="0">
              <a:solidFill>
                <a:srgbClr val="000000"/>
              </a:solidFill>
              <a:effectLst/>
              <a:latin typeface="Intro Friday" panose="02000000000000000000" pitchFamily="2" charset="-52"/>
            </a:endParaRPr>
          </a:p>
          <a:p>
            <a:pPr algn="ctr"/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Помните, что дым опаснее огня, поэтому действуйте быстро и спокойно!</a:t>
            </a:r>
            <a:endParaRPr lang="ru-RU" sz="3200" dirty="0">
              <a:latin typeface="Intro Friday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63315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7FC2F9-88B9-B019-70C6-57B8A5E7B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49E69B-699A-9E5A-5EB4-47F2CBB24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4734701" y="2228670"/>
            <a:ext cx="74572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Чтобы пожар не случился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>
            <a:off x="-2516999" y="-196851"/>
            <a:ext cx="7251700" cy="725170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330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12192000" y="2481277"/>
            <a:ext cx="7826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Как понять</a:t>
            </a:r>
            <a:r>
              <a:rPr lang="en-US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?</a:t>
            </a:r>
            <a:endParaRPr lang="ru-RU" sz="7500" dirty="0">
              <a:solidFill>
                <a:srgbClr val="DCFCE0"/>
              </a:solidFill>
              <a:latin typeface="Intro Friday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 rot="16200000">
            <a:off x="-13703506" y="-1861279"/>
            <a:ext cx="9931605" cy="9931605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50F4FC-6333-9C51-E985-764E4D6E9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F59EF5-34B0-3E86-E26D-69190FC2A101}"/>
              </a:ext>
            </a:extLst>
          </p:cNvPr>
          <p:cNvSpPr txBox="1"/>
          <p:nvPr/>
        </p:nvSpPr>
        <p:spPr>
          <a:xfrm>
            <a:off x="3655909" y="2459503"/>
            <a:ext cx="48801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Intro Friday" panose="02000000000000000000" pitchFamily="2" charset="-52"/>
              </a:rPr>
              <a:t>Не паниковать и действовать быстро</a:t>
            </a:r>
          </a:p>
        </p:txBody>
      </p:sp>
    </p:spTree>
    <p:extLst>
      <p:ext uri="{BB962C8B-B14F-4D97-AF65-F5344CB8AC3E}">
        <p14:creationId xmlns:p14="http://schemas.microsoft.com/office/powerpoint/2010/main" val="2650013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7FC2F9-88B9-B019-70C6-57B8A5E7B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12867499" y="2425519"/>
            <a:ext cx="74572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Чтобы пожар не случился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4C8B7-4257-B740-6DCB-A9AF6CB10C11}"/>
              </a:ext>
            </a:extLst>
          </p:cNvPr>
          <p:cNvSpPr txBox="1"/>
          <p:nvPr/>
        </p:nvSpPr>
        <p:spPr>
          <a:xfrm>
            <a:off x="1648731" y="1208006"/>
            <a:ext cx="8894537" cy="4441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Чтобы избежать пожара, всегда отключайте электроприборы, убедитесь, что все источники пламени погашены, не перегружайте розетки и используйте только надежные зарядные устройства.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52AFED8-9185-2CF9-3F60-032BBC1E1B46}"/>
              </a:ext>
            </a:extLst>
          </p:cNvPr>
          <p:cNvSpPr/>
          <p:nvPr/>
        </p:nvSpPr>
        <p:spPr>
          <a:xfrm rot="16200000">
            <a:off x="-10141469" y="-196851"/>
            <a:ext cx="7251700" cy="72517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2959345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202A30-BA1B-7685-061D-E79CC2F4D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-1"/>
            <a:ext cx="12344400" cy="69231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06BD87-8FE1-CF76-F9CE-DE3B09E7D63D}"/>
              </a:ext>
            </a:extLst>
          </p:cNvPr>
          <p:cNvSpPr txBox="1"/>
          <p:nvPr/>
        </p:nvSpPr>
        <p:spPr>
          <a:xfrm>
            <a:off x="1524243" y="1659284"/>
            <a:ext cx="8369509" cy="3539430"/>
          </a:xfrm>
          <a:prstGeom prst="rect">
            <a:avLst/>
          </a:prstGeom>
          <a:solidFill>
            <a:srgbClr val="FE9F70"/>
          </a:solidFill>
        </p:spPr>
        <p:txBody>
          <a:bodyPr wrap="square">
            <a:spAutoFit/>
          </a:bodyPr>
          <a:lstStyle/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9E70"/>
                </a:solidFill>
                <a:effectLst/>
                <a:uLnTx/>
                <a:uFillTx/>
                <a:latin typeface="Intro Friday" panose="02000000000000000000" pitchFamily="2" charset="-52"/>
              </a:rPr>
              <a:t>Запах гари</a:t>
            </a:r>
          </a:p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800" dirty="0">
              <a:solidFill>
                <a:srgbClr val="FF9E70"/>
              </a:solidFill>
              <a:latin typeface="Intro Friday" panose="02000000000000000000" pitchFamily="2" charset="-52"/>
            </a:endParaRPr>
          </a:p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9E70"/>
                </a:solidFill>
                <a:effectLst/>
                <a:uLnTx/>
                <a:uFillTx/>
                <a:latin typeface="Intro Friday" panose="02000000000000000000" pitchFamily="2" charset="-52"/>
              </a:rPr>
              <a:t>Едкий запах горящего, плавящегося или тлеющего материала</a:t>
            </a:r>
            <a:endParaRPr lang="ru-RU" sz="2800" dirty="0">
              <a:solidFill>
                <a:srgbClr val="FF9E70"/>
              </a:solidFill>
              <a:latin typeface="Intro Friday" panose="02000000000000000000" pitchFamily="2" charset="-52"/>
            </a:endParaRPr>
          </a:p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9E70"/>
              </a:solidFill>
              <a:effectLst/>
              <a:uLnTx/>
              <a:uFillTx/>
              <a:latin typeface="Intro Friday" panose="02000000000000000000" pitchFamily="2" charset="-52"/>
            </a:endParaRPr>
          </a:p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9E70"/>
                </a:solidFill>
                <a:effectLst/>
                <a:uLnTx/>
                <a:uFillTx/>
                <a:latin typeface="Intro Friday" panose="02000000000000000000" pitchFamily="2" charset="-52"/>
              </a:rPr>
              <a:t>Дым</a:t>
            </a:r>
          </a:p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800" dirty="0">
              <a:solidFill>
                <a:srgbClr val="FF9E70"/>
              </a:solidFill>
              <a:latin typeface="Intro Friday" panose="02000000000000000000" pitchFamily="2" charset="-52"/>
            </a:endParaRPr>
          </a:p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9E70"/>
                </a:solidFill>
                <a:effectLst/>
                <a:uLnTx/>
                <a:uFillTx/>
                <a:latin typeface="Intro Friday" panose="02000000000000000000" pitchFamily="2" charset="-52"/>
              </a:rPr>
              <a:t>Повышение температуры помещении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9E70"/>
              </a:solidFill>
              <a:effectLst/>
              <a:uLnTx/>
              <a:uFillTx/>
              <a:latin typeface="Intro Friday" panose="02000000000000000000" pitchFamily="2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49E69B-699A-9E5A-5EB4-47F2CBB24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4734701" y="2882900"/>
            <a:ext cx="74572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Как понять</a:t>
            </a:r>
            <a:r>
              <a:rPr lang="en-US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?</a:t>
            </a:r>
            <a:endParaRPr lang="ru-RU" sz="7500" dirty="0">
              <a:solidFill>
                <a:srgbClr val="DCFCE0"/>
              </a:solidFill>
              <a:latin typeface="Intro Friday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>
            <a:off x="-2516999" y="-196851"/>
            <a:ext cx="7251700" cy="72517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24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12192000" y="2481277"/>
            <a:ext cx="7826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Как понять</a:t>
            </a:r>
            <a:r>
              <a:rPr lang="en-US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?</a:t>
            </a:r>
            <a:endParaRPr lang="ru-RU" sz="7500" dirty="0">
              <a:solidFill>
                <a:srgbClr val="DCFCE0"/>
              </a:solidFill>
              <a:latin typeface="Intro Friday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 rot="16200000">
            <a:off x="-13703506" y="-1861279"/>
            <a:ext cx="9931605" cy="9931605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50F4FC-6333-9C51-E985-764E4D6E9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60B02C-5DB5-D737-9C55-3B86F0804D6B}"/>
              </a:ext>
            </a:extLst>
          </p:cNvPr>
          <p:cNvSpPr txBox="1"/>
          <p:nvPr/>
        </p:nvSpPr>
        <p:spPr>
          <a:xfrm>
            <a:off x="703943" y="2026564"/>
            <a:ext cx="10784113" cy="3323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>
                <a:latin typeface="Intro Friday" panose="02000000000000000000" pitchFamily="2" charset="-52"/>
              </a:rPr>
              <a:t>Пожар может начаться даже без явных признаков, особенно в закрытых помещениях, где недостаточно кислорода. </a:t>
            </a:r>
          </a:p>
        </p:txBody>
      </p:sp>
    </p:spTree>
    <p:extLst>
      <p:ext uri="{BB962C8B-B14F-4D97-AF65-F5344CB8AC3E}">
        <p14:creationId xmlns:p14="http://schemas.microsoft.com/office/powerpoint/2010/main" val="4242587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800EC2-A77C-CC41-10AF-17A6C69DB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86" y="-2"/>
            <a:ext cx="12685486" cy="77037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49E69B-699A-9E5A-5EB4-47F2CBB24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4734701" y="2882900"/>
            <a:ext cx="74572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признаки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>
            <a:off x="-2516999" y="-196851"/>
            <a:ext cx="7251700" cy="72517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668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12192000" y="2481277"/>
            <a:ext cx="7826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Как понять</a:t>
            </a:r>
            <a:r>
              <a:rPr lang="en-US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?</a:t>
            </a:r>
            <a:endParaRPr lang="ru-RU" sz="7500" dirty="0">
              <a:solidFill>
                <a:srgbClr val="DCFCE0"/>
              </a:solidFill>
              <a:latin typeface="Intro Friday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 rot="16200000">
            <a:off x="-13703506" y="-1861279"/>
            <a:ext cx="9931605" cy="9931605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50F4FC-6333-9C51-E985-764E4D6E9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6B7A53-75F5-0581-2859-CE885937227E}"/>
              </a:ext>
            </a:extLst>
          </p:cNvPr>
          <p:cNvSpPr txBox="1"/>
          <p:nvPr/>
        </p:nvSpPr>
        <p:spPr>
          <a:xfrm>
            <a:off x="1582300" y="1166841"/>
            <a:ext cx="952112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ro Friday" panose="02000000000000000000" pitchFamily="2" charset="-52"/>
              </a:rPr>
              <a:t>Запах гари</a:t>
            </a:r>
          </a:p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3200" dirty="0">
              <a:solidFill>
                <a:prstClr val="black"/>
              </a:solidFill>
              <a:latin typeface="Intro Friday" panose="02000000000000000000" pitchFamily="2" charset="-52"/>
            </a:endParaRPr>
          </a:p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ro Friday" panose="02000000000000000000" pitchFamily="2" charset="-52"/>
              </a:rPr>
              <a:t>Едкий запах горящего, плавящегося или тлеющего материала</a:t>
            </a:r>
            <a:endParaRPr lang="ru-RU" sz="3200" dirty="0">
              <a:solidFill>
                <a:prstClr val="black"/>
              </a:solidFill>
              <a:latin typeface="Intro Friday" panose="02000000000000000000" pitchFamily="2" charset="-52"/>
            </a:endParaRPr>
          </a:p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ro Friday" panose="02000000000000000000" pitchFamily="2" charset="-52"/>
            </a:endParaRPr>
          </a:p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ro Friday" panose="02000000000000000000" pitchFamily="2" charset="-52"/>
              </a:rPr>
              <a:t>Дым</a:t>
            </a:r>
          </a:p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3200" dirty="0">
              <a:solidFill>
                <a:prstClr val="black"/>
              </a:solidFill>
              <a:latin typeface="Intro Friday" panose="02000000000000000000" pitchFamily="2" charset="-52"/>
            </a:endParaRPr>
          </a:p>
          <a:p>
            <a:pPr marL="914400" marR="0" lvl="1" indent="-4572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ro Friday" panose="02000000000000000000" pitchFamily="2" charset="-52"/>
              </a:rPr>
              <a:t>Повышение температуры помещении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ro Friday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2254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A9C1AD-5DC4-D6F8-BCDB-6FC3DCAA6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-2"/>
            <a:ext cx="12192000" cy="70548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49E69B-699A-9E5A-5EB4-47F2CBB24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-2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4734701" y="2882900"/>
            <a:ext cx="74572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Что делать</a:t>
            </a:r>
            <a:r>
              <a:rPr lang="en-US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?</a:t>
            </a:r>
            <a:endParaRPr lang="ru-RU" sz="7500" dirty="0">
              <a:solidFill>
                <a:srgbClr val="DCFCE0"/>
              </a:solidFill>
              <a:latin typeface="Intro Friday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>
            <a:off x="-2516999" y="-196851"/>
            <a:ext cx="7251700" cy="72517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44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12545201" y="3002602"/>
            <a:ext cx="74572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Что делать</a:t>
            </a:r>
            <a:r>
              <a:rPr lang="en-US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?</a:t>
            </a:r>
            <a:endParaRPr lang="ru-RU" sz="7500" dirty="0">
              <a:solidFill>
                <a:srgbClr val="DCFCE0"/>
              </a:solidFill>
              <a:latin typeface="Intro Friday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 rot="16200000">
            <a:off x="-9931985" y="-1"/>
            <a:ext cx="7251700" cy="72517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998462-E4E9-741B-EECA-5D1C5BC58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0463E-8083-9CC9-BFAB-0BC70E6B6748}"/>
              </a:ext>
            </a:extLst>
          </p:cNvPr>
          <p:cNvSpPr txBox="1"/>
          <p:nvPr/>
        </p:nvSpPr>
        <p:spPr>
          <a:xfrm>
            <a:off x="3463699" y="1856134"/>
            <a:ext cx="5700032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Сообщите о пожаре. </a:t>
            </a:r>
          </a:p>
          <a:p>
            <a:endParaRPr lang="ru-RU" sz="3200" b="0" i="0" dirty="0">
              <a:solidFill>
                <a:srgbClr val="000000"/>
              </a:solidFill>
              <a:effectLst/>
              <a:latin typeface="Intro Friday" panose="02000000000000000000" pitchFamily="2" charset="-52"/>
            </a:endParaRPr>
          </a:p>
          <a:p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Наберите номер экстренной службы </a:t>
            </a:r>
            <a:r>
              <a:rPr lang="ru-RU" sz="3600" b="0" i="0" dirty="0">
                <a:solidFill>
                  <a:srgbClr val="C00000"/>
                </a:solidFill>
                <a:effectLst/>
                <a:latin typeface="Intro Friday" panose="02000000000000000000" pitchFamily="2" charset="-52"/>
              </a:rPr>
              <a:t>101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 или </a:t>
            </a:r>
            <a:r>
              <a:rPr lang="ru-RU" sz="3600" b="0" i="0" dirty="0">
                <a:solidFill>
                  <a:srgbClr val="C00000"/>
                </a:solidFill>
                <a:effectLst/>
                <a:latin typeface="Intro Friday" panose="02000000000000000000" pitchFamily="2" charset="-52"/>
              </a:rPr>
              <a:t>112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. </a:t>
            </a:r>
          </a:p>
          <a:p>
            <a:endParaRPr lang="ru-RU" sz="3200" b="0" i="0" dirty="0">
              <a:solidFill>
                <a:srgbClr val="000000"/>
              </a:solidFill>
              <a:effectLst/>
              <a:latin typeface="Intro Friday" panose="02000000000000000000" pitchFamily="2" charset="-52"/>
            </a:endParaRPr>
          </a:p>
          <a:p>
            <a:r>
              <a:rPr lang="ru-RU" sz="3200" b="0" i="0" dirty="0">
                <a:solidFill>
                  <a:srgbClr val="000000"/>
                </a:solidFill>
                <a:effectLst/>
                <a:latin typeface="Intro Friday" panose="02000000000000000000" pitchFamily="2" charset="-52"/>
              </a:rPr>
              <a:t>Это самый важный шаг.</a:t>
            </a:r>
            <a:endParaRPr lang="ru-RU" sz="3200" dirty="0">
              <a:latin typeface="Intro Friday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13985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6DF176-E20D-FA58-6362-95D1216FF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49E69B-699A-9E5A-5EB4-47F2CBB24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A8EFA-253B-A86E-9770-0373D7996B77}"/>
              </a:ext>
            </a:extLst>
          </p:cNvPr>
          <p:cNvSpPr txBox="1"/>
          <p:nvPr/>
        </p:nvSpPr>
        <p:spPr>
          <a:xfrm>
            <a:off x="4734701" y="2882900"/>
            <a:ext cx="74572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что говорить</a:t>
            </a:r>
            <a:r>
              <a:rPr lang="en-US" sz="7500" dirty="0">
                <a:solidFill>
                  <a:srgbClr val="DCFCE0"/>
                </a:solidFill>
                <a:latin typeface="Intro Friday" panose="02000000000000000000" pitchFamily="2" charset="-52"/>
              </a:rPr>
              <a:t>?</a:t>
            </a:r>
            <a:endParaRPr lang="ru-RU" sz="7500" dirty="0">
              <a:solidFill>
                <a:srgbClr val="DCFCE0"/>
              </a:solidFill>
              <a:latin typeface="Intro Friday" panose="02000000000000000000" pitchFamily="2" charset="-52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F4A7BBF-EB58-6056-445B-1ED0B865661D}"/>
              </a:ext>
            </a:extLst>
          </p:cNvPr>
          <p:cNvSpPr/>
          <p:nvPr/>
        </p:nvSpPr>
        <p:spPr>
          <a:xfrm>
            <a:off x="-2516999" y="-196851"/>
            <a:ext cx="7251700" cy="72517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354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266</Words>
  <Application>Microsoft Office PowerPoint</Application>
  <PresentationFormat>Широкоэкранный</PresentationFormat>
  <Paragraphs>55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Intro Friday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8</cp:revision>
  <dcterms:created xsi:type="dcterms:W3CDTF">2024-09-23T06:56:52Z</dcterms:created>
  <dcterms:modified xsi:type="dcterms:W3CDTF">2024-10-16T09:14:28Z</dcterms:modified>
</cp:coreProperties>
</file>