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37" d="100"/>
          <a:sy n="37" d="100"/>
        </p:scale>
        <p:origin x="-72" y="-144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B3A718FE-7B9F-4753-B934-95F9F368F222}" type="datetimeFigureOut">
              <a:rPr lang="ru-RU" smtClean="0"/>
              <a:pPr/>
              <a:t>17.08.2026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2421D353-88C0-4269-8013-D52E0B31657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="" xmlns:p14="http://schemas.microsoft.com/office/powerpoint/2010/main" val="19756631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718FE-7B9F-4753-B934-95F9F368F222}" type="datetimeFigureOut">
              <a:rPr lang="ru-RU" smtClean="0"/>
              <a:pPr/>
              <a:t>17.08.2026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1D353-88C0-4269-8013-D52E0B3165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639629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718FE-7B9F-4753-B934-95F9F368F222}" type="datetimeFigureOut">
              <a:rPr lang="ru-RU" smtClean="0"/>
              <a:pPr/>
              <a:t>17.08.2026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1D353-88C0-4269-8013-D52E0B3165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22207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718FE-7B9F-4753-B934-95F9F368F222}" type="datetimeFigureOut">
              <a:rPr lang="ru-RU" smtClean="0"/>
              <a:pPr/>
              <a:t>17.08.2026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1D353-88C0-4269-8013-D52E0B3165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56863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B3A718FE-7B9F-4753-B934-95F9F368F222}" type="datetimeFigureOut">
              <a:rPr lang="ru-RU" smtClean="0"/>
              <a:pPr/>
              <a:t>17.08.2026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2421D353-88C0-4269-8013-D52E0B316572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7" name="Group 6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="" xmlns:p14="http://schemas.microsoft.com/office/powerpoint/2010/main" val="6514846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718FE-7B9F-4753-B934-95F9F368F222}" type="datetimeFigureOut">
              <a:rPr lang="ru-RU" smtClean="0"/>
              <a:pPr/>
              <a:t>17.08.2026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1D353-88C0-4269-8013-D52E0B3165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72603159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718FE-7B9F-4753-B934-95F9F368F222}" type="datetimeFigureOut">
              <a:rPr lang="ru-RU" smtClean="0"/>
              <a:pPr/>
              <a:t>17.08.2026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1D353-88C0-4269-8013-D52E0B3165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69101019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718FE-7B9F-4753-B934-95F9F368F222}" type="datetimeFigureOut">
              <a:rPr lang="ru-RU" smtClean="0"/>
              <a:pPr/>
              <a:t>17.08.2026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1D353-88C0-4269-8013-D52E0B3165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82910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718FE-7B9F-4753-B934-95F9F368F222}" type="datetimeFigureOut">
              <a:rPr lang="ru-RU" smtClean="0"/>
              <a:pPr/>
              <a:t>17.08.2026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1D353-88C0-4269-8013-D52E0B3165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507025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B3A718FE-7B9F-4753-B934-95F9F368F222}" type="datetimeFigureOut">
              <a:rPr lang="ru-RU" smtClean="0"/>
              <a:pPr/>
              <a:t>17.08.2026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2421D353-88C0-4269-8013-D52E0B31657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="" xmlns:p14="http://schemas.microsoft.com/office/powerpoint/2010/main" val="755884875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B3A718FE-7B9F-4753-B934-95F9F368F222}" type="datetimeFigureOut">
              <a:rPr lang="ru-RU" smtClean="0"/>
              <a:pPr/>
              <a:t>17.08.2026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2421D353-88C0-4269-8013-D52E0B3165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30524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B3A718FE-7B9F-4753-B934-95F9F368F222}" type="datetimeFigureOut">
              <a:rPr lang="ru-RU" smtClean="0"/>
              <a:pPr/>
              <a:t>17.08.2026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2421D353-88C0-4269-8013-D52E0B31657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Freeform 6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="" xmlns:p14="http://schemas.microsoft.com/office/powerpoint/2010/main" val="931201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hyperlink" Target="https://rmsp.nalog.ru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hyperlink" Target="https://rmsp.nalog.ru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hyperlink" Target="https://rmsp.nalog.ru/" TargetMode="Externa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8000" dirty="0" smtClean="0"/>
              <a:t>Предприниматели, </a:t>
            </a:r>
            <a:r>
              <a:rPr lang="ru-RU" sz="8000" dirty="0" smtClean="0"/>
              <a:t>не сдавшие отчетность</a:t>
            </a:r>
            <a:endParaRPr lang="ru-RU" sz="8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hlinkClick r:id="rId2"/>
              </a:rPr>
              <a:t>https</a:t>
            </a:r>
            <a:r>
              <a:rPr lang="en-US" dirty="0" smtClean="0">
                <a:hlinkClick r:id="rId2"/>
              </a:rPr>
              <a:t>://</a:t>
            </a:r>
            <a:r>
              <a:rPr lang="en-US" dirty="0">
                <a:hlinkClick r:id="rId2"/>
              </a:rPr>
              <a:t>rmsp.nalog.ru</a:t>
            </a:r>
            <a:r>
              <a:rPr lang="en-US" dirty="0" smtClean="0">
                <a:hlinkClick r:id="rId2"/>
              </a:rPr>
              <a:t>/</a:t>
            </a:r>
            <a:r>
              <a:rPr lang="ru-RU" dirty="0" smtClean="0"/>
              <a:t>  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461719" y="2836294"/>
            <a:ext cx="2439335" cy="254129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952509" y="6539345"/>
            <a:ext cx="4045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https://monast.admin-smolensk.ru/</a:t>
            </a:r>
            <a:endParaRPr lang="ru-RU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37779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ВНИМАНИЕ</a:t>
            </a:r>
            <a:r>
              <a:rPr lang="ru-RU" dirty="0" smtClean="0">
                <a:solidFill>
                  <a:srgbClr val="FF0000"/>
                </a:solidFill>
              </a:rPr>
              <a:t>!!!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 июля ФНС автоматически </a:t>
            </a:r>
            <a:r>
              <a:rPr lang="ru-RU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обновился </a:t>
            </a:r>
            <a:r>
              <a:rPr lang="ru-RU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Единый реестр</a:t>
            </a:r>
            <a:r>
              <a:rPr lang="ru-RU" dirty="0" smtClean="0"/>
              <a:t> </a:t>
            </a:r>
            <a:r>
              <a:rPr lang="ru-RU" sz="3200" dirty="0" smtClean="0"/>
              <a:t>малого и среднего предпринимательства. Должники по отчетности </a:t>
            </a:r>
            <a:r>
              <a:rPr lang="ru-RU" sz="3200" dirty="0" smtClean="0"/>
              <a:t> исключаются </a:t>
            </a:r>
            <a:r>
              <a:rPr lang="ru-RU" sz="3200" dirty="0" smtClean="0"/>
              <a:t>из него без предупреждения.</a:t>
            </a:r>
            <a:endParaRPr lang="ru-RU" sz="3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575028" y="3417812"/>
            <a:ext cx="2757990" cy="287326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218218" y="6442364"/>
            <a:ext cx="411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https://monast.admin-smolensk.ru/</a:t>
            </a:r>
            <a:endParaRPr lang="ru-RU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691394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теряет бизнес при исключении?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ru-RU" dirty="0" smtClean="0"/>
              <a:t> </a:t>
            </a:r>
            <a:r>
              <a:rPr lang="ru-RU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Деньги</a:t>
            </a:r>
            <a:r>
              <a:rPr lang="ru-RU" sz="2800" dirty="0" smtClean="0"/>
              <a:t>: страховые взносы вырастут с 15% до 30%.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 </a:t>
            </a:r>
            <a:r>
              <a:rPr lang="ru-RU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Поддержку</a:t>
            </a:r>
            <a:r>
              <a:rPr lang="ru-RU" sz="2800" dirty="0" smtClean="0"/>
              <a:t>: закроется доступ к льготным кредитам, грантам и субсидиям.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800" dirty="0" smtClean="0"/>
              <a:t> </a:t>
            </a:r>
            <a:r>
              <a:rPr lang="ru-RU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Закупки</a:t>
            </a:r>
            <a:r>
              <a:rPr lang="ru-RU" sz="2800" dirty="0" smtClean="0"/>
              <a:t>: исчезнут льготы в тендерах по 44-ФЗ и 223-ФЗ.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800" dirty="0" smtClean="0"/>
              <a:t> </a:t>
            </a:r>
            <a:r>
              <a:rPr lang="ru-RU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Услуги</a:t>
            </a:r>
            <a:r>
              <a:rPr lang="ru-RU" sz="2800" dirty="0" smtClean="0"/>
              <a:t>: станут недоступны бесплатные сервисы центра «Мой бизнес».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7412182" y="6359236"/>
            <a:ext cx="4017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https://monast.admin-smolensk.ru/</a:t>
            </a:r>
            <a:endParaRPr lang="ru-RU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98566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Исключение из реестра МСП — это «красный флаг» для надзорных органов.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ru-RU" sz="2400" dirty="0" smtClean="0"/>
              <a:t>На малый бизнес распространяется мораторий на многие плановые проверки. Как только вы покидаете реестр, ваш бизнес становится «открытой мишенью» для </a:t>
            </a:r>
            <a:r>
              <a:rPr lang="ru-RU" sz="2400" dirty="0" err="1" smtClean="0"/>
              <a:t>Роспотребнадзора</a:t>
            </a:r>
            <a:r>
              <a:rPr lang="ru-RU" sz="2400" dirty="0" smtClean="0"/>
              <a:t>, МЧС, Трудовой инспекции и других ведомств;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q"/>
            </a:pPr>
            <a:r>
              <a:rPr lang="ru-RU" sz="2400" dirty="0" smtClean="0"/>
              <a:t> ФНС может инициировать углубленную проверку, чтобы </a:t>
            </a:r>
            <a:r>
              <a:rPr lang="ru-RU" sz="2400" dirty="0" err="1" smtClean="0"/>
              <a:t>доначислить</a:t>
            </a:r>
            <a:r>
              <a:rPr lang="ru-RU" sz="2400" dirty="0" smtClean="0"/>
              <a:t> налоги и взносы за весь период, когда вы фактически не имели права на льготы из-за ошибок в отчетности.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7148945" y="6220691"/>
            <a:ext cx="4281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https://monast.admin-smolensk.ru/</a:t>
            </a:r>
            <a:endParaRPr lang="ru-RU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97008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 что исключают?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ru-RU" sz="28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Пропуски в отчетности </a:t>
            </a:r>
            <a:r>
              <a:rPr lang="ru-RU" sz="2800" dirty="0" smtClean="0"/>
              <a:t>(декларации, РСВ, данные о доходах).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ru-RU" sz="2800" dirty="0" smtClean="0"/>
              <a:t> </a:t>
            </a:r>
            <a:r>
              <a:rPr lang="ru-RU" sz="28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Превышение лимитов </a:t>
            </a:r>
            <a:r>
              <a:rPr lang="ru-RU" sz="2800" dirty="0" smtClean="0"/>
              <a:t>(доход &gt; 2 млрд руб. или штат &gt; 250 чел.).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ru-RU" sz="2800" dirty="0" smtClean="0"/>
              <a:t> </a:t>
            </a:r>
            <a:r>
              <a:rPr lang="ru-RU" sz="28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Неактуальные данные </a:t>
            </a:r>
            <a:r>
              <a:rPr lang="ru-RU" sz="2800" dirty="0" smtClean="0"/>
              <a:t>в ЕГРЮЛ/ЕГРИП.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7301345" y="6276109"/>
            <a:ext cx="41286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https://monast.admin-smolensk.ru/</a:t>
            </a:r>
            <a:endParaRPr lang="ru-RU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53479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Что нужно сделать </a:t>
            </a:r>
            <a:r>
              <a:rPr lang="ru-RU" dirty="0" smtClean="0">
                <a:solidFill>
                  <a:srgbClr val="C00000"/>
                </a:solidFill>
              </a:rPr>
              <a:t>: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Проверьте свой ИНН </a:t>
            </a:r>
            <a:r>
              <a:rPr lang="ru-RU" sz="2800" dirty="0" smtClean="0"/>
              <a:t>на сайте </a:t>
            </a:r>
            <a:r>
              <a:rPr lang="en-US" sz="2800" dirty="0">
                <a:hlinkClick r:id="rId2"/>
              </a:rPr>
              <a:t>https://rmsp.nalog.ru</a:t>
            </a:r>
            <a:r>
              <a:rPr lang="en-US" sz="2800" dirty="0" smtClean="0">
                <a:hlinkClick r:id="rId2"/>
              </a:rPr>
              <a:t>/</a:t>
            </a:r>
            <a:endParaRPr lang="ru-RU" sz="2800" dirty="0" smtClean="0"/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ru-RU" sz="2800" dirty="0" smtClean="0"/>
              <a:t>Срочно 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сдайте все недостающие отчеты и исправьте ошибки</a:t>
            </a:r>
            <a:r>
              <a:rPr lang="ru-RU" sz="2800" dirty="0" smtClean="0"/>
              <a:t>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70228" y="3435927"/>
            <a:ext cx="2939034" cy="304800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467600" y="6373091"/>
            <a:ext cx="396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https://monast.admin-smolensk.ru/</a:t>
            </a:r>
            <a:endParaRPr lang="ru-RU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69474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50236" cy="4982730"/>
          </a:xfrm>
        </p:spPr>
        <p:txBody>
          <a:bodyPr>
            <a:normAutofit/>
          </a:bodyPr>
          <a:lstStyle/>
          <a:p>
            <a:r>
              <a:rPr lang="ru-RU" dirty="0" smtClean="0"/>
              <a:t>Уделите минуту проверке прямо сейчас — это гарантия ваших льгот и низких налогов завтра. Контролируйте статус на </a:t>
            </a:r>
            <a:r>
              <a:rPr lang="en-US" dirty="0" smtClean="0">
                <a:solidFill>
                  <a:srgbClr val="C00000"/>
                </a:solidFill>
                <a:hlinkClick r:id="rId2"/>
              </a:rPr>
              <a:t>https</a:t>
            </a:r>
            <a:r>
              <a:rPr lang="en-US" dirty="0">
                <a:solidFill>
                  <a:srgbClr val="C00000"/>
                </a:solidFill>
                <a:hlinkClick r:id="rId2"/>
              </a:rPr>
              <a:t>://rmsp.nalog.ru</a:t>
            </a:r>
            <a:r>
              <a:rPr lang="en-US" dirty="0" smtClean="0">
                <a:solidFill>
                  <a:srgbClr val="C00000"/>
                </a:solidFill>
                <a:hlinkClick r:id="rId2"/>
              </a:rPr>
              <a:t>/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187101" y="3422062"/>
            <a:ext cx="2939034" cy="306187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426036" y="6359236"/>
            <a:ext cx="396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https://monast.admin-smolensk.ru/</a:t>
            </a:r>
            <a:endParaRPr lang="ru-RU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5565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dge">
  <a:themeElements>
    <a:clrScheme name="Желтый и оранжевый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Badge">
      <a:majorFont>
        <a:latin typeface="Impact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TM10001106[[fn=Эмблема]]</Template>
  <TotalTime>61</TotalTime>
  <Words>274</Words>
  <Application>Microsoft Office PowerPoint</Application>
  <PresentationFormat>Произвольный</PresentationFormat>
  <Paragraphs>27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Badge</vt:lpstr>
      <vt:lpstr>Предприниматели, не сдавшие отчетность</vt:lpstr>
      <vt:lpstr>ВНИМАНИЕ!!!</vt:lpstr>
      <vt:lpstr>Что теряет бизнес при исключении?</vt:lpstr>
      <vt:lpstr>Исключение из реестра МСП — это «красный флаг» для надзорных органов.</vt:lpstr>
      <vt:lpstr>За что исключают?</vt:lpstr>
      <vt:lpstr>Что нужно сделать :</vt:lpstr>
      <vt:lpstr>Уделите минуту проверке прямо сейчас — это гарантия ваших льгот и низких налогов завтра. Контролируйте статус на https://rmsp.nalog.ru/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Предприниматели не сдавшие отчетность</dc:title>
  <dc:creator>User</dc:creator>
  <cp:lastModifiedBy>Ekon2</cp:lastModifiedBy>
  <cp:revision>8</cp:revision>
  <dcterms:created xsi:type="dcterms:W3CDTF">2026-06-03T10:59:07Z</dcterms:created>
  <dcterms:modified xsi:type="dcterms:W3CDTF">2026-08-17T11:10:38Z</dcterms:modified>
</cp:coreProperties>
</file>