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notesSlides/notesSlide16.xml" ContentType="application/vnd.openxmlformats-officedocument.presentationml.notesSlide+xml"/>
  <Override PartName="/ppt/charts/colors2.xml" ContentType="application/vnd.ms-office.chartcolorstyl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12.xml" ContentType="application/vnd.openxmlformats-officedocument.presentationml.notesSlide+xml"/>
  <Default Extension="xlsx" ContentType="application/vnd.openxmlformats-officedocument.spreadsheetml.sheet"/>
  <Override PartName="/ppt/notesSlides/notesSlide7.xml" ContentType="application/vnd.openxmlformats-officedocument.presentationml.notesSlide+xml"/>
  <Override PartName="/ppt/charts/chart3.xml" ContentType="application/vnd.openxmlformats-officedocument.drawingml.chart+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Default Extension="png" ContentType="image/png"/>
  <Override PartName="/ppt/notesSlides/notesSlide3.xml" ContentType="application/vnd.openxmlformats-officedocument.presentationml.notesSlide+xml"/>
  <Override PartName="/ppt/charts/style1.xml" ContentType="application/vnd.ms-office.chartstyle+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ppt/slideLayouts/slideLayout70.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charts/colors3.xml" ContentType="application/vnd.ms-office.chartcolorstyle+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Default Extension="wdp" ContentType="image/vnd.ms-photo"/>
  <Override PartName="/ppt/charts/colors1.xml" ContentType="application/vnd.ms-office.chartcolorstyl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notesSlides/notesSlide6.xml" ContentType="application/vnd.openxmlformats-officedocument.presentationml.notesSlide+xml"/>
  <Override PartName="/ppt/charts/chart4.xml" ContentType="application/vnd.openxmlformats-officedocument.drawingml.chart+xml"/>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charts/style4.xml" ContentType="application/vnd.ms-office.chartstyle+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charts/style2.xml" ContentType="application/vnd.ms-office.chart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notesSlides/notesSlide18.xml" ContentType="application/vnd.openxmlformats-officedocument.presentationml.notesSlide+xml"/>
  <Override PartName="/ppt/charts/colors4.xml" ContentType="application/vnd.ms-office.chartcolorstyl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slideMasters/slideMaster6.xml" ContentType="application/vnd.openxmlformats-officedocument.presentationml.slideMaster+xml"/>
  <Override PartName="/ppt/notesSlides/notesSlide10.xml" ContentType="application/vnd.openxmlformats-officedocument.presentationml.notesSlide+xml"/>
  <Override PartName="/ppt/charts/chart5.xml" ContentType="application/vnd.openxmlformats-officedocument.drawingml.chart+xml"/>
  <Override PartName="/ppt/slides/slide7.xml" ContentType="application/vnd.openxmlformats-officedocument.presentationml.slide+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charts/style3.xml" ContentType="application/vnd.ms-office.chartstyle+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6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7" r:id="rId3"/>
    <p:sldMasterId id="2147483709" r:id="rId4"/>
    <p:sldMasterId id="2147483722" r:id="rId5"/>
    <p:sldMasterId id="2147483735" r:id="rId6"/>
  </p:sldMasterIdLst>
  <p:notesMasterIdLst>
    <p:notesMasterId r:id="rId38"/>
  </p:notesMasterIdLst>
  <p:sldIdLst>
    <p:sldId id="260" r:id="rId7"/>
    <p:sldId id="261" r:id="rId8"/>
    <p:sldId id="262" r:id="rId9"/>
    <p:sldId id="263" r:id="rId10"/>
    <p:sldId id="264" r:id="rId11"/>
    <p:sldId id="265" r:id="rId12"/>
    <p:sldId id="266" r:id="rId13"/>
    <p:sldId id="267" r:id="rId14"/>
    <p:sldId id="303" r:id="rId15"/>
    <p:sldId id="272" r:id="rId16"/>
    <p:sldId id="293" r:id="rId17"/>
    <p:sldId id="294" r:id="rId18"/>
    <p:sldId id="292" r:id="rId19"/>
    <p:sldId id="273" r:id="rId20"/>
    <p:sldId id="298" r:id="rId21"/>
    <p:sldId id="275" r:id="rId22"/>
    <p:sldId id="295" r:id="rId23"/>
    <p:sldId id="306" r:id="rId24"/>
    <p:sldId id="305"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7559675" cy="7559675"/>
  <p:notesSz cx="6761163" cy="99425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381" userDrawn="1">
          <p15:clr>
            <a:srgbClr val="A4A3A4"/>
          </p15:clr>
        </p15:guide>
        <p15:guide id="2" pos="23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9FF99"/>
    <a:srgbClr val="7CD9E0"/>
    <a:srgbClr val="00C0CC"/>
    <a:srgbClr val="007FAC"/>
    <a:srgbClr val="E8E8A8"/>
    <a:srgbClr val="D2EECC"/>
    <a:srgbClr val="6DC781"/>
    <a:srgbClr val="81D78C"/>
    <a:srgbClr val="73B82A"/>
    <a:srgbClr val="CAD44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A111915-BE36-4E01-A7E5-04B1672EAD32}" styleName="Светлый стиль 2 — акцент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Средний стиль 1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931" autoAdjust="0"/>
    <p:restoredTop sz="96168" autoAdjust="0"/>
  </p:normalViewPr>
  <p:slideViewPr>
    <p:cSldViewPr snapToGrid="0">
      <p:cViewPr varScale="1">
        <p:scale>
          <a:sx n="62" d="100"/>
          <a:sy n="62" d="100"/>
        </p:scale>
        <p:origin x="-96" y="-900"/>
      </p:cViewPr>
      <p:guideLst>
        <p:guide orient="horz" pos="2381"/>
        <p:guide pos="2381"/>
      </p:guideLst>
    </p:cSldViewPr>
  </p:slideViewPr>
  <p:notesTextViewPr>
    <p:cViewPr>
      <p:scale>
        <a:sx n="125" d="100"/>
        <a:sy n="125"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_rels/chart2.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_____Microsoft_Office_Excel2.xlsx"/></Relationships>
</file>

<file path=ppt/charts/_rels/chart3.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_____Microsoft_Office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_____Microsoft_Office_Excel4.xlsx"/></Relationships>
</file>

<file path=ppt/charts/_rels/chart5.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_____Microsoft_Office_Excel5.xlsx"/></Relationships>
</file>

<file path=ppt/charts/_rels/chart6.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_____Microsoft_Office_Excel6.xlsx"/></Relationships>
</file>

<file path=ppt/charts/chart1.xml><?xml version="1.0" encoding="utf-8"?>
<c:chartSpace xmlns:c="http://schemas.openxmlformats.org/drawingml/2006/chart" xmlns:a="http://schemas.openxmlformats.org/drawingml/2006/main" xmlns:r="http://schemas.openxmlformats.org/officeDocument/2006/relationships">
  <c:lang val="ru-RU"/>
  <c:chart>
    <c:autoTitleDeleted val="1"/>
    <c:view3D>
      <c:rotX val="5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0.18944635433353249"/>
          <c:y val="5.0697186106575904E-3"/>
          <c:w val="0.4616975720298323"/>
          <c:h val="0.73082867943811614"/>
        </c:manualLayout>
      </c:layout>
      <c:pie3DChart>
        <c:varyColors val="1"/>
        <c:ser>
          <c:idx val="0"/>
          <c:order val="0"/>
          <c:tx>
            <c:strRef>
              <c:f>Лист1!$B$1</c:f>
              <c:strCache>
                <c:ptCount val="1"/>
                <c:pt idx="0">
                  <c:v>Столбец1</c:v>
                </c:pt>
              </c:strCache>
            </c:strRef>
          </c:tx>
          <c:dPt>
            <c:idx val="0"/>
            <c:explosion val="8"/>
            <c:spPr>
              <a:solidFill>
                <a:srgbClr val="C0D03C"/>
              </a:solidFill>
              <a:ln w="19050">
                <a:solidFill>
                  <a:schemeClr val="accent6">
                    <a:lumMod val="75000"/>
                  </a:schemeClr>
                </a:solidFill>
              </a:ln>
              <a:effectLst>
                <a:innerShdw blurRad="114300">
                  <a:schemeClr val="accent6">
                    <a:lumMod val="75000"/>
                  </a:schemeClr>
                </a:innerShdw>
              </a:effectLst>
              <a:scene3d>
                <a:camera prst="orthographicFront"/>
                <a:lightRig rig="threePt" dir="t"/>
              </a:scene3d>
              <a:sp3d contourW="19050" prstMaterial="flat">
                <a:contourClr>
                  <a:schemeClr val="accent6">
                    <a:lumMod val="75000"/>
                  </a:schemeClr>
                </a:contourClr>
              </a:sp3d>
            </c:spPr>
            <c:extLst xmlns:c16r2="http://schemas.microsoft.com/office/drawing/2015/06/chart">
              <c:ext xmlns:c16="http://schemas.microsoft.com/office/drawing/2014/chart" uri="{C3380CC4-5D6E-409C-BE32-E72D297353CC}">
                <c16:uniqueId val="{00000001-1959-4126-A4D1-A99845705119}"/>
              </c:ext>
            </c:extLst>
          </c:dPt>
          <c:dPt>
            <c:idx val="1"/>
            <c:explosion val="7"/>
            <c:spPr>
              <a:solidFill>
                <a:srgbClr val="6C8EBE"/>
              </a:solidFill>
              <a:ln w="19050">
                <a:solidFill>
                  <a:schemeClr val="accent5">
                    <a:lumMod val="75000"/>
                  </a:schemeClr>
                </a:solidFill>
              </a:ln>
              <a:effectLst>
                <a:innerShdw blurRad="114300">
                  <a:schemeClr val="accent5">
                    <a:lumMod val="75000"/>
                  </a:schemeClr>
                </a:innerShdw>
              </a:effectLst>
              <a:scene3d>
                <a:camera prst="orthographicFront"/>
                <a:lightRig rig="threePt" dir="t"/>
              </a:scene3d>
              <a:sp3d contourW="19050" prstMaterial="flat">
                <a:contourClr>
                  <a:schemeClr val="accent5">
                    <a:lumMod val="75000"/>
                  </a:schemeClr>
                </a:contourClr>
              </a:sp3d>
            </c:spPr>
            <c:extLst xmlns:c16r2="http://schemas.microsoft.com/office/drawing/2015/06/chart">
              <c:ext xmlns:c16="http://schemas.microsoft.com/office/drawing/2014/chart" uri="{C3380CC4-5D6E-409C-BE32-E72D297353CC}">
                <c16:uniqueId val="{00000003-1959-4126-A4D1-A99845705119}"/>
              </c:ext>
            </c:extLst>
          </c:dPt>
          <c:dPt>
            <c:idx val="2"/>
            <c:explosion val="9"/>
            <c:spPr>
              <a:solidFill>
                <a:srgbClr val="25B8CA"/>
              </a:solidFill>
              <a:ln w="19050">
                <a:solidFill>
                  <a:schemeClr val="accent4">
                    <a:lumMod val="75000"/>
                  </a:schemeClr>
                </a:solidFill>
              </a:ln>
              <a:effectLst>
                <a:innerShdw blurRad="114300">
                  <a:schemeClr val="accent4">
                    <a:lumMod val="75000"/>
                  </a:schemeClr>
                </a:innerShdw>
              </a:effectLst>
              <a:scene3d>
                <a:camera prst="orthographicFront"/>
                <a:lightRig rig="threePt" dir="t"/>
              </a:scene3d>
              <a:sp3d contourW="19050" prstMaterial="flat">
                <a:contourClr>
                  <a:schemeClr val="accent4">
                    <a:lumMod val="75000"/>
                  </a:schemeClr>
                </a:contourClr>
              </a:sp3d>
            </c:spPr>
            <c:extLst xmlns:c16r2="http://schemas.microsoft.com/office/drawing/2015/06/chart">
              <c:ext xmlns:c16="http://schemas.microsoft.com/office/drawing/2014/chart" uri="{C3380CC4-5D6E-409C-BE32-E72D297353CC}">
                <c16:uniqueId val="{00000005-1959-4126-A4D1-A99845705119}"/>
              </c:ext>
            </c:extLst>
          </c:dPt>
          <c:dPt>
            <c:idx val="3"/>
            <c:explosion val="8"/>
            <c:spPr>
              <a:solidFill>
                <a:srgbClr val="EBE352"/>
              </a:solidFill>
              <a:ln w="19050">
                <a:solidFill>
                  <a:schemeClr val="accent6">
                    <a:lumMod val="60000"/>
                    <a:lumMod val="75000"/>
                  </a:schemeClr>
                </a:solidFill>
              </a:ln>
              <a:effectLst>
                <a:innerShdw blurRad="114300">
                  <a:schemeClr val="accent6">
                    <a:lumMod val="60000"/>
                    <a:lumMod val="75000"/>
                  </a:schemeClr>
                </a:innerShdw>
              </a:effectLst>
              <a:scene3d>
                <a:camera prst="orthographicFront"/>
                <a:lightRig rig="threePt" dir="t"/>
              </a:scene3d>
              <a:sp3d contourW="19050" prstMaterial="flat">
                <a:contourClr>
                  <a:schemeClr val="accent6">
                    <a:lumMod val="60000"/>
                    <a:lumMod val="75000"/>
                  </a:schemeClr>
                </a:contourClr>
              </a:sp3d>
            </c:spPr>
            <c:extLst xmlns:c16r2="http://schemas.microsoft.com/office/drawing/2015/06/chart">
              <c:ext xmlns:c16="http://schemas.microsoft.com/office/drawing/2014/chart" uri="{C3380CC4-5D6E-409C-BE32-E72D297353CC}">
                <c16:uniqueId val="{00000007-1959-4126-A4D1-A99845705119}"/>
              </c:ext>
            </c:extLst>
          </c:dPt>
          <c:dPt>
            <c:idx val="4"/>
            <c:explosion val="10"/>
            <c:spPr>
              <a:solidFill>
                <a:srgbClr val="77CA82"/>
              </a:solidFill>
              <a:ln w="19050">
                <a:solidFill>
                  <a:schemeClr val="accent5">
                    <a:lumMod val="60000"/>
                    <a:lumMod val="75000"/>
                  </a:schemeClr>
                </a:solidFill>
              </a:ln>
              <a:effectLst>
                <a:innerShdw blurRad="114300">
                  <a:schemeClr val="accent5">
                    <a:lumMod val="60000"/>
                    <a:lumMod val="75000"/>
                  </a:schemeClr>
                </a:innerShdw>
              </a:effectLst>
              <a:scene3d>
                <a:camera prst="orthographicFront"/>
                <a:lightRig rig="threePt" dir="t"/>
              </a:scene3d>
              <a:sp3d contourW="19050" prstMaterial="flat">
                <a:contourClr>
                  <a:schemeClr val="accent5">
                    <a:lumMod val="60000"/>
                    <a:lumMod val="75000"/>
                  </a:schemeClr>
                </a:contourClr>
              </a:sp3d>
            </c:spPr>
            <c:extLst xmlns:c16r2="http://schemas.microsoft.com/office/drawing/2015/06/chart">
              <c:ext xmlns:c16="http://schemas.microsoft.com/office/drawing/2014/chart" uri="{C3380CC4-5D6E-409C-BE32-E72D297353CC}">
                <c16:uniqueId val="{00000009-1959-4126-A4D1-A99845705119}"/>
              </c:ext>
            </c:extLst>
          </c:dPt>
          <c:dPt>
            <c:idx val="5"/>
            <c:explosion val="14"/>
            <c:spPr>
              <a:solidFill>
                <a:srgbClr val="8BDCDE"/>
              </a:solidFill>
              <a:ln w="19050">
                <a:solidFill>
                  <a:schemeClr val="accent4">
                    <a:lumMod val="60000"/>
                    <a:lumMod val="75000"/>
                  </a:schemeClr>
                </a:solidFill>
              </a:ln>
              <a:effectLst>
                <a:innerShdw blurRad="114300">
                  <a:schemeClr val="accent4">
                    <a:lumMod val="60000"/>
                    <a:lumMod val="75000"/>
                  </a:schemeClr>
                </a:innerShdw>
              </a:effectLst>
              <a:scene3d>
                <a:camera prst="orthographicFront"/>
                <a:lightRig rig="threePt" dir="t"/>
              </a:scene3d>
              <a:sp3d contourW="19050" prstMaterial="flat">
                <a:contourClr>
                  <a:schemeClr val="accent4">
                    <a:lumMod val="60000"/>
                    <a:lumMod val="75000"/>
                  </a:schemeClr>
                </a:contourClr>
              </a:sp3d>
            </c:spPr>
            <c:extLst xmlns:c16r2="http://schemas.microsoft.com/office/drawing/2015/06/chart">
              <c:ext xmlns:c16="http://schemas.microsoft.com/office/drawing/2014/chart" uri="{C3380CC4-5D6E-409C-BE32-E72D297353CC}">
                <c16:uniqueId val="{0000000B-1959-4126-A4D1-A99845705119}"/>
              </c:ext>
            </c:extLst>
          </c:dPt>
          <c:dLbls>
            <c:dLbl>
              <c:idx val="2"/>
              <c:layout>
                <c:manualLayout>
                  <c:x val="3.5158927655662892E-3"/>
                  <c:y val="-1.3486215235454324E-2"/>
                </c:manualLayout>
              </c:layout>
              <c:dLblPos val="bestFit"/>
              <c:showVal val="1"/>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5-1959-4126-A4D1-A99845705119}"/>
                </c:ext>
              </c:extLst>
            </c:dLbl>
            <c:dLbl>
              <c:idx val="3"/>
              <c:layout>
                <c:manualLayout>
                  <c:x val="-1.2515230148184312E-2"/>
                  <c:y val="2.7306994912513903E-3"/>
                </c:manualLayout>
              </c:layout>
              <c:dLblPos val="bestFit"/>
              <c:showVal val="1"/>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7-1959-4126-A4D1-A99845705119}"/>
                </c:ext>
              </c:extLst>
            </c:dLbl>
            <c:dLbl>
              <c:idx val="4"/>
              <c:layout>
                <c:manualLayout>
                  <c:x val="7.5091380889107376E-3"/>
                  <c:y val="-2.1845595930010692E-2"/>
                </c:manualLayout>
              </c:layout>
              <c:dLblPos val="bestFit"/>
              <c:showVal val="1"/>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9-1959-4126-A4D1-A99845705119}"/>
                </c:ext>
              </c:extLst>
            </c:dLbl>
            <c:spPr>
              <a:solidFill>
                <a:prstClr val="white">
                  <a:alpha val="90000"/>
                </a:prstClr>
              </a:solidFill>
              <a:ln w="12700" cap="flat" cmpd="sng" algn="ctr">
                <a:solidFill>
                  <a:srgbClr val="70AD47"/>
                </a:solidFill>
                <a:round/>
              </a:ln>
              <a:effectLst>
                <a:outerShdw blurRad="50800" dist="38100" dir="2700000" algn="tl" rotWithShape="0">
                  <a:srgbClr val="70AD47">
                    <a:lumMod val="75000"/>
                    <a:alpha val="40000"/>
                  </a:srgbClr>
                </a:outerShdw>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accent5">
                        <a:lumMod val="50000"/>
                      </a:schemeClr>
                    </a:solidFill>
                    <a:effectLst/>
                    <a:latin typeface="Open Sans" panose="020B0606030504020204" pitchFamily="34" charset="0"/>
                    <a:ea typeface="Open Sans" panose="020B0606030504020204" pitchFamily="34" charset="0"/>
                    <a:cs typeface="Open Sans" panose="020B0606030504020204" pitchFamily="34" charset="0"/>
                  </a:defRPr>
                </a:pPr>
                <a:endParaRPr lang="ru-RU"/>
              </a:p>
            </c:txPr>
            <c:dLblPos val="outEnd"/>
            <c:showVal val="1"/>
            <c:showLeaderLines val="1"/>
            <c:leaderLines>
              <c:spPr>
                <a:ln w="9525">
                  <a:solidFill>
                    <a:schemeClr val="tx1">
                      <a:lumMod val="35000"/>
                      <a:lumOff val="65000"/>
                    </a:schemeClr>
                  </a:solidFill>
                </a:ln>
                <a:effectLst/>
              </c:spPr>
            </c:leaderLines>
            <c:extLst xmlns:c16r2="http://schemas.microsoft.com/office/drawing/2015/06/chart">
              <c:ext xmlns:c15="http://schemas.microsoft.com/office/drawing/2012/chart" uri="{CE6537A1-D6FC-4f65-9D91-7224C49458BB}">
                <c15:layout/>
              </c:ext>
            </c:extLst>
          </c:dLbls>
          <c:cat>
            <c:strRef>
              <c:f>Лист1!$A$2:$A$8</c:f>
              <c:strCache>
                <c:ptCount val="7"/>
                <c:pt idx="0">
                  <c:v>добыча полезных ископаемых</c:v>
                </c:pt>
                <c:pt idx="1">
                  <c:v>обеспечение электрической энергией, газом и паром</c:v>
                </c:pt>
                <c:pt idx="2">
                  <c:v>госуправление</c:v>
                </c:pt>
                <c:pt idx="3">
                  <c:v>торговля</c:v>
                </c:pt>
                <c:pt idx="4">
                  <c:v>образование</c:v>
                </c:pt>
                <c:pt idx="5">
                  <c:v>прочее</c:v>
                </c:pt>
                <c:pt idx="6">
                  <c:v>культура</c:v>
                </c:pt>
              </c:strCache>
            </c:strRef>
          </c:cat>
          <c:val>
            <c:numRef>
              <c:f>Лист1!$B$2:$B$8</c:f>
              <c:numCache>
                <c:formatCode>0.0%</c:formatCode>
                <c:ptCount val="7"/>
                <c:pt idx="0">
                  <c:v>0.12000000000000002</c:v>
                </c:pt>
                <c:pt idx="1">
                  <c:v>6.8000000000000033E-2</c:v>
                </c:pt>
                <c:pt idx="2">
                  <c:v>6.9000000000000034E-2</c:v>
                </c:pt>
                <c:pt idx="3">
                  <c:v>3.2000000000000015E-2</c:v>
                </c:pt>
                <c:pt idx="4">
                  <c:v>0.64800000000000024</c:v>
                </c:pt>
                <c:pt idx="5">
                  <c:v>2.3000000000000007E-2</c:v>
                </c:pt>
                <c:pt idx="6">
                  <c:v>4.0000000000000015E-2</c:v>
                </c:pt>
              </c:numCache>
            </c:numRef>
          </c:val>
          <c:extLst xmlns:c16r2="http://schemas.microsoft.com/office/drawing/2015/06/chart">
            <c:ext xmlns:c16="http://schemas.microsoft.com/office/drawing/2014/chart" uri="{C3380CC4-5D6E-409C-BE32-E72D297353CC}">
              <c16:uniqueId val="{00000016-1959-4126-A4D1-A99845705119}"/>
            </c:ext>
          </c:extLst>
        </c:ser>
        <c:dLbls>
          <c:showVal val="1"/>
        </c:dLbls>
      </c:pie3DChart>
      <c:spPr>
        <a:noFill/>
        <a:ln>
          <a:noFill/>
        </a:ln>
        <a:effectLst/>
      </c:spPr>
    </c:plotArea>
    <c:legend>
      <c:legendPos val="b"/>
      <c:layout>
        <c:manualLayout>
          <c:xMode val="edge"/>
          <c:yMode val="edge"/>
          <c:x val="0.31538379973425468"/>
          <c:y val="0.62865088609049991"/>
          <c:w val="0.59582014963880148"/>
          <c:h val="0.37134911390952152"/>
        </c:manualLayout>
      </c:layout>
      <c:spPr>
        <a:noFill/>
        <a:ln>
          <a:noFill/>
        </a:ln>
        <a:effectLst/>
      </c:spPr>
      <c:txPr>
        <a:bodyPr rot="0" spcFirstLastPara="1" vertOverflow="ellipsis" vert="horz" wrap="square" anchor="b" anchorCtr="0"/>
        <a:lstStyle/>
        <a:p>
          <a:pPr>
            <a:defRPr sz="900" b="0" i="0" u="none" strike="noStrike" kern="1200" baseline="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defRPr>
          </a:pPr>
          <a:endParaRPr lang="ru-RU"/>
        </a:p>
      </c:txPr>
    </c:legend>
    <c:plotVisOnly val="1"/>
    <c:dispBlanksAs val="zero"/>
  </c:chart>
  <c:spPr>
    <a:noFill/>
    <a:ln>
      <a:noFill/>
    </a:ln>
    <a:effectLst/>
  </c:spPr>
  <c:txPr>
    <a:bodyPr/>
    <a:lstStyle/>
    <a:p>
      <a:pPr>
        <a:defRPr sz="900">
          <a:latin typeface="Open Sans" panose="020B0606030504020204" pitchFamily="34" charset="0"/>
          <a:ea typeface="Open Sans" panose="020B0606030504020204" pitchFamily="34" charset="0"/>
          <a:cs typeface="Open Sans" panose="020B0606030504020204" pitchFamily="34" charset="0"/>
        </a:defRPr>
      </a:pPr>
      <a:endParaRPr lang="ru-RU"/>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0.19221577701859338"/>
          <c:y val="7.9536266533585934E-2"/>
          <c:w val="0.71680042048099568"/>
          <c:h val="0.87224052912874095"/>
        </c:manualLayout>
      </c:layout>
      <c:pieChart>
        <c:varyColors val="1"/>
        <c:ser>
          <c:idx val="0"/>
          <c:order val="0"/>
          <c:tx>
            <c:strRef>
              <c:f>Лист1!$B$1</c:f>
              <c:strCache>
                <c:ptCount val="1"/>
                <c:pt idx="0">
                  <c:v>Отраслевая структура малых предприятий, %</c:v>
                </c:pt>
              </c:strCache>
            </c:strRef>
          </c:tx>
          <c:spPr>
            <a:ln w="3175">
              <a:solidFill>
                <a:srgbClr val="0070C0"/>
              </a:solidFill>
            </a:ln>
          </c:spPr>
          <c:explosion val="4"/>
          <c:dPt>
            <c:idx val="0"/>
            <c:spPr>
              <a:solidFill>
                <a:srgbClr val="0070C0"/>
              </a:solidFill>
              <a:ln w="3175">
                <a:solidFill>
                  <a:srgbClr val="0070C0"/>
                </a:solidFill>
              </a:ln>
              <a:effectLst/>
            </c:spPr>
            <c:extLst xmlns:c16r2="http://schemas.microsoft.com/office/drawing/2015/06/chart">
              <c:ext xmlns:c16="http://schemas.microsoft.com/office/drawing/2014/chart" uri="{C3380CC4-5D6E-409C-BE32-E72D297353CC}">
                <c16:uniqueId val="{00000001-AB19-4056-BA0C-AD5E9B5B2677}"/>
              </c:ext>
            </c:extLst>
          </c:dPt>
          <c:dPt>
            <c:idx val="1"/>
            <c:spPr>
              <a:solidFill>
                <a:srgbClr val="C0D03C"/>
              </a:solidFill>
              <a:ln w="3175">
                <a:solidFill>
                  <a:srgbClr val="0070C0"/>
                </a:solidFill>
              </a:ln>
              <a:effectLst/>
            </c:spPr>
            <c:extLst xmlns:c16r2="http://schemas.microsoft.com/office/drawing/2015/06/chart">
              <c:ext xmlns:c16="http://schemas.microsoft.com/office/drawing/2014/chart" uri="{C3380CC4-5D6E-409C-BE32-E72D297353CC}">
                <c16:uniqueId val="{00000003-AB19-4056-BA0C-AD5E9B5B2677}"/>
              </c:ext>
            </c:extLst>
          </c:dPt>
          <c:dPt>
            <c:idx val="2"/>
            <c:spPr>
              <a:solidFill>
                <a:srgbClr val="EBE352"/>
              </a:solidFill>
              <a:ln w="3175">
                <a:solidFill>
                  <a:srgbClr val="0070C0"/>
                </a:solidFill>
              </a:ln>
              <a:effectLst/>
            </c:spPr>
            <c:extLst xmlns:c16r2="http://schemas.microsoft.com/office/drawing/2015/06/chart">
              <c:ext xmlns:c16="http://schemas.microsoft.com/office/drawing/2014/chart" uri="{C3380CC4-5D6E-409C-BE32-E72D297353CC}">
                <c16:uniqueId val="{00000005-AB19-4056-BA0C-AD5E9B5B2677}"/>
              </c:ext>
            </c:extLst>
          </c:dPt>
          <c:dPt>
            <c:idx val="3"/>
            <c:spPr>
              <a:solidFill>
                <a:srgbClr val="77CA82"/>
              </a:solidFill>
              <a:ln w="3175">
                <a:solidFill>
                  <a:srgbClr val="0070C0"/>
                </a:solidFill>
              </a:ln>
              <a:effectLst/>
            </c:spPr>
            <c:extLst xmlns:c16r2="http://schemas.microsoft.com/office/drawing/2015/06/chart">
              <c:ext xmlns:c16="http://schemas.microsoft.com/office/drawing/2014/chart" uri="{C3380CC4-5D6E-409C-BE32-E72D297353CC}">
                <c16:uniqueId val="{00000007-AB19-4056-BA0C-AD5E9B5B2677}"/>
              </c:ext>
            </c:extLst>
          </c:dPt>
          <c:dPt>
            <c:idx val="4"/>
            <c:spPr>
              <a:solidFill>
                <a:srgbClr val="00AEFF"/>
              </a:solidFill>
              <a:ln w="3175">
                <a:solidFill>
                  <a:srgbClr val="0070C0"/>
                </a:solidFill>
              </a:ln>
              <a:effectLst/>
            </c:spPr>
            <c:extLst xmlns:c16r2="http://schemas.microsoft.com/office/drawing/2015/06/chart">
              <c:ext xmlns:c16="http://schemas.microsoft.com/office/drawing/2014/chart" uri="{C3380CC4-5D6E-409C-BE32-E72D297353CC}">
                <c16:uniqueId val="{00000009-AB19-4056-BA0C-AD5E9B5B2677}"/>
              </c:ext>
            </c:extLst>
          </c:dPt>
          <c:dPt>
            <c:idx val="5"/>
            <c:explosion val="6"/>
            <c:spPr>
              <a:solidFill>
                <a:srgbClr val="8BDCDE"/>
              </a:solidFill>
              <a:ln w="3175">
                <a:solidFill>
                  <a:srgbClr val="0070C0"/>
                </a:solidFill>
              </a:ln>
              <a:effectLst/>
            </c:spPr>
            <c:extLst xmlns:c16r2="http://schemas.microsoft.com/office/drawing/2015/06/chart">
              <c:ext xmlns:c16="http://schemas.microsoft.com/office/drawing/2014/chart" uri="{C3380CC4-5D6E-409C-BE32-E72D297353CC}">
                <c16:uniqueId val="{0000000B-DEA9-4078-A26C-BA95FD8E8760}"/>
              </c:ext>
            </c:extLst>
          </c:dPt>
          <c:dLbls>
            <c:dLbl>
              <c:idx val="0"/>
              <c:layout>
                <c:manualLayout>
                  <c:x val="-1.2976296806729057E-2"/>
                  <c:y val="2.1778628301524611E-3"/>
                </c:manualLayout>
              </c:layout>
              <c:dLblPos val="bestFit"/>
              <c:showVal val="1"/>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1-AB19-4056-BA0C-AD5E9B5B2677}"/>
                </c:ext>
              </c:extLst>
            </c:dLbl>
            <c:dLbl>
              <c:idx val="1"/>
              <c:layout>
                <c:manualLayout>
                  <c:x val="1.306454655338171E-3"/>
                  <c:y val="-1.3931962262962335E-2"/>
                </c:manualLayout>
              </c:layout>
              <c:dLblPos val="bestFit"/>
              <c:showVal val="1"/>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3-AB19-4056-BA0C-AD5E9B5B2677}"/>
                </c:ext>
              </c:extLst>
            </c:dLbl>
            <c:dLbl>
              <c:idx val="2"/>
              <c:layout>
                <c:manualLayout>
                  <c:x val="1.6532848857585783E-2"/>
                  <c:y val="-3.8680317293554312E-2"/>
                </c:manualLayout>
              </c:layout>
              <c:dLblPos val="bestFit"/>
              <c:showVal val="1"/>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5-AB19-4056-BA0C-AD5E9B5B2677}"/>
                </c:ext>
              </c:extLst>
            </c:dLbl>
            <c:dLbl>
              <c:idx val="3"/>
              <c:layout>
                <c:manualLayout>
                  <c:x val="-1.1778119583122942E-2"/>
                  <c:y val="-1.3316712841257877E-2"/>
                </c:manualLayout>
              </c:layout>
              <c:spPr>
                <a:solidFill>
                  <a:prstClr val="white">
                    <a:alpha val="90000"/>
                  </a:prstClr>
                </a:solidFill>
                <a:ln>
                  <a:solidFill>
                    <a:srgbClr val="B2D499"/>
                  </a:solidFill>
                </a:ln>
                <a:effectLst>
                  <a:outerShdw blurRad="50800" dist="38100" dir="2700000" algn="ctr" rotWithShape="0">
                    <a:srgbClr val="000000">
                      <a:alpha val="40000"/>
                    </a:srgbClr>
                  </a:outerShdw>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pPr>
                  <a:endParaRPr lang="ru-RU"/>
                </a:p>
              </c:txPr>
              <c:dLblPos val="bestFit"/>
              <c:showVal val="1"/>
              <c:extLst xmlns:c16r2="http://schemas.microsoft.com/office/drawing/2015/06/chart">
                <c:ext xmlns:c15="http://schemas.microsoft.com/office/drawing/2012/chart" uri="{CE6537A1-D6FC-4f65-9D91-7224C49458BB}">
                  <c15:layout>
                    <c:manualLayout>
                      <c:w val="9.1107332159756166E-2"/>
                      <c:h val="8.7766746598149786E-2"/>
                    </c:manualLayout>
                  </c15:layout>
                </c:ext>
                <c:ext xmlns:c16="http://schemas.microsoft.com/office/drawing/2014/chart" uri="{C3380CC4-5D6E-409C-BE32-E72D297353CC}">
                  <c16:uniqueId val="{00000007-AB19-4056-BA0C-AD5E9B5B2677}"/>
                </c:ext>
              </c:extLst>
            </c:dLbl>
            <c:dLbl>
              <c:idx val="4"/>
              <c:layout>
                <c:manualLayout>
                  <c:x val="-1.1176496358274156E-2"/>
                  <c:y val="-4.1347020569540711E-2"/>
                </c:manualLayout>
              </c:layout>
              <c:dLblPos val="bestFit"/>
              <c:showVal val="1"/>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9-AB19-4056-BA0C-AD5E9B5B2677}"/>
                </c:ext>
              </c:extLst>
            </c:dLbl>
            <c:dLbl>
              <c:idx val="5"/>
              <c:layout>
                <c:manualLayout>
                  <c:x val="8.1208195588104265E-5"/>
                  <c:y val="1.4323011109084139E-2"/>
                </c:manualLayout>
              </c:layout>
              <c:spPr>
                <a:solidFill>
                  <a:prstClr val="white">
                    <a:alpha val="90000"/>
                  </a:prstClr>
                </a:solidFill>
                <a:ln>
                  <a:solidFill>
                    <a:srgbClr val="B2D499"/>
                  </a:solidFill>
                </a:ln>
                <a:effectLst>
                  <a:outerShdw blurRad="50800" dist="38100" dir="2700000" algn="ctr" rotWithShape="0">
                    <a:srgbClr val="000000">
                      <a:alpha val="40000"/>
                    </a:srgbClr>
                  </a:outerShdw>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pPr>
                  <a:endParaRPr lang="ru-RU"/>
                </a:p>
              </c:txPr>
              <c:dLblPos val="bestFit"/>
              <c:showVal val="1"/>
              <c:extLst xmlns:c16r2="http://schemas.microsoft.com/office/drawing/2015/06/chart">
                <c:ext xmlns:c15="http://schemas.microsoft.com/office/drawing/2012/chart" uri="{CE6537A1-D6FC-4f65-9D91-7224C49458BB}">
                  <c15:layout>
                    <c:manualLayout>
                      <c:w val="9.2784780045465171E-2"/>
                      <c:h val="7.0970878125368619E-2"/>
                    </c:manualLayout>
                  </c15:layout>
                </c:ext>
                <c:ext xmlns:c16="http://schemas.microsoft.com/office/drawing/2014/chart" uri="{C3380CC4-5D6E-409C-BE32-E72D297353CC}">
                  <c16:uniqueId val="{0000000B-DEA9-4078-A26C-BA95FD8E8760}"/>
                </c:ext>
              </c:extLst>
            </c:dLbl>
            <c:spPr>
              <a:solidFill>
                <a:prstClr val="white">
                  <a:alpha val="90000"/>
                </a:prstClr>
              </a:solidFill>
              <a:ln>
                <a:solidFill>
                  <a:srgbClr val="B2D499"/>
                </a:solidFill>
              </a:ln>
              <a:effectLst>
                <a:outerShdw blurRad="50800" dist="38100" dir="2700000" algn="ctr" rotWithShape="0">
                  <a:srgbClr val="000000">
                    <a:alpha val="40000"/>
                  </a:srgbClr>
                </a:outerShdw>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pPr>
                <a:endParaRPr lang="ru-RU"/>
              </a:p>
            </c:txPr>
            <c:dLblPos val="ctr"/>
            <c:showVal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Лист1!$A$2:$A$7</c:f>
              <c:strCache>
                <c:ptCount val="6"/>
                <c:pt idx="0">
                  <c:v>Обрабатывающее производство</c:v>
                </c:pt>
                <c:pt idx="1">
                  <c:v>Строительство</c:v>
                </c:pt>
                <c:pt idx="2">
                  <c:v>Оптовая и розничная торговля</c:v>
                </c:pt>
                <c:pt idx="3">
                  <c:v>Сельское хозяйство</c:v>
                </c:pt>
                <c:pt idx="4">
                  <c:v>Деятельность автомобильного транспорта</c:v>
                </c:pt>
                <c:pt idx="5">
                  <c:v>Прочие виды</c:v>
                </c:pt>
              </c:strCache>
            </c:strRef>
          </c:cat>
          <c:val>
            <c:numRef>
              <c:f>Лист1!$B$2:$B$7</c:f>
              <c:numCache>
                <c:formatCode>0.0</c:formatCode>
                <c:ptCount val="6"/>
                <c:pt idx="0">
                  <c:v>5.6</c:v>
                </c:pt>
                <c:pt idx="1">
                  <c:v>10.5</c:v>
                </c:pt>
                <c:pt idx="2">
                  <c:v>33.5</c:v>
                </c:pt>
                <c:pt idx="3">
                  <c:v>17</c:v>
                </c:pt>
                <c:pt idx="4">
                  <c:v>18</c:v>
                </c:pt>
                <c:pt idx="5">
                  <c:v>15.4</c:v>
                </c:pt>
              </c:numCache>
            </c:numRef>
          </c:val>
          <c:extLst xmlns:c16r2="http://schemas.microsoft.com/office/drawing/2015/06/chart">
            <c:ext xmlns:c16="http://schemas.microsoft.com/office/drawing/2014/chart" uri="{C3380CC4-5D6E-409C-BE32-E72D297353CC}">
              <c16:uniqueId val="{0000000A-AB19-4056-BA0C-AD5E9B5B2677}"/>
            </c:ext>
          </c:extLst>
        </c:ser>
        <c:dLbls>
          <c:showVal val="1"/>
        </c:dLbls>
        <c:firstSliceAng val="0"/>
      </c:pieChart>
      <c:spPr>
        <a:noFill/>
        <a:ln>
          <a:noFill/>
        </a:ln>
        <a:effectLst/>
      </c:spPr>
    </c:plotArea>
    <c:plotVisOnly val="1"/>
    <c:dispBlanksAs val="zero"/>
  </c:chart>
  <c:spPr>
    <a:noFill/>
    <a:ln>
      <a:noFill/>
    </a:ln>
    <a:effectLst/>
  </c:spPr>
  <c:txPr>
    <a:bodyPr/>
    <a:lstStyle/>
    <a:p>
      <a:pPr>
        <a:defRPr/>
      </a:pPr>
      <a:endParaRPr lang="ru-RU"/>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18153589017606836"/>
          <c:y val="0.12517258566761524"/>
          <c:w val="0.70396716225584699"/>
          <c:h val="0.72392284834518716"/>
        </c:manualLayout>
      </c:layout>
      <c:pieChart>
        <c:varyColors val="1"/>
        <c:ser>
          <c:idx val="0"/>
          <c:order val="0"/>
          <c:tx>
            <c:strRef>
              <c:f>Лист1!$B$1</c:f>
              <c:strCache>
                <c:ptCount val="1"/>
                <c:pt idx="0">
                  <c:v>Столбец1</c:v>
                </c:pt>
              </c:strCache>
            </c:strRef>
          </c:tx>
          <c:spPr>
            <a:ln w="3175">
              <a:solidFill>
                <a:schemeClr val="accent5">
                  <a:lumMod val="50000"/>
                </a:schemeClr>
              </a:solidFill>
            </a:ln>
          </c:spPr>
          <c:explosion val="7"/>
          <c:dPt>
            <c:idx val="0"/>
            <c:spPr>
              <a:solidFill>
                <a:srgbClr val="EBE352"/>
              </a:solidFill>
              <a:ln w="3175">
                <a:solidFill>
                  <a:schemeClr val="accent5">
                    <a:lumMod val="50000"/>
                  </a:schemeClr>
                </a:solidFill>
              </a:ln>
              <a:effectLst/>
            </c:spPr>
            <c:extLst xmlns:c16r2="http://schemas.microsoft.com/office/drawing/2015/06/chart">
              <c:ext xmlns:c16="http://schemas.microsoft.com/office/drawing/2014/chart" uri="{C3380CC4-5D6E-409C-BE32-E72D297353CC}">
                <c16:uniqueId val="{00000001-2FA3-4C9E-8347-B41F29429662}"/>
              </c:ext>
            </c:extLst>
          </c:dPt>
          <c:dPt>
            <c:idx val="1"/>
            <c:spPr>
              <a:solidFill>
                <a:srgbClr val="77CA82"/>
              </a:solidFill>
              <a:ln w="3175">
                <a:solidFill>
                  <a:schemeClr val="accent5">
                    <a:lumMod val="50000"/>
                  </a:schemeClr>
                </a:solidFill>
              </a:ln>
              <a:effectLst/>
            </c:spPr>
            <c:extLst xmlns:c16r2="http://schemas.microsoft.com/office/drawing/2015/06/chart">
              <c:ext xmlns:c16="http://schemas.microsoft.com/office/drawing/2014/chart" uri="{C3380CC4-5D6E-409C-BE32-E72D297353CC}">
                <c16:uniqueId val="{00000003-2FA3-4C9E-8347-B41F29429662}"/>
              </c:ext>
            </c:extLst>
          </c:dPt>
          <c:dLbls>
            <c:dLbl>
              <c:idx val="0"/>
              <c:layout>
                <c:manualLayout>
                  <c:x val="0.13607943838293093"/>
                  <c:y val="-7.048442083289333E-2"/>
                </c:manualLayout>
              </c:layout>
              <c:dLblPos val="bestFit"/>
              <c:showVal val="1"/>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1-2FA3-4C9E-8347-B41F29429662}"/>
                </c:ext>
              </c:extLst>
            </c:dLbl>
            <c:dLbl>
              <c:idx val="1"/>
              <c:layout>
                <c:manualLayout>
                  <c:x val="-7.5494104411213833E-2"/>
                  <c:y val="3.9630879418411029E-2"/>
                </c:manualLayout>
              </c:layout>
              <c:dLblPos val="bestFit"/>
              <c:showVal val="1"/>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3-2FA3-4C9E-8347-B41F29429662}"/>
                </c:ext>
              </c:extLst>
            </c:dLbl>
            <c:spPr>
              <a:solidFill>
                <a:prstClr val="white">
                  <a:alpha val="90000"/>
                </a:prstClr>
              </a:solidFill>
              <a:ln>
                <a:solidFill>
                  <a:srgbClr val="A4C987">
                    <a:alpha val="85000"/>
                  </a:srgbClr>
                </a:solidFill>
              </a:ln>
              <a:effectLst>
                <a:outerShdw blurRad="50800" dist="38100" dir="2700000" algn="ctr" rotWithShape="0">
                  <a:srgbClr val="000000">
                    <a:alpha val="40000"/>
                  </a:srgbClr>
                </a:outerShdw>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pPr>
                <a:endParaRPr lang="ru-RU"/>
              </a:p>
            </c:txPr>
            <c:dLblPos val="ctr"/>
            <c:showVal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Лист1!$A$2:$A$3</c:f>
              <c:strCache>
                <c:ptCount val="2"/>
                <c:pt idx="0">
                  <c:v>обрабатывающие производства</c:v>
                </c:pt>
                <c:pt idx="1">
                  <c:v>прочие производства</c:v>
                </c:pt>
              </c:strCache>
            </c:strRef>
          </c:cat>
          <c:val>
            <c:numRef>
              <c:f>Лист1!$B$2:$B$3</c:f>
              <c:numCache>
                <c:formatCode>0.0%</c:formatCode>
                <c:ptCount val="2"/>
                <c:pt idx="0">
                  <c:v>0.73700000000000065</c:v>
                </c:pt>
                <c:pt idx="1">
                  <c:v>0.26300000000000001</c:v>
                </c:pt>
              </c:numCache>
            </c:numRef>
          </c:val>
          <c:extLst xmlns:c16r2="http://schemas.microsoft.com/office/drawing/2015/06/chart">
            <c:ext xmlns:c16="http://schemas.microsoft.com/office/drawing/2014/chart" uri="{C3380CC4-5D6E-409C-BE32-E72D297353CC}">
              <c16:uniqueId val="{0000000C-2FA3-4C9E-8347-B41F29429662}"/>
            </c:ext>
          </c:extLst>
        </c:ser>
        <c:dLbls>
          <c:showVal val="1"/>
        </c:dLbls>
        <c:firstSliceAng val="0"/>
      </c:pieChart>
      <c:spPr>
        <a:noFill/>
        <a:ln>
          <a:noFill/>
        </a:ln>
        <a:effectLst/>
      </c:spPr>
    </c:plotArea>
    <c:plotVisOnly val="1"/>
    <c:dispBlanksAs val="zero"/>
  </c:chart>
  <c:spPr>
    <a:noFill/>
    <a:ln>
      <a:noFill/>
    </a:ln>
    <a:effectLst/>
  </c:spPr>
  <c:txPr>
    <a:bodyPr/>
    <a:lstStyle/>
    <a:p>
      <a:pPr>
        <a:defRPr/>
      </a:pPr>
      <a:endParaRPr lang="ru-RU"/>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0.16213836735529574"/>
          <c:y val="5.6849850136553047E-2"/>
          <c:w val="0.72451321635512245"/>
          <c:h val="0.73978987757960724"/>
        </c:manualLayout>
      </c:layout>
      <c:pieChart>
        <c:varyColors val="1"/>
        <c:ser>
          <c:idx val="0"/>
          <c:order val="0"/>
          <c:tx>
            <c:strRef>
              <c:f>Лист1!$B$1</c:f>
              <c:strCache>
                <c:ptCount val="1"/>
                <c:pt idx="0">
                  <c:v>Столбец1</c:v>
                </c:pt>
              </c:strCache>
            </c:strRef>
          </c:tx>
          <c:spPr>
            <a:ln w="3175">
              <a:solidFill>
                <a:schemeClr val="accent5">
                  <a:lumMod val="50000"/>
                </a:schemeClr>
              </a:solidFill>
            </a:ln>
          </c:spPr>
          <c:explosion val="8"/>
          <c:dPt>
            <c:idx val="0"/>
            <c:explosion val="5"/>
            <c:spPr>
              <a:solidFill>
                <a:srgbClr val="0070C0"/>
              </a:solidFill>
              <a:ln w="3175">
                <a:solidFill>
                  <a:schemeClr val="accent5">
                    <a:lumMod val="50000"/>
                  </a:schemeClr>
                </a:solidFill>
              </a:ln>
              <a:effectLst/>
            </c:spPr>
            <c:extLst xmlns:c16r2="http://schemas.microsoft.com/office/drawing/2015/06/chart">
              <c:ext xmlns:c16="http://schemas.microsoft.com/office/drawing/2014/chart" uri="{C3380CC4-5D6E-409C-BE32-E72D297353CC}">
                <c16:uniqueId val="{00000001-09DD-4903-8301-36BE8AE14F30}"/>
              </c:ext>
            </c:extLst>
          </c:dPt>
          <c:dPt>
            <c:idx val="1"/>
            <c:spPr>
              <a:solidFill>
                <a:srgbClr val="E3DE4C"/>
              </a:solidFill>
              <a:ln w="3175">
                <a:solidFill>
                  <a:schemeClr val="accent5">
                    <a:lumMod val="50000"/>
                  </a:schemeClr>
                </a:solidFill>
              </a:ln>
              <a:effectLst/>
            </c:spPr>
            <c:extLst xmlns:c16r2="http://schemas.microsoft.com/office/drawing/2015/06/chart">
              <c:ext xmlns:c16="http://schemas.microsoft.com/office/drawing/2014/chart" uri="{C3380CC4-5D6E-409C-BE32-E72D297353CC}">
                <c16:uniqueId val="{00000003-09DD-4903-8301-36BE8AE14F30}"/>
              </c:ext>
            </c:extLst>
          </c:dPt>
          <c:dLbls>
            <c:dLbl>
              <c:idx val="0"/>
              <c:layout>
                <c:manualLayout>
                  <c:x val="-0.25054567543960632"/>
                  <c:y val="3.1544218390507459E-2"/>
                </c:manualLayout>
              </c:layout>
              <c:dLblPos val="bestFit"/>
              <c:showVal val="1"/>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1-09DD-4903-8301-36BE8AE14F30}"/>
                </c:ext>
              </c:extLst>
            </c:dLbl>
            <c:dLbl>
              <c:idx val="1"/>
              <c:layout>
                <c:manualLayout>
                  <c:x val="0.26828209235010508"/>
                  <c:y val="-7.0784647002559292E-2"/>
                </c:manualLayout>
              </c:layout>
              <c:dLblPos val="bestFit"/>
              <c:showVal val="1"/>
              <c:extLst xmlns:c16r2="http://schemas.microsoft.com/office/drawing/2015/06/chart">
                <c:ext xmlns:c15="http://schemas.microsoft.com/office/drawing/2012/chart" uri="{CE6537A1-D6FC-4f65-9D91-7224C49458BB}">
                  <c15:layout/>
                </c:ext>
                <c:ext xmlns:c16="http://schemas.microsoft.com/office/drawing/2014/chart" uri="{C3380CC4-5D6E-409C-BE32-E72D297353CC}">
                  <c16:uniqueId val="{00000003-09DD-4903-8301-36BE8AE14F30}"/>
                </c:ext>
              </c:extLst>
            </c:dLbl>
            <c:spPr>
              <a:solidFill>
                <a:prstClr val="white">
                  <a:alpha val="90000"/>
                </a:prstClr>
              </a:solidFill>
              <a:ln>
                <a:solidFill>
                  <a:srgbClr val="70AD47"/>
                </a:solidFill>
              </a:ln>
              <a:effectLst>
                <a:outerShdw blurRad="50800" dist="38100" dir="2700000" algn="ctr" rotWithShape="0">
                  <a:schemeClr val="accent6">
                    <a:lumMod val="75000"/>
                    <a:alpha val="40000"/>
                  </a:schemeClr>
                </a:outerShdw>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pPr>
                <a:endParaRPr lang="ru-RU"/>
              </a:p>
            </c:txPr>
            <c:dLblPos val="ctr"/>
            <c:showVal val="1"/>
            <c:extLst xmlns:c16r2="http://schemas.microsoft.com/office/drawing/2015/06/chart">
              <c:ext xmlns:c15="http://schemas.microsoft.com/office/drawing/2012/chart" uri="{CE6537A1-D6FC-4f65-9D91-7224C49458BB}"/>
            </c:extLst>
          </c:dLbls>
          <c:cat>
            <c:strRef>
              <c:f>Лист1!$A$2:$A$3</c:f>
              <c:strCache>
                <c:ptCount val="2"/>
                <c:pt idx="0">
                  <c:v>Растениеводство</c:v>
                </c:pt>
                <c:pt idx="1">
                  <c:v>Животноводство</c:v>
                </c:pt>
              </c:strCache>
            </c:strRef>
          </c:cat>
          <c:val>
            <c:numRef>
              <c:f>Лист1!$B$2:$B$3</c:f>
              <c:numCache>
                <c:formatCode>0.0%</c:formatCode>
                <c:ptCount val="2"/>
                <c:pt idx="0">
                  <c:v>0.62200000000000066</c:v>
                </c:pt>
                <c:pt idx="1">
                  <c:v>0.51</c:v>
                </c:pt>
              </c:numCache>
            </c:numRef>
          </c:val>
          <c:extLst xmlns:c16r2="http://schemas.microsoft.com/office/drawing/2015/06/chart">
            <c:ext xmlns:c16="http://schemas.microsoft.com/office/drawing/2014/chart" uri="{C3380CC4-5D6E-409C-BE32-E72D297353CC}">
              <c16:uniqueId val="{00000004-09DD-4903-8301-36BE8AE14F30}"/>
            </c:ext>
          </c:extLst>
        </c:ser>
        <c:dLbls>
          <c:showVal val="1"/>
        </c:dLbls>
        <c:firstSliceAng val="0"/>
      </c:pieChart>
      <c:spPr>
        <a:noFill/>
        <a:ln>
          <a:noFill/>
        </a:ln>
        <a:effectLst/>
      </c:spPr>
    </c:plotArea>
    <c:legend>
      <c:legendPos val="b"/>
      <c:layout>
        <c:manualLayout>
          <c:xMode val="edge"/>
          <c:yMode val="edge"/>
          <c:x val="0.13999510478141486"/>
          <c:y val="0.84464055881082356"/>
          <c:w val="0.64384712676990463"/>
          <c:h val="0.1504743814309378"/>
        </c:manualLayout>
      </c:layout>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ru-RU"/>
        </a:p>
      </c:txPr>
    </c:legend>
    <c:plotVisOnly val="1"/>
    <c:dispBlanksAs val="zero"/>
  </c:chart>
  <c:spPr>
    <a:noFill/>
    <a:ln>
      <a:noFill/>
    </a:ln>
    <a:effectLst/>
  </c:spPr>
  <c:txPr>
    <a:bodyPr/>
    <a:lstStyle/>
    <a:p>
      <a:pPr>
        <a:defRPr/>
      </a:pPr>
      <a:endParaRPr lang="ru-RU"/>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605413531273023"/>
          <c:y val="0.48922434008872578"/>
          <c:w val="0.2803538044195743"/>
          <c:h val="0.44003487353664594"/>
        </c:manualLayout>
      </c:layout>
      <c:pieChart>
        <c:varyColors val="1"/>
        <c:ser>
          <c:idx val="0"/>
          <c:order val="0"/>
          <c:tx>
            <c:strRef>
              <c:f>Лист1!$B$1</c:f>
              <c:strCache>
                <c:ptCount val="1"/>
                <c:pt idx="0">
                  <c:v>Столбец1</c:v>
                </c:pt>
              </c:strCache>
            </c:strRef>
          </c:tx>
          <c:spPr>
            <a:ln w="12700">
              <a:solidFill>
                <a:schemeClr val="accent5">
                  <a:lumMod val="50000"/>
                </a:schemeClr>
              </a:solidFill>
            </a:ln>
            <a:effectLst/>
            <a:scene3d>
              <a:camera prst="orthographicFront"/>
              <a:lightRig rig="threePt" dir="t"/>
            </a:scene3d>
            <a:sp3d>
              <a:contourClr>
                <a:srgbClr val="000000"/>
              </a:contourClr>
            </a:sp3d>
          </c:spPr>
          <c:explosion val="6"/>
          <c:dPt>
            <c:idx val="0"/>
            <c:spPr>
              <a:solidFill>
                <a:srgbClr val="B7C73E"/>
              </a:solidFill>
              <a:ln w="12700">
                <a:solidFill>
                  <a:schemeClr val="accent5">
                    <a:lumMod val="50000"/>
                  </a:schemeClr>
                </a:solidFill>
              </a:ln>
              <a:effectLst/>
              <a:scene3d>
                <a:camera prst="orthographicFront"/>
                <a:lightRig rig="threePt" dir="t"/>
              </a:scene3d>
              <a:sp3d>
                <a:contourClr>
                  <a:srgbClr val="000000"/>
                </a:contourClr>
              </a:sp3d>
            </c:spPr>
            <c:extLst xmlns:c16r2="http://schemas.microsoft.com/office/drawing/2015/06/chart">
              <c:ext xmlns:c16="http://schemas.microsoft.com/office/drawing/2014/chart" uri="{C3380CC4-5D6E-409C-BE32-E72D297353CC}">
                <c16:uniqueId val="{00000001-CD74-4828-AC9A-D7FF2275CF7B}"/>
              </c:ext>
            </c:extLst>
          </c:dPt>
          <c:dPt>
            <c:idx val="1"/>
            <c:explosion val="15"/>
            <c:spPr>
              <a:solidFill>
                <a:srgbClr val="8BDCDE"/>
              </a:solidFill>
              <a:ln w="12700">
                <a:solidFill>
                  <a:schemeClr val="accent5">
                    <a:lumMod val="50000"/>
                  </a:schemeClr>
                </a:solidFill>
              </a:ln>
              <a:effectLst/>
              <a:scene3d>
                <a:camera prst="orthographicFront"/>
                <a:lightRig rig="threePt" dir="t"/>
              </a:scene3d>
              <a:sp3d>
                <a:contourClr>
                  <a:srgbClr val="000000"/>
                </a:contourClr>
              </a:sp3d>
            </c:spPr>
            <c:extLst xmlns:c16r2="http://schemas.microsoft.com/office/drawing/2015/06/chart">
              <c:ext xmlns:c16="http://schemas.microsoft.com/office/drawing/2014/chart" uri="{C3380CC4-5D6E-409C-BE32-E72D297353CC}">
                <c16:uniqueId val="{00000003-CD74-4828-AC9A-D7FF2275CF7B}"/>
              </c:ext>
            </c:extLst>
          </c:dPt>
          <c:dPt>
            <c:idx val="2"/>
            <c:spPr>
              <a:solidFill>
                <a:srgbClr val="EBE352"/>
              </a:solidFill>
              <a:ln w="12700">
                <a:solidFill>
                  <a:schemeClr val="accent5">
                    <a:lumMod val="50000"/>
                  </a:schemeClr>
                </a:solidFill>
              </a:ln>
              <a:effectLst/>
              <a:scene3d>
                <a:camera prst="orthographicFront"/>
                <a:lightRig rig="threePt" dir="t"/>
              </a:scene3d>
              <a:sp3d>
                <a:contourClr>
                  <a:srgbClr val="000000"/>
                </a:contourClr>
              </a:sp3d>
            </c:spPr>
            <c:extLst xmlns:c16r2="http://schemas.microsoft.com/office/drawing/2015/06/chart">
              <c:ext xmlns:c16="http://schemas.microsoft.com/office/drawing/2014/chart" uri="{C3380CC4-5D6E-409C-BE32-E72D297353CC}">
                <c16:uniqueId val="{00000005-CD74-4828-AC9A-D7FF2275CF7B}"/>
              </c:ext>
            </c:extLst>
          </c:dPt>
          <c:dPt>
            <c:idx val="3"/>
            <c:explosion val="7"/>
            <c:spPr>
              <a:solidFill>
                <a:schemeClr val="accent5">
                  <a:lumMod val="50000"/>
                </a:schemeClr>
              </a:solidFill>
              <a:ln w="12700">
                <a:solidFill>
                  <a:schemeClr val="accent5">
                    <a:lumMod val="50000"/>
                  </a:schemeClr>
                </a:solidFill>
              </a:ln>
              <a:effectLst/>
              <a:scene3d>
                <a:camera prst="orthographicFront"/>
                <a:lightRig rig="threePt" dir="t"/>
              </a:scene3d>
              <a:sp3d>
                <a:contourClr>
                  <a:srgbClr val="000000"/>
                </a:contourClr>
              </a:sp3d>
            </c:spPr>
            <c:extLst xmlns:c16r2="http://schemas.microsoft.com/office/drawing/2015/06/chart">
              <c:ext xmlns:c16="http://schemas.microsoft.com/office/drawing/2014/chart" uri="{C3380CC4-5D6E-409C-BE32-E72D297353CC}">
                <c16:uniqueId val="{00000007-CD74-4828-AC9A-D7FF2275CF7B}"/>
              </c:ext>
            </c:extLst>
          </c:dPt>
          <c:dPt>
            <c:idx val="4"/>
            <c:explosion val="13"/>
            <c:spPr>
              <a:solidFill>
                <a:srgbClr val="00AEFF"/>
              </a:solidFill>
              <a:ln w="12700">
                <a:solidFill>
                  <a:schemeClr val="accent5">
                    <a:lumMod val="50000"/>
                  </a:schemeClr>
                </a:solidFill>
              </a:ln>
              <a:effectLst/>
              <a:scene3d>
                <a:camera prst="orthographicFront"/>
                <a:lightRig rig="threePt" dir="t"/>
              </a:scene3d>
              <a:sp3d>
                <a:contourClr>
                  <a:srgbClr val="000000"/>
                </a:contourClr>
              </a:sp3d>
            </c:spPr>
            <c:extLst xmlns:c16r2="http://schemas.microsoft.com/office/drawing/2015/06/chart">
              <c:ext xmlns:c16="http://schemas.microsoft.com/office/drawing/2014/chart" uri="{C3380CC4-5D6E-409C-BE32-E72D297353CC}">
                <c16:uniqueId val="{00000009-CD74-4828-AC9A-D7FF2275CF7B}"/>
              </c:ext>
            </c:extLst>
          </c:dPt>
          <c:dPt>
            <c:idx val="5"/>
            <c:spPr>
              <a:solidFill>
                <a:srgbClr val="6DC781"/>
              </a:solidFill>
              <a:ln w="12700">
                <a:solidFill>
                  <a:schemeClr val="accent5">
                    <a:lumMod val="50000"/>
                  </a:schemeClr>
                </a:solidFill>
              </a:ln>
              <a:effectLst/>
              <a:scene3d>
                <a:camera prst="orthographicFront"/>
                <a:lightRig rig="threePt" dir="t"/>
              </a:scene3d>
              <a:sp3d>
                <a:contourClr>
                  <a:srgbClr val="000000"/>
                </a:contourClr>
              </a:sp3d>
            </c:spPr>
            <c:extLst xmlns:c16r2="http://schemas.microsoft.com/office/drawing/2015/06/chart">
              <c:ext xmlns:c16="http://schemas.microsoft.com/office/drawing/2014/chart" uri="{C3380CC4-5D6E-409C-BE32-E72D297353CC}">
                <c16:uniqueId val="{0000000B-CD74-4828-AC9A-D7FF2275CF7B}"/>
              </c:ext>
            </c:extLst>
          </c:dPt>
          <c:dPt>
            <c:idx val="6"/>
            <c:explosion val="10"/>
            <c:spPr>
              <a:solidFill>
                <a:srgbClr val="007FAC"/>
              </a:solidFill>
              <a:ln w="12700">
                <a:solidFill>
                  <a:schemeClr val="accent5">
                    <a:lumMod val="50000"/>
                  </a:schemeClr>
                </a:solidFill>
              </a:ln>
              <a:effectLst/>
              <a:scene3d>
                <a:camera prst="orthographicFront"/>
                <a:lightRig rig="threePt" dir="t"/>
              </a:scene3d>
              <a:sp3d>
                <a:contourClr>
                  <a:srgbClr val="000000"/>
                </a:contourClr>
              </a:sp3d>
            </c:spPr>
            <c:extLst xmlns:c16r2="http://schemas.microsoft.com/office/drawing/2015/06/chart">
              <c:ext xmlns:c16="http://schemas.microsoft.com/office/drawing/2014/chart" uri="{C3380CC4-5D6E-409C-BE32-E72D297353CC}">
                <c16:uniqueId val="{00000006-8F2D-4FDC-AD13-0659F7DAAE82}"/>
              </c:ext>
            </c:extLst>
          </c:dPt>
          <c:dLbls>
            <c:dLbl>
              <c:idx val="1"/>
              <c:layout>
                <c:manualLayout>
                  <c:x val="2.8051457416783452E-3"/>
                  <c:y val="-2.0401536196662601E-2"/>
                </c:manualLayout>
              </c:layout>
              <c:dLblPos val="bestFi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CD74-4828-AC9A-D7FF2275CF7B}"/>
                </c:ext>
              </c:extLst>
            </c:dLbl>
            <c:dLbl>
              <c:idx val="2"/>
              <c:layout>
                <c:manualLayout>
                  <c:x val="2.2441165933427244E-2"/>
                  <c:y val="-2.0401536196662552E-2"/>
                </c:manualLayout>
              </c:layout>
              <c:dLblPos val="bestFi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CD74-4828-AC9A-D7FF2275CF7B}"/>
                </c:ext>
              </c:extLst>
            </c:dLbl>
            <c:dLbl>
              <c:idx val="3"/>
              <c:layout>
                <c:manualLayout>
                  <c:x val="1.1805120823556461E-2"/>
                  <c:y val="-6.5928184844896032E-3"/>
                </c:manualLayout>
              </c:layout>
              <c:dLblPos val="bestFi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CD74-4828-AC9A-D7FF2275CF7B}"/>
                </c:ext>
              </c:extLst>
            </c:dLbl>
            <c:dLbl>
              <c:idx val="4"/>
              <c:layout>
                <c:manualLayout>
                  <c:x val="-5.9492630494127327E-2"/>
                  <c:y val="1.4148157274926769E-2"/>
                </c:manualLayout>
              </c:layout>
              <c:dLblPos val="bestFi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CD74-4828-AC9A-D7FF2275CF7B}"/>
                </c:ext>
              </c:extLst>
            </c:dLbl>
            <c:spPr>
              <a:solidFill>
                <a:prstClr val="white">
                  <a:alpha val="90000"/>
                </a:prstClr>
              </a:solidFill>
              <a:ln>
                <a:solidFill>
                  <a:srgbClr val="70AD47">
                    <a:alpha val="90000"/>
                  </a:srgbClr>
                </a:solidFill>
              </a:ln>
              <a:effectLst>
                <a:outerShdw blurRad="50800" dist="38100" dir="2700000" algn="ctr" rotWithShape="0">
                  <a:schemeClr val="accent6">
                    <a:lumMod val="60000"/>
                    <a:lumOff val="40000"/>
                    <a:alpha val="40000"/>
                  </a:schemeClr>
                </a:outerShdw>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ru-RU"/>
              </a:p>
            </c:txPr>
            <c:dLblPos val="outEnd"/>
            <c:showVal val="1"/>
            <c:showLeaderLines val="1"/>
            <c:leaderLines>
              <c:spPr>
                <a:ln w="6350" cap="flat" cmpd="sng" algn="ctr">
                  <a:solidFill>
                    <a:schemeClr val="tx1"/>
                  </a:solidFill>
                  <a:prstDash val="solid"/>
                  <a:round/>
                </a:ln>
                <a:effectLst/>
              </c:spPr>
            </c:leaderLines>
            <c:extLst xmlns:c16r2="http://schemas.microsoft.com/office/drawing/2015/06/chart">
              <c:ext xmlns:c15="http://schemas.microsoft.com/office/drawing/2012/chart" uri="{CE6537A1-D6FC-4f65-9D91-7224C49458BB}"/>
            </c:extLst>
          </c:dLbls>
          <c:cat>
            <c:strRef>
              <c:f>Лист1!$A$2:$A$8</c:f>
              <c:strCache>
                <c:ptCount val="7"/>
                <c:pt idx="0">
                  <c:v>Национальная экономика</c:v>
                </c:pt>
                <c:pt idx="1">
                  <c:v>Жилищно-коммунальное хозяйство</c:v>
                </c:pt>
                <c:pt idx="2">
                  <c:v>Общегосударственные расходы</c:v>
                </c:pt>
                <c:pt idx="3">
                  <c:v>Культура</c:v>
                </c:pt>
                <c:pt idx="4">
                  <c:v>Социальная политика</c:v>
                </c:pt>
                <c:pt idx="5">
                  <c:v>Образование</c:v>
                </c:pt>
                <c:pt idx="6">
                  <c:v>Другое</c:v>
                </c:pt>
              </c:strCache>
            </c:strRef>
          </c:cat>
          <c:val>
            <c:numRef>
              <c:f>Лист1!$B$2:$B$8</c:f>
              <c:numCache>
                <c:formatCode>General</c:formatCode>
                <c:ptCount val="7"/>
                <c:pt idx="0">
                  <c:v>564.6</c:v>
                </c:pt>
                <c:pt idx="1">
                  <c:v>66.900000000000006</c:v>
                </c:pt>
                <c:pt idx="2">
                  <c:v>118.6</c:v>
                </c:pt>
                <c:pt idx="3">
                  <c:v>102</c:v>
                </c:pt>
                <c:pt idx="4">
                  <c:v>35.5</c:v>
                </c:pt>
                <c:pt idx="5">
                  <c:v>269.5</c:v>
                </c:pt>
                <c:pt idx="6">
                  <c:v>16.7</c:v>
                </c:pt>
              </c:numCache>
            </c:numRef>
          </c:val>
          <c:extLst xmlns:c16r2="http://schemas.microsoft.com/office/drawing/2015/06/chart">
            <c:ext xmlns:c16="http://schemas.microsoft.com/office/drawing/2014/chart" uri="{C3380CC4-5D6E-409C-BE32-E72D297353CC}">
              <c16:uniqueId val="{0000000C-CD74-4828-AC9A-D7FF2275CF7B}"/>
            </c:ext>
          </c:extLst>
        </c:ser>
        <c:dLbls>
          <c:showVal val="1"/>
        </c:dLbls>
        <c:firstSliceAng val="0"/>
      </c:pieChart>
      <c:spPr>
        <a:noFill/>
        <a:ln>
          <a:noFill/>
        </a:ln>
        <a:effectLst/>
      </c:spPr>
    </c:plotArea>
    <c:legend>
      <c:legendPos val="b"/>
      <c:layout>
        <c:manualLayout>
          <c:xMode val="edge"/>
          <c:yMode val="edge"/>
          <c:x val="6.3300102064426933E-2"/>
          <c:y val="0.59791248952533482"/>
          <c:w val="0.46009522227758404"/>
          <c:h val="0.34867928815743332"/>
        </c:manualLayout>
      </c:layout>
      <c:spPr>
        <a:noFill/>
        <a:ln>
          <a:noFill/>
        </a:ln>
        <a:effectLst/>
      </c:spPr>
      <c:txPr>
        <a:bodyPr rot="0" spcFirstLastPara="1" vertOverflow="ellipsis" vert="horz" wrap="square" anchor="ctr" anchorCtr="0"/>
        <a:lstStyle/>
        <a:p>
          <a:pPr>
            <a:defRPr sz="10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ru-RU"/>
        </a:p>
      </c:txPr>
    </c:legend>
    <c:plotVisOnly val="1"/>
    <c:dispBlanksAs val="zero"/>
  </c:chart>
  <c:spPr>
    <a:noFill/>
    <a:ln w="6350" cap="flat" cmpd="sng" algn="ctr">
      <a:noFill/>
      <a:prstDash val="solid"/>
      <a:miter lim="800000"/>
    </a:ln>
    <a:effectLst/>
  </c:spPr>
  <c:txPr>
    <a:bodyPr/>
    <a:lstStyle/>
    <a:p>
      <a:pPr>
        <a:defRPr/>
      </a:pPr>
      <a:endParaRPr lang="ru-RU"/>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51542120065378794"/>
          <c:y val="0.13601351565528183"/>
          <c:w val="0.45118517016680837"/>
          <c:h val="0.55379680137649112"/>
        </c:manualLayout>
      </c:layout>
      <c:pieChart>
        <c:varyColors val="1"/>
        <c:ser>
          <c:idx val="0"/>
          <c:order val="0"/>
          <c:tx>
            <c:strRef>
              <c:f>Лист1!$B$1</c:f>
              <c:strCache>
                <c:ptCount val="1"/>
                <c:pt idx="0">
                  <c:v>2025</c:v>
                </c:pt>
              </c:strCache>
            </c:strRef>
          </c:tx>
          <c:spPr>
            <a:solidFill>
              <a:srgbClr val="05BAFF"/>
            </a:solidFill>
            <a:ln>
              <a:solidFill>
                <a:schemeClr val="accent5">
                  <a:lumMod val="50000"/>
                </a:schemeClr>
              </a:solidFill>
            </a:ln>
          </c:spPr>
          <c:explosion val="8"/>
          <c:dPt>
            <c:idx val="0"/>
            <c:spPr>
              <a:solidFill>
                <a:srgbClr val="81D78C"/>
              </a:solidFill>
              <a:ln>
                <a:solidFill>
                  <a:schemeClr val="accent5">
                    <a:lumMod val="50000"/>
                  </a:schemeClr>
                </a:solidFill>
              </a:ln>
              <a:effectLst/>
            </c:spPr>
            <c:extLst xmlns:c16r2="http://schemas.microsoft.com/office/drawing/2015/06/chart">
              <c:ext xmlns:c16="http://schemas.microsoft.com/office/drawing/2014/chart" uri="{C3380CC4-5D6E-409C-BE32-E72D297353CC}">
                <c16:uniqueId val="{00000000-1FEA-4AA0-906F-AB98403717BA}"/>
              </c:ext>
            </c:extLst>
          </c:dPt>
          <c:dPt>
            <c:idx val="1"/>
            <c:spPr>
              <a:solidFill>
                <a:srgbClr val="05BAFF"/>
              </a:solidFill>
              <a:ln>
                <a:solidFill>
                  <a:schemeClr val="accent5">
                    <a:lumMod val="50000"/>
                  </a:schemeClr>
                </a:solidFill>
              </a:ln>
              <a:effectLst/>
            </c:spPr>
            <c:extLst xmlns:c16r2="http://schemas.microsoft.com/office/drawing/2015/06/chart">
              <c:ext xmlns:c16="http://schemas.microsoft.com/office/drawing/2014/chart" uri="{C3380CC4-5D6E-409C-BE32-E72D297353CC}">
                <c16:uniqueId val="{00000001-1FEA-4AA0-906F-AB98403717BA}"/>
              </c:ext>
            </c:extLst>
          </c:dPt>
          <c:dPt>
            <c:idx val="2"/>
            <c:spPr>
              <a:solidFill>
                <a:srgbClr val="C3D445"/>
              </a:solidFill>
              <a:ln>
                <a:solidFill>
                  <a:schemeClr val="accent5">
                    <a:lumMod val="50000"/>
                  </a:schemeClr>
                </a:solidFill>
              </a:ln>
              <a:effectLst/>
            </c:spPr>
            <c:extLst xmlns:c16r2="http://schemas.microsoft.com/office/drawing/2015/06/chart">
              <c:ext xmlns:c16="http://schemas.microsoft.com/office/drawing/2014/chart" uri="{C3380CC4-5D6E-409C-BE32-E72D297353CC}">
                <c16:uniqueId val="{00000002-1FEA-4AA0-906F-AB98403717BA}"/>
              </c:ext>
            </c:extLst>
          </c:dPt>
          <c:dLbls>
            <c:dLbl>
              <c:idx val="0"/>
              <c:layout>
                <c:manualLayout>
                  <c:x val="4.3154760219239877E-2"/>
                  <c:y val="1.4125149940691046E-2"/>
                </c:manualLayout>
              </c:layout>
              <c:dLblPos val="bestFi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1FEA-4AA0-906F-AB98403717BA}"/>
                </c:ext>
              </c:extLst>
            </c:dLbl>
            <c:dLbl>
              <c:idx val="1"/>
              <c:layout>
                <c:manualLayout>
                  <c:x val="0.10010635779487104"/>
                  <c:y val="-0.16243922431794741"/>
                </c:manualLayout>
              </c:layout>
              <c:dLblPos val="bestFi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1FEA-4AA0-906F-AB98403717BA}"/>
                </c:ext>
              </c:extLst>
            </c:dLbl>
            <c:dLbl>
              <c:idx val="2"/>
              <c:layout>
                <c:manualLayout>
                  <c:x val="-6.0162492963282514E-2"/>
                  <c:y val="3.3801372586421748E-2"/>
                </c:manualLayout>
              </c:layout>
              <c:spPr>
                <a:solidFill>
                  <a:prstClr val="white">
                    <a:alpha val="90000"/>
                  </a:prstClr>
                </a:solidFill>
                <a:ln>
                  <a:solidFill>
                    <a:srgbClr val="70AD47">
                      <a:alpha val="90000"/>
                    </a:srgbClr>
                  </a:solidFill>
                </a:ln>
                <a:effectLst>
                  <a:outerShdw blurRad="50800" dist="38100" dir="2700000" algn="ctr" rotWithShape="0">
                    <a:schemeClr val="accent6">
                      <a:lumMod val="60000"/>
                      <a:lumOff val="40000"/>
                      <a:alpha val="40000"/>
                    </a:schemeClr>
                  </a:outerShdw>
                </a:effectLst>
              </c:spPr>
              <c:txPr>
                <a:bodyPr rot="0" spcFirstLastPara="1" vertOverflow="ellipsis" vert="horz" wrap="square" lIns="38100" tIns="19050" rIns="38100" bIns="19050" anchor="ctr" anchorCtr="0">
                  <a:spAutoFit/>
                </a:bodyPr>
                <a:lstStyle/>
                <a:p>
                  <a:pPr algn="ctr">
                    <a:defRPr lang="ru-RU" sz="1000" b="0" i="0" u="none" strike="noStrike" kern="1200" baseline="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pPr>
                  <a:endParaRPr lang="ru-RU"/>
                </a:p>
              </c:txPr>
              <c:dLblPos val="bestFi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1FEA-4AA0-906F-AB98403717BA}"/>
                </c:ext>
              </c:extLst>
            </c:dLbl>
            <c:spPr>
              <a:solidFill>
                <a:prstClr val="white">
                  <a:alpha val="90000"/>
                </a:prstClr>
              </a:solidFill>
              <a:ln>
                <a:solidFill>
                  <a:srgbClr val="70AD47">
                    <a:alpha val="90000"/>
                  </a:srgbClr>
                </a:solidFill>
              </a:ln>
              <a:effectLst>
                <a:outerShdw blurRad="50800" dist="50800" dir="2700000" algn="ctr" rotWithShape="0">
                  <a:schemeClr val="accent6">
                    <a:lumMod val="60000"/>
                    <a:lumOff val="40000"/>
                    <a:alpha val="40000"/>
                  </a:schemeClr>
                </a:outerShdw>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dLblPos val="outEnd"/>
            <c:showVal val="1"/>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Лист1!$A$2:$A$4</c:f>
              <c:strCache>
                <c:ptCount val="3"/>
                <c:pt idx="0">
                  <c:v>Налоговые и другие поступления</c:v>
                </c:pt>
                <c:pt idx="1">
                  <c:v>Безвозмездные поступления</c:v>
                </c:pt>
                <c:pt idx="2">
                  <c:v>Прочие доходы</c:v>
                </c:pt>
              </c:strCache>
            </c:strRef>
          </c:cat>
          <c:val>
            <c:numRef>
              <c:f>Лист1!$B$2:$B$4</c:f>
              <c:numCache>
                <c:formatCode>General</c:formatCode>
                <c:ptCount val="3"/>
                <c:pt idx="0">
                  <c:v>186.6</c:v>
                </c:pt>
                <c:pt idx="1">
                  <c:v>655</c:v>
                </c:pt>
              </c:numCache>
            </c:numRef>
          </c:val>
          <c:extLst xmlns:c16r2="http://schemas.microsoft.com/office/drawing/2015/06/chart">
            <c:ext xmlns:c16="http://schemas.microsoft.com/office/drawing/2014/chart" uri="{C3380CC4-5D6E-409C-BE32-E72D297353CC}">
              <c16:uniqueId val="{00000003-1FEA-4AA0-906F-AB98403717BA}"/>
            </c:ext>
          </c:extLst>
        </c:ser>
        <c:dLbls>
          <c:showVal val="1"/>
        </c:dLbls>
        <c:firstSliceAng val="0"/>
      </c:pieChart>
      <c:spPr>
        <a:noFill/>
        <a:ln>
          <a:noFill/>
        </a:ln>
        <a:effectLst/>
      </c:spPr>
    </c:plotArea>
    <c:legend>
      <c:legendPos val="b"/>
      <c:layout>
        <c:manualLayout>
          <c:xMode val="edge"/>
          <c:yMode val="edge"/>
          <c:x val="0.15296040522433549"/>
          <c:y val="0.64042011755018546"/>
          <c:w val="0.5845289130604695"/>
          <c:h val="0.20418515958360839"/>
        </c:manualLayout>
      </c:layout>
      <c:spPr>
        <a:noFill/>
        <a:ln>
          <a:noFill/>
        </a:ln>
        <a:effectLst/>
      </c:spPr>
      <c:txPr>
        <a:bodyPr rot="0" spcFirstLastPara="1" vertOverflow="ellipsis" vert="horz" wrap="square" anchor="ctr" anchorCtr="0"/>
        <a:lstStyle/>
        <a:p>
          <a:pPr rtl="0">
            <a:defRPr sz="1000"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ru-RU"/>
        </a:p>
      </c:txPr>
    </c:legend>
    <c:plotVisOnly val="1"/>
    <c:dispBlanksAs val="zero"/>
  </c:chart>
  <c:spPr>
    <a:noFill/>
    <a:ln>
      <a:noFill/>
    </a:ln>
    <a:effectLst/>
  </c:spPr>
  <c:txPr>
    <a:bodyPr/>
    <a:lstStyle/>
    <a:p>
      <a:pPr>
        <a:defRPr/>
      </a:pPr>
      <a:endParaRPr lang="ru-RU"/>
    </a:p>
  </c:txPr>
  <c:externalData r:id="rId1"/>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30525" cy="498475"/>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29050" y="0"/>
            <a:ext cx="2930525" cy="498475"/>
          </a:xfrm>
          <a:prstGeom prst="rect">
            <a:avLst/>
          </a:prstGeom>
        </p:spPr>
        <p:txBody>
          <a:bodyPr vert="horz" lIns="91440" tIns="45720" rIns="91440" bIns="45720" rtlCol="0"/>
          <a:lstStyle>
            <a:lvl1pPr algn="r">
              <a:defRPr sz="1200"/>
            </a:lvl1pPr>
          </a:lstStyle>
          <a:p>
            <a:fld id="{A371B3DC-399D-44FA-8619-304EA245A766}" type="datetimeFigureOut">
              <a:rPr lang="ru-RU" smtClean="0"/>
              <a:pPr/>
              <a:t>24.07.2026</a:t>
            </a:fld>
            <a:endParaRPr lang="ru-RU" dirty="0"/>
          </a:p>
        </p:txBody>
      </p:sp>
      <p:sp>
        <p:nvSpPr>
          <p:cNvPr id="4" name="Образ слайда 3"/>
          <p:cNvSpPr>
            <a:spLocks noGrp="1" noRot="1" noChangeAspect="1"/>
          </p:cNvSpPr>
          <p:nvPr>
            <p:ph type="sldImg" idx="2"/>
          </p:nvPr>
        </p:nvSpPr>
        <p:spPr>
          <a:xfrm>
            <a:off x="1701800" y="1243013"/>
            <a:ext cx="3357563" cy="3355975"/>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76275" y="4784725"/>
            <a:ext cx="5408613" cy="3914775"/>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44038"/>
            <a:ext cx="2930525" cy="498475"/>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29050" y="9444038"/>
            <a:ext cx="2930525" cy="498475"/>
          </a:xfrm>
          <a:prstGeom prst="rect">
            <a:avLst/>
          </a:prstGeom>
        </p:spPr>
        <p:txBody>
          <a:bodyPr vert="horz" lIns="91440" tIns="45720" rIns="91440" bIns="45720" rtlCol="0" anchor="b"/>
          <a:lstStyle>
            <a:lvl1pPr algn="r">
              <a:defRPr sz="1200"/>
            </a:lvl1pPr>
          </a:lstStyle>
          <a:p>
            <a:fld id="{2C823618-DF07-46CB-B655-B5123BD5FC91}" type="slidenum">
              <a:rPr lang="ru-RU" smtClean="0"/>
              <a:pPr/>
              <a:t>‹#›</a:t>
            </a:fld>
            <a:endParaRPr lang="ru-RU" dirty="0"/>
          </a:p>
        </p:txBody>
      </p:sp>
    </p:spTree>
    <p:extLst>
      <p:ext uri="{BB962C8B-B14F-4D97-AF65-F5344CB8AC3E}">
        <p14:creationId xmlns:p14="http://schemas.microsoft.com/office/powerpoint/2010/main" xmlns="" val="1040731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5</a:t>
            </a:fld>
            <a:endParaRPr lang="ru-RU" dirty="0"/>
          </a:p>
        </p:txBody>
      </p:sp>
    </p:spTree>
    <p:extLst>
      <p:ext uri="{BB962C8B-B14F-4D97-AF65-F5344CB8AC3E}">
        <p14:creationId xmlns:p14="http://schemas.microsoft.com/office/powerpoint/2010/main" xmlns="" val="94402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7</a:t>
            </a:fld>
            <a:endParaRPr lang="ru-RU" dirty="0"/>
          </a:p>
        </p:txBody>
      </p:sp>
    </p:spTree>
    <p:extLst>
      <p:ext uri="{BB962C8B-B14F-4D97-AF65-F5344CB8AC3E}">
        <p14:creationId xmlns:p14="http://schemas.microsoft.com/office/powerpoint/2010/main" xmlns="" val="241638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10</a:t>
            </a:fld>
            <a:endParaRPr lang="ru-RU" dirty="0"/>
          </a:p>
        </p:txBody>
      </p:sp>
    </p:spTree>
    <p:extLst>
      <p:ext uri="{BB962C8B-B14F-4D97-AF65-F5344CB8AC3E}">
        <p14:creationId xmlns:p14="http://schemas.microsoft.com/office/powerpoint/2010/main" xmlns="" val="3339637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11</a:t>
            </a:fld>
            <a:endParaRPr lang="ru-RU" dirty="0"/>
          </a:p>
        </p:txBody>
      </p:sp>
    </p:spTree>
    <p:extLst>
      <p:ext uri="{BB962C8B-B14F-4D97-AF65-F5344CB8AC3E}">
        <p14:creationId xmlns:p14="http://schemas.microsoft.com/office/powerpoint/2010/main" xmlns="" val="3339637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12</a:t>
            </a:fld>
            <a:endParaRPr lang="ru-RU" dirty="0"/>
          </a:p>
        </p:txBody>
      </p:sp>
    </p:spTree>
    <p:extLst>
      <p:ext uri="{BB962C8B-B14F-4D97-AF65-F5344CB8AC3E}">
        <p14:creationId xmlns:p14="http://schemas.microsoft.com/office/powerpoint/2010/main" xmlns="" val="3339637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13</a:t>
            </a:fld>
            <a:endParaRPr lang="ru-RU" dirty="0"/>
          </a:p>
        </p:txBody>
      </p:sp>
    </p:spTree>
    <p:extLst>
      <p:ext uri="{BB962C8B-B14F-4D97-AF65-F5344CB8AC3E}">
        <p14:creationId xmlns:p14="http://schemas.microsoft.com/office/powerpoint/2010/main" xmlns="" val="33396375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14</a:t>
            </a:fld>
            <a:endParaRPr lang="ru-RU" dirty="0"/>
          </a:p>
        </p:txBody>
      </p:sp>
    </p:spTree>
    <p:extLst>
      <p:ext uri="{BB962C8B-B14F-4D97-AF65-F5344CB8AC3E}">
        <p14:creationId xmlns:p14="http://schemas.microsoft.com/office/powerpoint/2010/main" xmlns="" val="2525477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15</a:t>
            </a:fld>
            <a:endParaRPr lang="ru-RU" dirty="0"/>
          </a:p>
        </p:txBody>
      </p:sp>
    </p:spTree>
    <p:extLst>
      <p:ext uri="{BB962C8B-B14F-4D97-AF65-F5344CB8AC3E}">
        <p14:creationId xmlns:p14="http://schemas.microsoft.com/office/powerpoint/2010/main" xmlns="" val="1339479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16</a:t>
            </a:fld>
            <a:endParaRPr lang="ru-RU" dirty="0"/>
          </a:p>
        </p:txBody>
      </p:sp>
    </p:spTree>
    <p:extLst>
      <p:ext uri="{BB962C8B-B14F-4D97-AF65-F5344CB8AC3E}">
        <p14:creationId xmlns:p14="http://schemas.microsoft.com/office/powerpoint/2010/main" xmlns="" val="2696786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17</a:t>
            </a:fld>
            <a:endParaRPr lang="ru-RU" dirty="0"/>
          </a:p>
        </p:txBody>
      </p:sp>
    </p:spTree>
    <p:extLst>
      <p:ext uri="{BB962C8B-B14F-4D97-AF65-F5344CB8AC3E}">
        <p14:creationId xmlns:p14="http://schemas.microsoft.com/office/powerpoint/2010/main" xmlns="" val="29140954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18</a:t>
            </a:fld>
            <a:endParaRPr lang="ru-RU" dirty="0"/>
          </a:p>
        </p:txBody>
      </p:sp>
    </p:spTree>
    <p:extLst>
      <p:ext uri="{BB962C8B-B14F-4D97-AF65-F5344CB8AC3E}">
        <p14:creationId xmlns="" xmlns:p14="http://schemas.microsoft.com/office/powerpoint/2010/main" val="9485929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19</a:t>
            </a:fld>
            <a:endParaRPr lang="ru-RU" dirty="0"/>
          </a:p>
        </p:txBody>
      </p:sp>
    </p:spTree>
    <p:extLst>
      <p:ext uri="{BB962C8B-B14F-4D97-AF65-F5344CB8AC3E}">
        <p14:creationId xmlns:p14="http://schemas.microsoft.com/office/powerpoint/2010/main" xmlns="" val="15749904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20</a:t>
            </a:fld>
            <a:endParaRPr lang="ru-RU" dirty="0"/>
          </a:p>
        </p:txBody>
      </p:sp>
    </p:spTree>
    <p:extLst>
      <p:ext uri="{BB962C8B-B14F-4D97-AF65-F5344CB8AC3E}">
        <p14:creationId xmlns:p14="http://schemas.microsoft.com/office/powerpoint/2010/main" xmlns="" val="1726093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r>
              <a:rPr lang="ru-RU" dirty="0" smtClean="0"/>
              <a:t>3 предприятия (</a:t>
            </a:r>
            <a:r>
              <a:rPr lang="ru-RU" dirty="0" err="1" smtClean="0"/>
              <a:t>райпо</a:t>
            </a:r>
            <a:r>
              <a:rPr lang="ru-RU" dirty="0" smtClean="0"/>
              <a:t>, МУП «</a:t>
            </a:r>
            <a:r>
              <a:rPr lang="ru-RU" dirty="0" err="1" smtClean="0"/>
              <a:t>Новодугинская</a:t>
            </a:r>
            <a:r>
              <a:rPr lang="ru-RU" dirty="0" smtClean="0"/>
              <a:t> аптека», ООО «</a:t>
            </a:r>
            <a:r>
              <a:rPr lang="ru-RU" dirty="0" err="1" smtClean="0"/>
              <a:t>Новодугиноагропромснаб</a:t>
            </a:r>
            <a:r>
              <a:rPr lang="ru-RU" dirty="0" smtClean="0"/>
              <a:t>»), 100 стационарных торговых объектов,</a:t>
            </a:r>
            <a:r>
              <a:rPr lang="ru-RU" baseline="0" dirty="0" smtClean="0"/>
              <a:t> 6 объектов общественного питания открытой сети, 7 объектов бытового обслуживания</a:t>
            </a:r>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23</a:t>
            </a:fld>
            <a:endParaRPr lang="ru-RU" dirty="0"/>
          </a:p>
        </p:txBody>
      </p:sp>
    </p:spTree>
    <p:extLst>
      <p:ext uri="{BB962C8B-B14F-4D97-AF65-F5344CB8AC3E}">
        <p14:creationId xmlns:p14="http://schemas.microsoft.com/office/powerpoint/2010/main" xmlns="" val="1720120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24</a:t>
            </a:fld>
            <a:endParaRPr lang="ru-RU" dirty="0"/>
          </a:p>
        </p:txBody>
      </p:sp>
    </p:spTree>
    <p:extLst>
      <p:ext uri="{BB962C8B-B14F-4D97-AF65-F5344CB8AC3E}">
        <p14:creationId xmlns:p14="http://schemas.microsoft.com/office/powerpoint/2010/main" xmlns="" val="22335264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25</a:t>
            </a:fld>
            <a:endParaRPr lang="ru-RU" dirty="0"/>
          </a:p>
        </p:txBody>
      </p:sp>
    </p:spTree>
    <p:extLst>
      <p:ext uri="{BB962C8B-B14F-4D97-AF65-F5344CB8AC3E}">
        <p14:creationId xmlns:p14="http://schemas.microsoft.com/office/powerpoint/2010/main" xmlns="" val="5004497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10</a:t>
            </a:r>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26</a:t>
            </a:fld>
            <a:endParaRPr lang="ru-RU" dirty="0"/>
          </a:p>
        </p:txBody>
      </p:sp>
    </p:spTree>
    <p:extLst>
      <p:ext uri="{BB962C8B-B14F-4D97-AF65-F5344CB8AC3E}">
        <p14:creationId xmlns:p14="http://schemas.microsoft.com/office/powerpoint/2010/main" xmlns="" val="3578251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28</a:t>
            </a:fld>
            <a:endParaRPr lang="ru-RU" dirty="0"/>
          </a:p>
        </p:txBody>
      </p:sp>
    </p:spTree>
    <p:extLst>
      <p:ext uri="{BB962C8B-B14F-4D97-AF65-F5344CB8AC3E}">
        <p14:creationId xmlns:p14="http://schemas.microsoft.com/office/powerpoint/2010/main" xmlns="" val="33425997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7 памятников археологии, 31 памятник истории, 15 памятников градостроительства и архитектуры</a:t>
            </a:r>
            <a:endParaRPr lang="ru-RU" dirty="0"/>
          </a:p>
        </p:txBody>
      </p:sp>
      <p:sp>
        <p:nvSpPr>
          <p:cNvPr id="4" name="Номер слайда 3"/>
          <p:cNvSpPr>
            <a:spLocks noGrp="1"/>
          </p:cNvSpPr>
          <p:nvPr>
            <p:ph type="sldNum" sz="quarter" idx="10"/>
          </p:nvPr>
        </p:nvSpPr>
        <p:spPr/>
        <p:txBody>
          <a:bodyPr/>
          <a:lstStyle/>
          <a:p>
            <a:fld id="{2C823618-DF07-46CB-B655-B5123BD5FC91}" type="slidenum">
              <a:rPr lang="ru-RU" smtClean="0"/>
              <a:pPr/>
              <a:t>29</a:t>
            </a:fld>
            <a:endParaRPr lang="ru-RU" dirty="0"/>
          </a:p>
        </p:txBody>
      </p:sp>
    </p:spTree>
    <p:extLst>
      <p:ext uri="{BB962C8B-B14F-4D97-AF65-F5344CB8AC3E}">
        <p14:creationId xmlns:p14="http://schemas.microsoft.com/office/powerpoint/2010/main" xmlns="" val="4075722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44563" y="1236663"/>
            <a:ext cx="5670550" cy="2632075"/>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944563" y="3970338"/>
            <a:ext cx="5670550"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3187249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3470909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5938" y="1884363"/>
            <a:ext cx="6519862" cy="31448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515938" y="5059363"/>
            <a:ext cx="6519862" cy="16525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3408516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519113" y="2012950"/>
            <a:ext cx="3184525" cy="47958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3856038" y="2012950"/>
            <a:ext cx="3184525" cy="47958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1615564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0700" y="403225"/>
            <a:ext cx="6519863" cy="1460500"/>
          </a:xfrm>
        </p:spPr>
        <p:txBody>
          <a:bodyPr/>
          <a:lstStyle/>
          <a:p>
            <a:r>
              <a:rPr lang="ru-RU" smtClean="0"/>
              <a:t>Образец заголовка</a:t>
            </a:r>
            <a:endParaRPr lang="ru-RU"/>
          </a:p>
        </p:txBody>
      </p:sp>
      <p:sp>
        <p:nvSpPr>
          <p:cNvPr id="3" name="Текст 2"/>
          <p:cNvSpPr>
            <a:spLocks noGrp="1"/>
          </p:cNvSpPr>
          <p:nvPr>
            <p:ph type="body" idx="1"/>
          </p:nvPr>
        </p:nvSpPr>
        <p:spPr>
          <a:xfrm>
            <a:off x="520700" y="1852613"/>
            <a:ext cx="3198813"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520700" y="2760663"/>
            <a:ext cx="3198813" cy="40624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3827463" y="1852613"/>
            <a:ext cx="3213100"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3827463" y="2760663"/>
            <a:ext cx="3213100" cy="40624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768514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88944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1249858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0700" y="503238"/>
            <a:ext cx="2438400" cy="17653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3213100" y="1089025"/>
            <a:ext cx="3827463"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520700" y="2268538"/>
            <a:ext cx="24384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2916700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0700" y="503238"/>
            <a:ext cx="2438400" cy="17653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3213100" y="1089025"/>
            <a:ext cx="3827463"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520700" y="2268538"/>
            <a:ext cx="24384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39943178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3077988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5410200" y="403225"/>
            <a:ext cx="1630363" cy="6405563"/>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519113" y="403225"/>
            <a:ext cx="4738687" cy="640556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372849615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237197"/>
            <a:ext cx="6425724" cy="2631887"/>
          </a:xfrm>
        </p:spPr>
        <p:txBody>
          <a:bodyPr anchor="b"/>
          <a:lstStyle>
            <a:lvl1pPr algn="ctr">
              <a:defRPr sz="4960"/>
            </a:lvl1pPr>
          </a:lstStyle>
          <a:p>
            <a:r>
              <a:rPr lang="ru-RU" smtClean="0"/>
              <a:t>Образец заголовка</a:t>
            </a:r>
            <a:endParaRPr lang="en-US" dirty="0"/>
          </a:p>
        </p:txBody>
      </p:sp>
      <p:sp>
        <p:nvSpPr>
          <p:cNvPr id="3" name="Subtitle 2"/>
          <p:cNvSpPr>
            <a:spLocks noGrp="1"/>
          </p:cNvSpPr>
          <p:nvPr>
            <p:ph type="subTitle" idx="1"/>
          </p:nvPr>
        </p:nvSpPr>
        <p:spPr>
          <a:xfrm>
            <a:off x="944960" y="3970580"/>
            <a:ext cx="5669756" cy="1825171"/>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ru-RU" smtClean="0"/>
              <a:t>Образец подзаголовка</a:t>
            </a:r>
            <a:endParaRPr lang="en-US"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69C61C7-1292-4BD5-ADB5-D2D0DBF4AA6A}" type="slidenum">
              <a:rPr lang="ru-RU" smtClean="0"/>
              <a:pPr/>
              <a:t>‹#›</a:t>
            </a:fld>
            <a:endParaRPr lang="ru-RU" dirty="0"/>
          </a:p>
        </p:txBody>
      </p:sp>
      <p:sp>
        <p:nvSpPr>
          <p:cNvPr id="10" name="Текст 9"/>
          <p:cNvSpPr>
            <a:spLocks noGrp="1"/>
          </p:cNvSpPr>
          <p:nvPr>
            <p:ph type="body" sz="quarter" idx="13" hasCustomPrompt="1"/>
          </p:nvPr>
        </p:nvSpPr>
        <p:spPr>
          <a:xfrm>
            <a:off x="803667" y="6898892"/>
            <a:ext cx="2194057" cy="557086"/>
          </a:xfrm>
          <a:solidFill>
            <a:srgbClr val="FFFFFF"/>
          </a:solidFill>
        </p:spPr>
        <p:txBody>
          <a:bodyPr>
            <a:noAutofit/>
          </a:bodyPr>
          <a:lstStyle>
            <a:lvl1pPr marL="0" indent="0">
              <a:buNone/>
              <a:defRPr/>
            </a:lvl1pPr>
            <a:lvl5pPr marL="0" indent="0">
              <a:buNone/>
              <a:defRPr sz="1300" baseline="0">
                <a:solidFill>
                  <a:schemeClr val="accent1">
                    <a:lumMod val="50000"/>
                  </a:schemeClr>
                </a:solidFill>
              </a:defRPr>
            </a:lvl5pPr>
          </a:lstStyle>
          <a:p>
            <a:pPr lvl="4"/>
            <a:r>
              <a:rPr lang="ru-RU" dirty="0" smtClean="0"/>
              <a:t>Министерство инвестиционного развития Смоленской области</a:t>
            </a:r>
            <a:endParaRPr lang="ru-RU" dirty="0"/>
          </a:p>
        </p:txBody>
      </p:sp>
    </p:spTree>
    <p:extLst>
      <p:ext uri="{BB962C8B-B14F-4D97-AF65-F5344CB8AC3E}">
        <p14:creationId xmlns:p14="http://schemas.microsoft.com/office/powerpoint/2010/main" xmlns="" val="229100857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355662334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515791" y="1884671"/>
            <a:ext cx="6520220" cy="3144614"/>
          </a:xfrm>
        </p:spPr>
        <p:txBody>
          <a:bodyPr anchor="b"/>
          <a:lstStyle>
            <a:lvl1pPr>
              <a:defRPr sz="4960"/>
            </a:lvl1pPr>
          </a:lstStyle>
          <a:p>
            <a:r>
              <a:rPr lang="ru-RU" smtClean="0"/>
              <a:t>Образец заголовка</a:t>
            </a:r>
            <a:endParaRPr lang="en-US" dirty="0"/>
          </a:p>
        </p:txBody>
      </p:sp>
      <p:sp>
        <p:nvSpPr>
          <p:cNvPr id="3" name="Text Placeholder 2"/>
          <p:cNvSpPr>
            <a:spLocks noGrp="1"/>
          </p:cNvSpPr>
          <p:nvPr>
            <p:ph type="body" idx="1"/>
          </p:nvPr>
        </p:nvSpPr>
        <p:spPr>
          <a:xfrm>
            <a:off x="515791" y="5059035"/>
            <a:ext cx="6520220" cy="1653678"/>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323981317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519728" y="2012414"/>
            <a:ext cx="3212862" cy="479654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3827085" y="2012414"/>
            <a:ext cx="3212862" cy="479654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1771126951"/>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520712" y="402484"/>
            <a:ext cx="6520220" cy="1461188"/>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520713" y="1853171"/>
            <a:ext cx="3198096" cy="908210"/>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ru-RU" smtClean="0"/>
              <a:t>Образец текста</a:t>
            </a:r>
          </a:p>
        </p:txBody>
      </p:sp>
      <p:sp>
        <p:nvSpPr>
          <p:cNvPr id="4" name="Content Placeholder 3"/>
          <p:cNvSpPr>
            <a:spLocks noGrp="1"/>
          </p:cNvSpPr>
          <p:nvPr>
            <p:ph sz="half" idx="2"/>
          </p:nvPr>
        </p:nvSpPr>
        <p:spPr>
          <a:xfrm>
            <a:off x="520713" y="2761381"/>
            <a:ext cx="3198096" cy="406157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3827086" y="1853171"/>
            <a:ext cx="3213847" cy="908210"/>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ru-RU" smtClean="0"/>
              <a:t>Образец текста</a:t>
            </a:r>
          </a:p>
        </p:txBody>
      </p:sp>
      <p:sp>
        <p:nvSpPr>
          <p:cNvPr id="6" name="Content Placeholder 5"/>
          <p:cNvSpPr>
            <a:spLocks noGrp="1"/>
          </p:cNvSpPr>
          <p:nvPr>
            <p:ph sz="quarter" idx="4"/>
          </p:nvPr>
        </p:nvSpPr>
        <p:spPr>
          <a:xfrm>
            <a:off x="3827086" y="2761381"/>
            <a:ext cx="3213847" cy="406157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765781764"/>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195959855"/>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409098437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20712" y="503978"/>
            <a:ext cx="2438192" cy="1763924"/>
          </a:xfrm>
        </p:spPr>
        <p:txBody>
          <a:bodyPr anchor="b"/>
          <a:lstStyle>
            <a:lvl1pPr>
              <a:defRPr sz="2645"/>
            </a:lvl1pPr>
          </a:lstStyle>
          <a:p>
            <a:r>
              <a:rPr lang="ru-RU" smtClean="0"/>
              <a:t>Образец заголовка</a:t>
            </a:r>
            <a:endParaRPr lang="en-US" dirty="0"/>
          </a:p>
        </p:txBody>
      </p:sp>
      <p:sp>
        <p:nvSpPr>
          <p:cNvPr id="3" name="Content Placeholder 2"/>
          <p:cNvSpPr>
            <a:spLocks noGrp="1"/>
          </p:cNvSpPr>
          <p:nvPr>
            <p:ph idx="1"/>
          </p:nvPr>
        </p:nvSpPr>
        <p:spPr>
          <a:xfrm>
            <a:off x="3213847" y="1088455"/>
            <a:ext cx="3827085" cy="5372269"/>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20712" y="2267902"/>
            <a:ext cx="2438192" cy="4201570"/>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ru-RU" smtClean="0"/>
              <a:t>Образец текста</a:t>
            </a:r>
          </a:p>
        </p:txBody>
      </p:sp>
      <p:sp>
        <p:nvSpPr>
          <p:cNvPr id="5" name="Date Placeholder 4"/>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288493565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20712" y="503978"/>
            <a:ext cx="2438192" cy="1763924"/>
          </a:xfrm>
        </p:spPr>
        <p:txBody>
          <a:bodyPr anchor="b"/>
          <a:lstStyle>
            <a:lvl1pPr>
              <a:defRPr sz="2645"/>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213847" y="1088455"/>
            <a:ext cx="3827085" cy="5372269"/>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ru-RU" smtClean="0"/>
              <a:t>Вставка рисунка</a:t>
            </a:r>
            <a:endParaRPr lang="en-US" dirty="0"/>
          </a:p>
        </p:txBody>
      </p:sp>
      <p:sp>
        <p:nvSpPr>
          <p:cNvPr id="4" name="Text Placeholder 3"/>
          <p:cNvSpPr>
            <a:spLocks noGrp="1"/>
          </p:cNvSpPr>
          <p:nvPr>
            <p:ph type="body" sz="half" idx="2"/>
          </p:nvPr>
        </p:nvSpPr>
        <p:spPr>
          <a:xfrm>
            <a:off x="520712" y="2267902"/>
            <a:ext cx="2438192" cy="4201570"/>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ru-RU" smtClean="0"/>
              <a:t>Образец текста</a:t>
            </a:r>
          </a:p>
        </p:txBody>
      </p:sp>
      <p:sp>
        <p:nvSpPr>
          <p:cNvPr id="5" name="Date Placeholder 4"/>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3531241519"/>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1693572241"/>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402483"/>
            <a:ext cx="1630055" cy="640647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519728" y="402483"/>
            <a:ext cx="4795669" cy="64064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2017722314"/>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237197"/>
            <a:ext cx="6425724" cy="2631887"/>
          </a:xfrm>
        </p:spPr>
        <p:txBody>
          <a:bodyPr anchor="b"/>
          <a:lstStyle>
            <a:lvl1pPr algn="ctr">
              <a:defRPr sz="4960"/>
            </a:lvl1pPr>
          </a:lstStyle>
          <a:p>
            <a:r>
              <a:rPr lang="ru-RU" smtClean="0"/>
              <a:t>Образец заголовка</a:t>
            </a:r>
            <a:endParaRPr lang="en-US" dirty="0"/>
          </a:p>
        </p:txBody>
      </p:sp>
      <p:sp>
        <p:nvSpPr>
          <p:cNvPr id="3" name="Subtitle 2"/>
          <p:cNvSpPr>
            <a:spLocks noGrp="1"/>
          </p:cNvSpPr>
          <p:nvPr>
            <p:ph type="subTitle" idx="1"/>
          </p:nvPr>
        </p:nvSpPr>
        <p:spPr>
          <a:xfrm>
            <a:off x="944960" y="3970580"/>
            <a:ext cx="5669756" cy="1825171"/>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ru-RU" smtClean="0"/>
              <a:t>Образец подзаголовка</a:t>
            </a:r>
            <a:endParaRPr lang="en-US"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2174214177"/>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2_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44563" y="1236663"/>
            <a:ext cx="5670550" cy="2632075"/>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944563" y="3970338"/>
            <a:ext cx="5670550"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31872499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44563" y="1236663"/>
            <a:ext cx="5670550" cy="2632075"/>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944563" y="3970338"/>
            <a:ext cx="5670550"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DF8D5FA-40E8-49EE-8158-0ABB4B21A957}" type="datetimeFigureOut">
              <a:rPr lang="ru-RU" smtClean="0"/>
              <a:pPr/>
              <a:t>24.07.2026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8D84672-DCFE-492E-990C-86C40B5D4C42}" type="slidenum">
              <a:rPr lang="ru-RU" smtClean="0"/>
              <a:pPr/>
              <a:t>‹#›</a:t>
            </a:fld>
            <a:endParaRPr lang="ru-RU"/>
          </a:p>
        </p:txBody>
      </p:sp>
    </p:spTree>
    <p:extLst>
      <p:ext uri="{BB962C8B-B14F-4D97-AF65-F5344CB8AC3E}">
        <p14:creationId xmlns:p14="http://schemas.microsoft.com/office/powerpoint/2010/main" xmlns="" val="221290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DF8D5FA-40E8-49EE-8158-0ABB4B21A957}" type="datetimeFigureOut">
              <a:rPr lang="ru-RU" smtClean="0"/>
              <a:pPr/>
              <a:t>24.07.2026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8D84672-DCFE-492E-990C-86C40B5D4C42}" type="slidenum">
              <a:rPr lang="ru-RU" smtClean="0"/>
              <a:pPr/>
              <a:t>‹#›</a:t>
            </a:fld>
            <a:endParaRPr lang="ru-RU"/>
          </a:p>
        </p:txBody>
      </p:sp>
    </p:spTree>
    <p:extLst>
      <p:ext uri="{BB962C8B-B14F-4D97-AF65-F5344CB8AC3E}">
        <p14:creationId xmlns:p14="http://schemas.microsoft.com/office/powerpoint/2010/main" xmlns="" val="3055160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5938" y="1884363"/>
            <a:ext cx="6519862" cy="31448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515938" y="5059363"/>
            <a:ext cx="6519862" cy="16525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DF8D5FA-40E8-49EE-8158-0ABB4B21A957}" type="datetimeFigureOut">
              <a:rPr lang="ru-RU" smtClean="0"/>
              <a:pPr/>
              <a:t>24.07.2026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8D84672-DCFE-492E-990C-86C40B5D4C42}" type="slidenum">
              <a:rPr lang="ru-RU" smtClean="0"/>
              <a:pPr/>
              <a:t>‹#›</a:t>
            </a:fld>
            <a:endParaRPr lang="ru-RU"/>
          </a:p>
        </p:txBody>
      </p:sp>
    </p:spTree>
    <p:extLst>
      <p:ext uri="{BB962C8B-B14F-4D97-AF65-F5344CB8AC3E}">
        <p14:creationId xmlns:p14="http://schemas.microsoft.com/office/powerpoint/2010/main" xmlns="" val="17170812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519113" y="2012950"/>
            <a:ext cx="3184525" cy="47958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3856038" y="2012950"/>
            <a:ext cx="3184525" cy="47958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DF8D5FA-40E8-49EE-8158-0ABB4B21A957}" type="datetimeFigureOut">
              <a:rPr lang="ru-RU" smtClean="0"/>
              <a:pPr/>
              <a:t>24.07.2026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8D84672-DCFE-492E-990C-86C40B5D4C42}" type="slidenum">
              <a:rPr lang="ru-RU" smtClean="0"/>
              <a:pPr/>
              <a:t>‹#›</a:t>
            </a:fld>
            <a:endParaRPr lang="ru-RU"/>
          </a:p>
        </p:txBody>
      </p:sp>
    </p:spTree>
    <p:extLst>
      <p:ext uri="{BB962C8B-B14F-4D97-AF65-F5344CB8AC3E}">
        <p14:creationId xmlns:p14="http://schemas.microsoft.com/office/powerpoint/2010/main" xmlns="" val="19717463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0700" y="403225"/>
            <a:ext cx="6519863" cy="1460500"/>
          </a:xfrm>
        </p:spPr>
        <p:txBody>
          <a:bodyPr/>
          <a:lstStyle/>
          <a:p>
            <a:r>
              <a:rPr lang="ru-RU" smtClean="0"/>
              <a:t>Образец заголовка</a:t>
            </a:r>
            <a:endParaRPr lang="ru-RU"/>
          </a:p>
        </p:txBody>
      </p:sp>
      <p:sp>
        <p:nvSpPr>
          <p:cNvPr id="3" name="Текст 2"/>
          <p:cNvSpPr>
            <a:spLocks noGrp="1"/>
          </p:cNvSpPr>
          <p:nvPr>
            <p:ph type="body" idx="1"/>
          </p:nvPr>
        </p:nvSpPr>
        <p:spPr>
          <a:xfrm>
            <a:off x="520700" y="1852613"/>
            <a:ext cx="3198813"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520700" y="2760663"/>
            <a:ext cx="3198813" cy="40624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3827463" y="1852613"/>
            <a:ext cx="3213100"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3827463" y="2760663"/>
            <a:ext cx="3213100" cy="40624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DF8D5FA-40E8-49EE-8158-0ABB4B21A957}" type="datetimeFigureOut">
              <a:rPr lang="ru-RU" smtClean="0"/>
              <a:pPr/>
              <a:t>24.07.2026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8D84672-DCFE-492E-990C-86C40B5D4C42}" type="slidenum">
              <a:rPr lang="ru-RU" smtClean="0"/>
              <a:pPr/>
              <a:t>‹#›</a:t>
            </a:fld>
            <a:endParaRPr lang="ru-RU"/>
          </a:p>
        </p:txBody>
      </p:sp>
    </p:spTree>
    <p:extLst>
      <p:ext uri="{BB962C8B-B14F-4D97-AF65-F5344CB8AC3E}">
        <p14:creationId xmlns:p14="http://schemas.microsoft.com/office/powerpoint/2010/main" xmlns="" val="24483137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DF8D5FA-40E8-49EE-8158-0ABB4B21A957}" type="datetimeFigureOut">
              <a:rPr lang="ru-RU" smtClean="0"/>
              <a:pPr/>
              <a:t>24.07.2026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8D84672-DCFE-492E-990C-86C40B5D4C42}" type="slidenum">
              <a:rPr lang="ru-RU" smtClean="0"/>
              <a:pPr/>
              <a:t>‹#›</a:t>
            </a:fld>
            <a:endParaRPr lang="ru-RU"/>
          </a:p>
        </p:txBody>
      </p:sp>
    </p:spTree>
    <p:extLst>
      <p:ext uri="{BB962C8B-B14F-4D97-AF65-F5344CB8AC3E}">
        <p14:creationId xmlns:p14="http://schemas.microsoft.com/office/powerpoint/2010/main" xmlns="" val="277086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DF8D5FA-40E8-49EE-8158-0ABB4B21A957}" type="datetimeFigureOut">
              <a:rPr lang="ru-RU" smtClean="0"/>
              <a:pPr/>
              <a:t>24.07.2026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8D84672-DCFE-492E-990C-86C40B5D4C42}" type="slidenum">
              <a:rPr lang="ru-RU" smtClean="0"/>
              <a:pPr/>
              <a:t>‹#›</a:t>
            </a:fld>
            <a:endParaRPr lang="ru-RU"/>
          </a:p>
        </p:txBody>
      </p:sp>
    </p:spTree>
    <p:extLst>
      <p:ext uri="{BB962C8B-B14F-4D97-AF65-F5344CB8AC3E}">
        <p14:creationId xmlns:p14="http://schemas.microsoft.com/office/powerpoint/2010/main" xmlns="" val="17119684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0700" y="503238"/>
            <a:ext cx="2438400" cy="17653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3213100" y="1089025"/>
            <a:ext cx="3827463"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520700" y="2268538"/>
            <a:ext cx="24384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DF8D5FA-40E8-49EE-8158-0ABB4B21A957}" type="datetimeFigureOut">
              <a:rPr lang="ru-RU" smtClean="0"/>
              <a:pPr/>
              <a:t>24.07.2026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8D84672-DCFE-492E-990C-86C40B5D4C42}" type="slidenum">
              <a:rPr lang="ru-RU" smtClean="0"/>
              <a:pPr/>
              <a:t>‹#›</a:t>
            </a:fld>
            <a:endParaRPr lang="ru-RU"/>
          </a:p>
        </p:txBody>
      </p:sp>
    </p:spTree>
    <p:extLst>
      <p:ext uri="{BB962C8B-B14F-4D97-AF65-F5344CB8AC3E}">
        <p14:creationId xmlns:p14="http://schemas.microsoft.com/office/powerpoint/2010/main" xmlns="" val="27226672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0700" y="503238"/>
            <a:ext cx="2438400" cy="17653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3213100" y="1089025"/>
            <a:ext cx="3827463"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520700" y="2268538"/>
            <a:ext cx="24384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DF8D5FA-40E8-49EE-8158-0ABB4B21A957}" type="datetimeFigureOut">
              <a:rPr lang="ru-RU" smtClean="0"/>
              <a:pPr/>
              <a:t>24.07.2026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8D84672-DCFE-492E-990C-86C40B5D4C42}" type="slidenum">
              <a:rPr lang="ru-RU" smtClean="0"/>
              <a:pPr/>
              <a:t>‹#›</a:t>
            </a:fld>
            <a:endParaRPr lang="ru-RU"/>
          </a:p>
        </p:txBody>
      </p:sp>
    </p:spTree>
    <p:extLst>
      <p:ext uri="{BB962C8B-B14F-4D97-AF65-F5344CB8AC3E}">
        <p14:creationId xmlns:p14="http://schemas.microsoft.com/office/powerpoint/2010/main" xmlns="" val="10819082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DF8D5FA-40E8-49EE-8158-0ABB4B21A957}" type="datetimeFigureOut">
              <a:rPr lang="ru-RU" smtClean="0"/>
              <a:pPr/>
              <a:t>24.07.2026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8D84672-DCFE-492E-990C-86C40B5D4C42}" type="slidenum">
              <a:rPr lang="ru-RU" smtClean="0"/>
              <a:pPr/>
              <a:t>‹#›</a:t>
            </a:fld>
            <a:endParaRPr lang="ru-RU"/>
          </a:p>
        </p:txBody>
      </p:sp>
    </p:spTree>
    <p:extLst>
      <p:ext uri="{BB962C8B-B14F-4D97-AF65-F5344CB8AC3E}">
        <p14:creationId xmlns:p14="http://schemas.microsoft.com/office/powerpoint/2010/main" xmlns="" val="33301828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5410200" y="403225"/>
            <a:ext cx="1630363" cy="6405563"/>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519113" y="403225"/>
            <a:ext cx="4738687" cy="640556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DF8D5FA-40E8-49EE-8158-0ABB4B21A957}" type="datetimeFigureOut">
              <a:rPr lang="ru-RU" smtClean="0"/>
              <a:pPr/>
              <a:t>24.07.2026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8D84672-DCFE-492E-990C-86C40B5D4C42}" type="slidenum">
              <a:rPr lang="ru-RU" smtClean="0"/>
              <a:pPr/>
              <a:t>‹#›</a:t>
            </a:fld>
            <a:endParaRPr lang="ru-RU"/>
          </a:p>
        </p:txBody>
      </p:sp>
    </p:spTree>
    <p:extLst>
      <p:ext uri="{BB962C8B-B14F-4D97-AF65-F5344CB8AC3E}">
        <p14:creationId xmlns:p14="http://schemas.microsoft.com/office/powerpoint/2010/main" xmlns="" val="4545922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44563" y="1236663"/>
            <a:ext cx="5670550" cy="2632075"/>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944563" y="3970338"/>
            <a:ext cx="5670550"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19927597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7030120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5938" y="1884363"/>
            <a:ext cx="6519862" cy="31448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515938" y="5059363"/>
            <a:ext cx="6519862" cy="16525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35227076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519113" y="2012950"/>
            <a:ext cx="3184525" cy="47958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3856038" y="2012950"/>
            <a:ext cx="3184525" cy="47958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8135495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0700" y="403225"/>
            <a:ext cx="6519863" cy="1460500"/>
          </a:xfrm>
        </p:spPr>
        <p:txBody>
          <a:bodyPr/>
          <a:lstStyle/>
          <a:p>
            <a:r>
              <a:rPr lang="ru-RU" smtClean="0"/>
              <a:t>Образец заголовка</a:t>
            </a:r>
            <a:endParaRPr lang="ru-RU"/>
          </a:p>
        </p:txBody>
      </p:sp>
      <p:sp>
        <p:nvSpPr>
          <p:cNvPr id="3" name="Текст 2"/>
          <p:cNvSpPr>
            <a:spLocks noGrp="1"/>
          </p:cNvSpPr>
          <p:nvPr>
            <p:ph type="body" idx="1"/>
          </p:nvPr>
        </p:nvSpPr>
        <p:spPr>
          <a:xfrm>
            <a:off x="520700" y="1852613"/>
            <a:ext cx="3198813"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520700" y="2760663"/>
            <a:ext cx="3198813" cy="40624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3827463" y="1852613"/>
            <a:ext cx="3213100"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3827463" y="2760663"/>
            <a:ext cx="3213100" cy="40624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39721044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20942609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16353075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0700" y="503238"/>
            <a:ext cx="2438400" cy="17653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3213100" y="1089025"/>
            <a:ext cx="3827463"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520700" y="2268538"/>
            <a:ext cx="24384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40811761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0700" y="503238"/>
            <a:ext cx="2438400" cy="17653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3213100" y="1089025"/>
            <a:ext cx="3827463"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520700" y="2268538"/>
            <a:ext cx="24384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17675246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28104954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5410200" y="403225"/>
            <a:ext cx="1630363" cy="6405563"/>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519113" y="403225"/>
            <a:ext cx="4738687" cy="640556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6106755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_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237197"/>
            <a:ext cx="6425724" cy="2631887"/>
          </a:xfrm>
        </p:spPr>
        <p:txBody>
          <a:bodyPr anchor="b"/>
          <a:lstStyle>
            <a:lvl1pPr algn="ctr">
              <a:defRPr sz="4960"/>
            </a:lvl1pPr>
          </a:lstStyle>
          <a:p>
            <a:r>
              <a:rPr lang="ru-RU" smtClean="0"/>
              <a:t>Образец заголовка</a:t>
            </a:r>
            <a:endParaRPr lang="en-US" dirty="0"/>
          </a:p>
        </p:txBody>
      </p:sp>
      <p:sp>
        <p:nvSpPr>
          <p:cNvPr id="3" name="Subtitle 2"/>
          <p:cNvSpPr>
            <a:spLocks noGrp="1"/>
          </p:cNvSpPr>
          <p:nvPr>
            <p:ph type="subTitle" idx="1"/>
          </p:nvPr>
        </p:nvSpPr>
        <p:spPr>
          <a:xfrm>
            <a:off x="944960" y="3970580"/>
            <a:ext cx="5669756" cy="1825171"/>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ru-RU" smtClean="0"/>
              <a:t>Образец подзаголовка</a:t>
            </a:r>
            <a:endParaRPr lang="en-US"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69C61C7-1292-4BD5-ADB5-D2D0DBF4AA6A}" type="slidenum">
              <a:rPr lang="ru-RU" smtClean="0"/>
              <a:pPr/>
              <a:t>‹#›</a:t>
            </a:fld>
            <a:endParaRPr lang="ru-RU" dirty="0"/>
          </a:p>
        </p:txBody>
      </p:sp>
      <p:sp>
        <p:nvSpPr>
          <p:cNvPr id="10" name="Текст 9"/>
          <p:cNvSpPr>
            <a:spLocks noGrp="1"/>
          </p:cNvSpPr>
          <p:nvPr>
            <p:ph type="body" sz="quarter" idx="13" hasCustomPrompt="1"/>
          </p:nvPr>
        </p:nvSpPr>
        <p:spPr>
          <a:xfrm>
            <a:off x="803667" y="6898892"/>
            <a:ext cx="2194057" cy="557086"/>
          </a:xfrm>
          <a:solidFill>
            <a:srgbClr val="FFFFFF"/>
          </a:solidFill>
        </p:spPr>
        <p:txBody>
          <a:bodyPr>
            <a:noAutofit/>
          </a:bodyPr>
          <a:lstStyle>
            <a:lvl1pPr marL="0" indent="0">
              <a:buNone/>
              <a:defRPr/>
            </a:lvl1pPr>
            <a:lvl5pPr marL="0" indent="0">
              <a:buNone/>
              <a:defRPr sz="1300" baseline="0">
                <a:solidFill>
                  <a:schemeClr val="accent1">
                    <a:lumMod val="50000"/>
                  </a:schemeClr>
                </a:solidFill>
              </a:defRPr>
            </a:lvl5pPr>
          </a:lstStyle>
          <a:p>
            <a:pPr lvl="4"/>
            <a:r>
              <a:rPr lang="ru-RU" dirty="0" smtClean="0"/>
              <a:t>Министерство инвестиционного развития Смоленской области</a:t>
            </a:r>
            <a:endParaRPr lang="ru-RU" dirty="0"/>
          </a:p>
        </p:txBody>
      </p:sp>
    </p:spTree>
    <p:extLst>
      <p:ext uri="{BB962C8B-B14F-4D97-AF65-F5344CB8AC3E}">
        <p14:creationId xmlns:p14="http://schemas.microsoft.com/office/powerpoint/2010/main" xmlns="" val="3467938010"/>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237197"/>
            <a:ext cx="6425724" cy="2631887"/>
          </a:xfrm>
        </p:spPr>
        <p:txBody>
          <a:bodyPr anchor="b"/>
          <a:lstStyle>
            <a:lvl1pPr algn="ctr">
              <a:defRPr sz="4960"/>
            </a:lvl1pPr>
          </a:lstStyle>
          <a:p>
            <a:r>
              <a:rPr lang="ru-RU" smtClean="0"/>
              <a:t>Образец заголовка</a:t>
            </a:r>
            <a:endParaRPr lang="en-US" dirty="0"/>
          </a:p>
        </p:txBody>
      </p:sp>
      <p:sp>
        <p:nvSpPr>
          <p:cNvPr id="3" name="Subtitle 2"/>
          <p:cNvSpPr>
            <a:spLocks noGrp="1"/>
          </p:cNvSpPr>
          <p:nvPr>
            <p:ph type="subTitle" idx="1"/>
          </p:nvPr>
        </p:nvSpPr>
        <p:spPr>
          <a:xfrm>
            <a:off x="944960" y="3970580"/>
            <a:ext cx="5669756" cy="1825171"/>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ru-RU" smtClean="0"/>
              <a:t>Образец подзаголовка</a:t>
            </a:r>
            <a:endParaRPr lang="en-US"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69C61C7-1292-4BD5-ADB5-D2D0DBF4AA6A}" type="slidenum">
              <a:rPr lang="ru-RU" smtClean="0"/>
              <a:pPr/>
              <a:t>‹#›</a:t>
            </a:fld>
            <a:endParaRPr lang="ru-RU" dirty="0"/>
          </a:p>
        </p:txBody>
      </p:sp>
      <p:sp>
        <p:nvSpPr>
          <p:cNvPr id="10" name="Текст 9"/>
          <p:cNvSpPr>
            <a:spLocks noGrp="1"/>
          </p:cNvSpPr>
          <p:nvPr>
            <p:ph type="body" sz="quarter" idx="13" hasCustomPrompt="1"/>
          </p:nvPr>
        </p:nvSpPr>
        <p:spPr>
          <a:xfrm>
            <a:off x="803667" y="6898892"/>
            <a:ext cx="2194057" cy="557086"/>
          </a:xfrm>
          <a:solidFill>
            <a:srgbClr val="FFFFFF"/>
          </a:solidFill>
        </p:spPr>
        <p:txBody>
          <a:bodyPr>
            <a:noAutofit/>
          </a:bodyPr>
          <a:lstStyle>
            <a:lvl1pPr marL="0" indent="0">
              <a:buNone/>
              <a:defRPr/>
            </a:lvl1pPr>
            <a:lvl5pPr marL="0" indent="0">
              <a:buNone/>
              <a:defRPr sz="1300" baseline="0">
                <a:solidFill>
                  <a:schemeClr val="accent1">
                    <a:lumMod val="50000"/>
                  </a:schemeClr>
                </a:solidFill>
              </a:defRPr>
            </a:lvl5pPr>
          </a:lstStyle>
          <a:p>
            <a:pPr lvl="4"/>
            <a:r>
              <a:rPr lang="ru-RU" dirty="0" smtClean="0"/>
              <a:t>Министерство инвестиционного развития Смоленской области</a:t>
            </a:r>
            <a:endParaRPr lang="ru-RU" dirty="0"/>
          </a:p>
        </p:txBody>
      </p:sp>
    </p:spTree>
    <p:extLst>
      <p:ext uri="{BB962C8B-B14F-4D97-AF65-F5344CB8AC3E}">
        <p14:creationId xmlns:p14="http://schemas.microsoft.com/office/powerpoint/2010/main" xmlns="" val="1501753490"/>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69C61C7-1292-4BD5-ADB5-D2D0DBF4AA6A}" type="slidenum">
              <a:rPr lang="ru-RU" smtClean="0"/>
              <a:pPr/>
              <a:t>‹#›</a:t>
            </a:fld>
            <a:endParaRPr lang="ru-RU" dirty="0"/>
          </a:p>
        </p:txBody>
      </p:sp>
      <p:sp>
        <p:nvSpPr>
          <p:cNvPr id="7" name="Текст 9"/>
          <p:cNvSpPr>
            <a:spLocks noGrp="1"/>
          </p:cNvSpPr>
          <p:nvPr>
            <p:ph type="body" sz="quarter" idx="13" hasCustomPrompt="1"/>
          </p:nvPr>
        </p:nvSpPr>
        <p:spPr>
          <a:xfrm>
            <a:off x="813094" y="6898892"/>
            <a:ext cx="2194057" cy="557086"/>
          </a:xfrm>
          <a:solidFill>
            <a:srgbClr val="FFFFFF"/>
          </a:solidFill>
        </p:spPr>
        <p:txBody>
          <a:bodyPr>
            <a:noAutofit/>
          </a:bodyPr>
          <a:lstStyle>
            <a:lvl1pPr marL="0" indent="0">
              <a:buNone/>
              <a:defRPr/>
            </a:lvl1pPr>
            <a:lvl5pPr marL="0" indent="0">
              <a:buNone/>
              <a:defRPr sz="1300" baseline="0">
                <a:solidFill>
                  <a:schemeClr val="accent1">
                    <a:lumMod val="50000"/>
                  </a:schemeClr>
                </a:solidFill>
              </a:defRPr>
            </a:lvl5pPr>
          </a:lstStyle>
          <a:p>
            <a:pPr lvl="4"/>
            <a:r>
              <a:rPr lang="ru-RU" dirty="0" smtClean="0"/>
              <a:t>Министерство инвестиционного развития Смоленской области</a:t>
            </a:r>
            <a:endParaRPr lang="ru-RU" dirty="0"/>
          </a:p>
        </p:txBody>
      </p:sp>
    </p:spTree>
    <p:extLst>
      <p:ext uri="{BB962C8B-B14F-4D97-AF65-F5344CB8AC3E}">
        <p14:creationId xmlns:p14="http://schemas.microsoft.com/office/powerpoint/2010/main" xmlns="" val="3155473128"/>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515791" y="1884671"/>
            <a:ext cx="6520220" cy="3144614"/>
          </a:xfrm>
        </p:spPr>
        <p:txBody>
          <a:bodyPr anchor="b"/>
          <a:lstStyle>
            <a:lvl1pPr>
              <a:defRPr sz="4960"/>
            </a:lvl1pPr>
          </a:lstStyle>
          <a:p>
            <a:r>
              <a:rPr lang="ru-RU" smtClean="0"/>
              <a:t>Образец заголовка</a:t>
            </a:r>
            <a:endParaRPr lang="en-US" dirty="0"/>
          </a:p>
        </p:txBody>
      </p:sp>
      <p:sp>
        <p:nvSpPr>
          <p:cNvPr id="3" name="Text Placeholder 2"/>
          <p:cNvSpPr>
            <a:spLocks noGrp="1"/>
          </p:cNvSpPr>
          <p:nvPr>
            <p:ph type="body" idx="1"/>
          </p:nvPr>
        </p:nvSpPr>
        <p:spPr>
          <a:xfrm>
            <a:off x="515791" y="5059035"/>
            <a:ext cx="6520220" cy="1653678"/>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69C61C7-1292-4BD5-ADB5-D2D0DBF4AA6A}" type="slidenum">
              <a:rPr lang="ru-RU" smtClean="0"/>
              <a:pPr/>
              <a:t>‹#›</a:t>
            </a:fld>
            <a:endParaRPr lang="ru-RU" dirty="0"/>
          </a:p>
        </p:txBody>
      </p:sp>
      <p:sp>
        <p:nvSpPr>
          <p:cNvPr id="7" name="Текст 9"/>
          <p:cNvSpPr>
            <a:spLocks noGrp="1"/>
          </p:cNvSpPr>
          <p:nvPr>
            <p:ph type="body" sz="quarter" idx="13" hasCustomPrompt="1"/>
          </p:nvPr>
        </p:nvSpPr>
        <p:spPr>
          <a:xfrm>
            <a:off x="803667" y="6898892"/>
            <a:ext cx="2194057" cy="557086"/>
          </a:xfrm>
          <a:solidFill>
            <a:srgbClr val="FFFFFF"/>
          </a:solidFill>
        </p:spPr>
        <p:txBody>
          <a:bodyPr>
            <a:noAutofit/>
          </a:bodyPr>
          <a:lstStyle>
            <a:lvl1pPr marL="0" indent="0">
              <a:buNone/>
              <a:defRPr/>
            </a:lvl1pPr>
            <a:lvl5pPr marL="0" indent="0">
              <a:buNone/>
              <a:defRPr sz="1300" baseline="0">
                <a:solidFill>
                  <a:schemeClr val="accent1">
                    <a:lumMod val="50000"/>
                  </a:schemeClr>
                </a:solidFill>
              </a:defRPr>
            </a:lvl5pPr>
          </a:lstStyle>
          <a:p>
            <a:pPr lvl="4"/>
            <a:r>
              <a:rPr lang="ru-RU" dirty="0" smtClean="0"/>
              <a:t>Министерство инвестиционного развития Смоленской области</a:t>
            </a:r>
            <a:endParaRPr lang="ru-RU" dirty="0"/>
          </a:p>
        </p:txBody>
      </p:sp>
    </p:spTree>
    <p:extLst>
      <p:ext uri="{BB962C8B-B14F-4D97-AF65-F5344CB8AC3E}">
        <p14:creationId xmlns:p14="http://schemas.microsoft.com/office/powerpoint/2010/main" xmlns="" val="1439370042"/>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519728" y="2012414"/>
            <a:ext cx="3212862" cy="479654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3827085" y="2012414"/>
            <a:ext cx="3212862" cy="4796544"/>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F69C61C7-1292-4BD5-ADB5-D2D0DBF4AA6A}" type="slidenum">
              <a:rPr lang="ru-RU" smtClean="0"/>
              <a:pPr/>
              <a:t>‹#›</a:t>
            </a:fld>
            <a:endParaRPr lang="ru-RU" dirty="0"/>
          </a:p>
        </p:txBody>
      </p:sp>
      <p:sp>
        <p:nvSpPr>
          <p:cNvPr id="8" name="Текст 9"/>
          <p:cNvSpPr>
            <a:spLocks noGrp="1"/>
          </p:cNvSpPr>
          <p:nvPr>
            <p:ph type="body" sz="quarter" idx="13" hasCustomPrompt="1"/>
          </p:nvPr>
        </p:nvSpPr>
        <p:spPr>
          <a:xfrm>
            <a:off x="803667" y="6898892"/>
            <a:ext cx="2194057" cy="557086"/>
          </a:xfrm>
          <a:solidFill>
            <a:srgbClr val="FFFFFF"/>
          </a:solidFill>
        </p:spPr>
        <p:txBody>
          <a:bodyPr>
            <a:noAutofit/>
          </a:bodyPr>
          <a:lstStyle>
            <a:lvl1pPr marL="0" indent="0">
              <a:buNone/>
              <a:defRPr/>
            </a:lvl1pPr>
            <a:lvl5pPr marL="0" indent="0">
              <a:buNone/>
              <a:defRPr sz="1300" baseline="0">
                <a:solidFill>
                  <a:schemeClr val="accent1">
                    <a:lumMod val="50000"/>
                  </a:schemeClr>
                </a:solidFill>
              </a:defRPr>
            </a:lvl5pPr>
          </a:lstStyle>
          <a:p>
            <a:pPr lvl="4"/>
            <a:r>
              <a:rPr lang="ru-RU" dirty="0" smtClean="0"/>
              <a:t>Министерство инвестиционного развития Смоленской области</a:t>
            </a:r>
            <a:endParaRPr lang="ru-RU" dirty="0"/>
          </a:p>
        </p:txBody>
      </p:sp>
    </p:spTree>
    <p:extLst>
      <p:ext uri="{BB962C8B-B14F-4D97-AF65-F5344CB8AC3E}">
        <p14:creationId xmlns:p14="http://schemas.microsoft.com/office/powerpoint/2010/main" xmlns="" val="2123387278"/>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520712" y="402484"/>
            <a:ext cx="6520220" cy="1461188"/>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520713" y="1853171"/>
            <a:ext cx="3198096" cy="908210"/>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ru-RU" smtClean="0"/>
              <a:t>Образец текста</a:t>
            </a:r>
          </a:p>
        </p:txBody>
      </p:sp>
      <p:sp>
        <p:nvSpPr>
          <p:cNvPr id="4" name="Content Placeholder 3"/>
          <p:cNvSpPr>
            <a:spLocks noGrp="1"/>
          </p:cNvSpPr>
          <p:nvPr>
            <p:ph sz="half" idx="2"/>
          </p:nvPr>
        </p:nvSpPr>
        <p:spPr>
          <a:xfrm>
            <a:off x="520713" y="2761381"/>
            <a:ext cx="3198096" cy="406157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3827086" y="1853171"/>
            <a:ext cx="3213847" cy="908210"/>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ru-RU" smtClean="0"/>
              <a:t>Образец текста</a:t>
            </a:r>
          </a:p>
        </p:txBody>
      </p:sp>
      <p:sp>
        <p:nvSpPr>
          <p:cNvPr id="6" name="Content Placeholder 5"/>
          <p:cNvSpPr>
            <a:spLocks noGrp="1"/>
          </p:cNvSpPr>
          <p:nvPr>
            <p:ph sz="quarter" idx="4"/>
          </p:nvPr>
        </p:nvSpPr>
        <p:spPr>
          <a:xfrm>
            <a:off x="3827086" y="2761381"/>
            <a:ext cx="3213847" cy="4061576"/>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F69C61C7-1292-4BD5-ADB5-D2D0DBF4AA6A}" type="slidenum">
              <a:rPr lang="ru-RU" smtClean="0"/>
              <a:pPr/>
              <a:t>‹#›</a:t>
            </a:fld>
            <a:endParaRPr lang="ru-RU" dirty="0"/>
          </a:p>
        </p:txBody>
      </p:sp>
      <p:sp>
        <p:nvSpPr>
          <p:cNvPr id="10" name="Текст 9"/>
          <p:cNvSpPr>
            <a:spLocks noGrp="1"/>
          </p:cNvSpPr>
          <p:nvPr>
            <p:ph type="body" sz="quarter" idx="13" hasCustomPrompt="1"/>
          </p:nvPr>
        </p:nvSpPr>
        <p:spPr>
          <a:xfrm>
            <a:off x="803667" y="6898892"/>
            <a:ext cx="2194057" cy="557086"/>
          </a:xfrm>
          <a:solidFill>
            <a:srgbClr val="FFFFFF"/>
          </a:solidFill>
        </p:spPr>
        <p:txBody>
          <a:bodyPr>
            <a:noAutofit/>
          </a:bodyPr>
          <a:lstStyle>
            <a:lvl1pPr marL="0" indent="0">
              <a:buNone/>
              <a:defRPr/>
            </a:lvl1pPr>
            <a:lvl5pPr marL="0" indent="0">
              <a:buNone/>
              <a:defRPr sz="1300" baseline="0">
                <a:solidFill>
                  <a:schemeClr val="accent1">
                    <a:lumMod val="50000"/>
                  </a:schemeClr>
                </a:solidFill>
              </a:defRPr>
            </a:lvl5pPr>
          </a:lstStyle>
          <a:p>
            <a:pPr lvl="4"/>
            <a:r>
              <a:rPr lang="ru-RU" dirty="0" smtClean="0"/>
              <a:t>Министерство инвестиционного развития Смоленской области</a:t>
            </a:r>
            <a:endParaRPr lang="ru-RU" dirty="0"/>
          </a:p>
        </p:txBody>
      </p:sp>
    </p:spTree>
    <p:extLst>
      <p:ext uri="{BB962C8B-B14F-4D97-AF65-F5344CB8AC3E}">
        <p14:creationId xmlns:p14="http://schemas.microsoft.com/office/powerpoint/2010/main" xmlns="" val="1349693821"/>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F69C61C7-1292-4BD5-ADB5-D2D0DBF4AA6A}" type="slidenum">
              <a:rPr lang="ru-RU" smtClean="0"/>
              <a:pPr/>
              <a:t>‹#›</a:t>
            </a:fld>
            <a:endParaRPr lang="ru-RU" dirty="0"/>
          </a:p>
        </p:txBody>
      </p:sp>
      <p:sp>
        <p:nvSpPr>
          <p:cNvPr id="6" name="Текст 9"/>
          <p:cNvSpPr>
            <a:spLocks noGrp="1"/>
          </p:cNvSpPr>
          <p:nvPr>
            <p:ph type="body" sz="quarter" idx="13" hasCustomPrompt="1"/>
          </p:nvPr>
        </p:nvSpPr>
        <p:spPr>
          <a:xfrm>
            <a:off x="803667" y="6898892"/>
            <a:ext cx="2194057" cy="557086"/>
          </a:xfrm>
          <a:solidFill>
            <a:srgbClr val="FFFFFF"/>
          </a:solidFill>
        </p:spPr>
        <p:txBody>
          <a:bodyPr>
            <a:noAutofit/>
          </a:bodyPr>
          <a:lstStyle>
            <a:lvl1pPr marL="0" indent="0">
              <a:buNone/>
              <a:defRPr/>
            </a:lvl1pPr>
            <a:lvl5pPr marL="0" indent="0">
              <a:buNone/>
              <a:defRPr sz="1300" baseline="0">
                <a:solidFill>
                  <a:schemeClr val="accent1">
                    <a:lumMod val="50000"/>
                  </a:schemeClr>
                </a:solidFill>
              </a:defRPr>
            </a:lvl5pPr>
          </a:lstStyle>
          <a:p>
            <a:pPr lvl="4"/>
            <a:r>
              <a:rPr lang="ru-RU" dirty="0" smtClean="0"/>
              <a:t>Министерство инвестиционного развития Смоленской области</a:t>
            </a:r>
            <a:endParaRPr lang="ru-RU" dirty="0"/>
          </a:p>
        </p:txBody>
      </p:sp>
    </p:spTree>
    <p:extLst>
      <p:ext uri="{BB962C8B-B14F-4D97-AF65-F5344CB8AC3E}">
        <p14:creationId xmlns:p14="http://schemas.microsoft.com/office/powerpoint/2010/main" xmlns="" val="657470649"/>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F69C61C7-1292-4BD5-ADB5-D2D0DBF4AA6A}" type="slidenum">
              <a:rPr lang="ru-RU" smtClean="0"/>
              <a:pPr/>
              <a:t>‹#›</a:t>
            </a:fld>
            <a:endParaRPr lang="ru-RU" dirty="0"/>
          </a:p>
        </p:txBody>
      </p:sp>
      <p:sp>
        <p:nvSpPr>
          <p:cNvPr id="5" name="Текст 9"/>
          <p:cNvSpPr>
            <a:spLocks noGrp="1"/>
          </p:cNvSpPr>
          <p:nvPr>
            <p:ph type="body" sz="quarter" idx="13" hasCustomPrompt="1"/>
          </p:nvPr>
        </p:nvSpPr>
        <p:spPr>
          <a:xfrm>
            <a:off x="803667" y="6898892"/>
            <a:ext cx="2194057" cy="557086"/>
          </a:xfrm>
          <a:solidFill>
            <a:srgbClr val="FFFFFF"/>
          </a:solidFill>
        </p:spPr>
        <p:txBody>
          <a:bodyPr>
            <a:noAutofit/>
          </a:bodyPr>
          <a:lstStyle>
            <a:lvl1pPr marL="0" indent="0">
              <a:buNone/>
              <a:defRPr/>
            </a:lvl1pPr>
            <a:lvl5pPr marL="0" indent="0">
              <a:buNone/>
              <a:defRPr sz="1300" baseline="0">
                <a:solidFill>
                  <a:schemeClr val="accent1">
                    <a:lumMod val="50000"/>
                  </a:schemeClr>
                </a:solidFill>
              </a:defRPr>
            </a:lvl5pPr>
          </a:lstStyle>
          <a:p>
            <a:pPr lvl="4"/>
            <a:r>
              <a:rPr lang="ru-RU" dirty="0" smtClean="0"/>
              <a:t>Министерство инвестиционного развития Смоленской области</a:t>
            </a:r>
            <a:endParaRPr lang="ru-RU" dirty="0"/>
          </a:p>
        </p:txBody>
      </p:sp>
    </p:spTree>
    <p:extLst>
      <p:ext uri="{BB962C8B-B14F-4D97-AF65-F5344CB8AC3E}">
        <p14:creationId xmlns:p14="http://schemas.microsoft.com/office/powerpoint/2010/main" xmlns="" val="2319191610"/>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20712" y="503978"/>
            <a:ext cx="2438192" cy="1763924"/>
          </a:xfrm>
        </p:spPr>
        <p:txBody>
          <a:bodyPr anchor="b"/>
          <a:lstStyle>
            <a:lvl1pPr>
              <a:defRPr sz="2645"/>
            </a:lvl1pPr>
          </a:lstStyle>
          <a:p>
            <a:r>
              <a:rPr lang="ru-RU" smtClean="0"/>
              <a:t>Образец заголовка</a:t>
            </a:r>
            <a:endParaRPr lang="en-US" dirty="0"/>
          </a:p>
        </p:txBody>
      </p:sp>
      <p:sp>
        <p:nvSpPr>
          <p:cNvPr id="3" name="Content Placeholder 2"/>
          <p:cNvSpPr>
            <a:spLocks noGrp="1"/>
          </p:cNvSpPr>
          <p:nvPr>
            <p:ph idx="1"/>
          </p:nvPr>
        </p:nvSpPr>
        <p:spPr>
          <a:xfrm>
            <a:off x="3213847" y="1088455"/>
            <a:ext cx="3827085" cy="5372269"/>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20712" y="2267902"/>
            <a:ext cx="2438192" cy="4201570"/>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ru-RU" smtClean="0"/>
              <a:t>Образец текста</a:t>
            </a:r>
          </a:p>
        </p:txBody>
      </p:sp>
      <p:sp>
        <p:nvSpPr>
          <p:cNvPr id="5" name="Date Placeholder 4"/>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F69C61C7-1292-4BD5-ADB5-D2D0DBF4AA6A}" type="slidenum">
              <a:rPr lang="ru-RU" smtClean="0"/>
              <a:pPr/>
              <a:t>‹#›</a:t>
            </a:fld>
            <a:endParaRPr lang="ru-RU" dirty="0"/>
          </a:p>
        </p:txBody>
      </p:sp>
      <p:sp>
        <p:nvSpPr>
          <p:cNvPr id="8" name="Текст 9"/>
          <p:cNvSpPr>
            <a:spLocks noGrp="1"/>
          </p:cNvSpPr>
          <p:nvPr>
            <p:ph type="body" sz="quarter" idx="13" hasCustomPrompt="1"/>
          </p:nvPr>
        </p:nvSpPr>
        <p:spPr>
          <a:xfrm>
            <a:off x="803667" y="6898892"/>
            <a:ext cx="2194057" cy="557086"/>
          </a:xfrm>
          <a:solidFill>
            <a:srgbClr val="FFFFFF"/>
          </a:solidFill>
        </p:spPr>
        <p:txBody>
          <a:bodyPr>
            <a:noAutofit/>
          </a:bodyPr>
          <a:lstStyle>
            <a:lvl1pPr marL="0" indent="0">
              <a:buNone/>
              <a:defRPr/>
            </a:lvl1pPr>
            <a:lvl5pPr marL="0" indent="0">
              <a:buNone/>
              <a:defRPr sz="1300" baseline="0">
                <a:solidFill>
                  <a:schemeClr val="accent1">
                    <a:lumMod val="50000"/>
                  </a:schemeClr>
                </a:solidFill>
              </a:defRPr>
            </a:lvl5pPr>
          </a:lstStyle>
          <a:p>
            <a:pPr lvl="4"/>
            <a:r>
              <a:rPr lang="ru-RU" dirty="0" smtClean="0"/>
              <a:t>Министерство инвестиционного развития Смоленской области</a:t>
            </a:r>
            <a:endParaRPr lang="ru-RU" dirty="0"/>
          </a:p>
        </p:txBody>
      </p:sp>
    </p:spTree>
    <p:extLst>
      <p:ext uri="{BB962C8B-B14F-4D97-AF65-F5344CB8AC3E}">
        <p14:creationId xmlns:p14="http://schemas.microsoft.com/office/powerpoint/2010/main" xmlns="" val="1488101377"/>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20712" y="503978"/>
            <a:ext cx="2438192" cy="1763924"/>
          </a:xfrm>
        </p:spPr>
        <p:txBody>
          <a:bodyPr anchor="b"/>
          <a:lstStyle>
            <a:lvl1pPr>
              <a:defRPr sz="2645"/>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213847" y="1088455"/>
            <a:ext cx="3827085" cy="5372269"/>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ru-RU" smtClean="0"/>
              <a:t>Вставка рисунка</a:t>
            </a:r>
            <a:endParaRPr lang="en-US" dirty="0"/>
          </a:p>
        </p:txBody>
      </p:sp>
      <p:sp>
        <p:nvSpPr>
          <p:cNvPr id="4" name="Text Placeholder 3"/>
          <p:cNvSpPr>
            <a:spLocks noGrp="1"/>
          </p:cNvSpPr>
          <p:nvPr>
            <p:ph type="body" sz="half" idx="2"/>
          </p:nvPr>
        </p:nvSpPr>
        <p:spPr>
          <a:xfrm>
            <a:off x="520712" y="2267902"/>
            <a:ext cx="2438192" cy="4201570"/>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ru-RU" smtClean="0"/>
              <a:t>Образец текста</a:t>
            </a:r>
          </a:p>
        </p:txBody>
      </p:sp>
      <p:sp>
        <p:nvSpPr>
          <p:cNvPr id="5" name="Date Placeholder 4"/>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F69C61C7-1292-4BD5-ADB5-D2D0DBF4AA6A}" type="slidenum">
              <a:rPr lang="ru-RU" smtClean="0"/>
              <a:pPr/>
              <a:t>‹#›</a:t>
            </a:fld>
            <a:endParaRPr lang="ru-RU" dirty="0"/>
          </a:p>
        </p:txBody>
      </p:sp>
      <p:sp>
        <p:nvSpPr>
          <p:cNvPr id="8" name="Текст 9"/>
          <p:cNvSpPr>
            <a:spLocks noGrp="1"/>
          </p:cNvSpPr>
          <p:nvPr>
            <p:ph type="body" sz="quarter" idx="13" hasCustomPrompt="1"/>
          </p:nvPr>
        </p:nvSpPr>
        <p:spPr>
          <a:xfrm>
            <a:off x="803667" y="6898892"/>
            <a:ext cx="2194057" cy="557086"/>
          </a:xfrm>
          <a:solidFill>
            <a:srgbClr val="FFFFFF"/>
          </a:solidFill>
        </p:spPr>
        <p:txBody>
          <a:bodyPr>
            <a:noAutofit/>
          </a:bodyPr>
          <a:lstStyle>
            <a:lvl1pPr marL="0" indent="0">
              <a:buNone/>
              <a:defRPr/>
            </a:lvl1pPr>
            <a:lvl5pPr marL="0" indent="0">
              <a:buNone/>
              <a:defRPr sz="1300" baseline="0">
                <a:solidFill>
                  <a:schemeClr val="accent1">
                    <a:lumMod val="50000"/>
                  </a:schemeClr>
                </a:solidFill>
              </a:defRPr>
            </a:lvl5pPr>
          </a:lstStyle>
          <a:p>
            <a:pPr lvl="4"/>
            <a:r>
              <a:rPr lang="ru-RU" dirty="0" smtClean="0"/>
              <a:t>Министерство инвестиционного развития Смоленской области</a:t>
            </a:r>
            <a:endParaRPr lang="ru-RU" dirty="0"/>
          </a:p>
        </p:txBody>
      </p:sp>
    </p:spTree>
    <p:extLst>
      <p:ext uri="{BB962C8B-B14F-4D97-AF65-F5344CB8AC3E}">
        <p14:creationId xmlns:p14="http://schemas.microsoft.com/office/powerpoint/2010/main" xmlns="" val="2833520800"/>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69C61C7-1292-4BD5-ADB5-D2D0DBF4AA6A}" type="slidenum">
              <a:rPr lang="ru-RU" smtClean="0"/>
              <a:pPr/>
              <a:t>‹#›</a:t>
            </a:fld>
            <a:endParaRPr lang="ru-RU" dirty="0"/>
          </a:p>
        </p:txBody>
      </p:sp>
      <p:sp>
        <p:nvSpPr>
          <p:cNvPr id="7" name="Текст 9"/>
          <p:cNvSpPr>
            <a:spLocks noGrp="1"/>
          </p:cNvSpPr>
          <p:nvPr>
            <p:ph type="body" sz="quarter" idx="13" hasCustomPrompt="1"/>
          </p:nvPr>
        </p:nvSpPr>
        <p:spPr>
          <a:xfrm>
            <a:off x="803667" y="6898892"/>
            <a:ext cx="2194057" cy="557086"/>
          </a:xfrm>
          <a:solidFill>
            <a:srgbClr val="FFFFFF"/>
          </a:solidFill>
        </p:spPr>
        <p:txBody>
          <a:bodyPr>
            <a:noAutofit/>
          </a:bodyPr>
          <a:lstStyle>
            <a:lvl1pPr marL="0" indent="0">
              <a:buNone/>
              <a:defRPr/>
            </a:lvl1pPr>
            <a:lvl5pPr marL="0" indent="0">
              <a:buNone/>
              <a:defRPr sz="1300" baseline="0">
                <a:solidFill>
                  <a:schemeClr val="accent1">
                    <a:lumMod val="50000"/>
                  </a:schemeClr>
                </a:solidFill>
              </a:defRPr>
            </a:lvl5pPr>
          </a:lstStyle>
          <a:p>
            <a:pPr lvl="4"/>
            <a:r>
              <a:rPr lang="ru-RU" dirty="0" smtClean="0"/>
              <a:t>Министерство инвестиционного развития Смоленской области</a:t>
            </a:r>
            <a:endParaRPr lang="ru-RU" dirty="0"/>
          </a:p>
        </p:txBody>
      </p:sp>
    </p:spTree>
    <p:extLst>
      <p:ext uri="{BB962C8B-B14F-4D97-AF65-F5344CB8AC3E}">
        <p14:creationId xmlns:p14="http://schemas.microsoft.com/office/powerpoint/2010/main" xmlns="" val="1955518836"/>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402483"/>
            <a:ext cx="1630055" cy="6406475"/>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519728" y="402483"/>
            <a:ext cx="4795669" cy="64064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CB54F4B1-7501-4FBD-9D17-2142E827AE0D}" type="datetimeFigureOut">
              <a:rPr lang="ru-RU" smtClean="0"/>
              <a:pPr/>
              <a:t>24.07.2026</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69C61C7-1292-4BD5-ADB5-D2D0DBF4AA6A}" type="slidenum">
              <a:rPr lang="ru-RU" smtClean="0"/>
              <a:pPr/>
              <a:t>‹#›</a:t>
            </a:fld>
            <a:endParaRPr lang="ru-RU" dirty="0"/>
          </a:p>
        </p:txBody>
      </p:sp>
      <p:sp>
        <p:nvSpPr>
          <p:cNvPr id="7" name="Текст 9"/>
          <p:cNvSpPr>
            <a:spLocks noGrp="1"/>
          </p:cNvSpPr>
          <p:nvPr>
            <p:ph type="body" sz="quarter" idx="13" hasCustomPrompt="1"/>
          </p:nvPr>
        </p:nvSpPr>
        <p:spPr>
          <a:xfrm>
            <a:off x="803667" y="6898892"/>
            <a:ext cx="2194057" cy="557086"/>
          </a:xfrm>
          <a:solidFill>
            <a:srgbClr val="FFFFFF"/>
          </a:solidFill>
        </p:spPr>
        <p:txBody>
          <a:bodyPr>
            <a:noAutofit/>
          </a:bodyPr>
          <a:lstStyle>
            <a:lvl1pPr marL="0" indent="0">
              <a:buNone/>
              <a:defRPr/>
            </a:lvl1pPr>
            <a:lvl5pPr marL="0" indent="0">
              <a:buNone/>
              <a:defRPr sz="1300" baseline="0">
                <a:solidFill>
                  <a:schemeClr val="accent1">
                    <a:lumMod val="50000"/>
                  </a:schemeClr>
                </a:solidFill>
              </a:defRPr>
            </a:lvl5pPr>
          </a:lstStyle>
          <a:p>
            <a:pPr lvl="4"/>
            <a:r>
              <a:rPr lang="ru-RU" dirty="0" smtClean="0"/>
              <a:t>Министерство инвестиционного развития Смоленской области</a:t>
            </a:r>
            <a:endParaRPr lang="ru-RU" dirty="0"/>
          </a:p>
        </p:txBody>
      </p:sp>
    </p:spTree>
    <p:extLst>
      <p:ext uri="{BB962C8B-B14F-4D97-AF65-F5344CB8AC3E}">
        <p14:creationId xmlns:p14="http://schemas.microsoft.com/office/powerpoint/2010/main" xmlns="" val="1757695893"/>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1_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237197"/>
            <a:ext cx="6425724" cy="2631887"/>
          </a:xfrm>
        </p:spPr>
        <p:txBody>
          <a:bodyPr anchor="b"/>
          <a:lstStyle>
            <a:lvl1pPr algn="ctr">
              <a:defRPr sz="4960"/>
            </a:lvl1pPr>
          </a:lstStyle>
          <a:p>
            <a:r>
              <a:rPr lang="ru-RU" smtClean="0"/>
              <a:t>Образец заголовка</a:t>
            </a:r>
            <a:endParaRPr lang="en-US" dirty="0"/>
          </a:p>
        </p:txBody>
      </p:sp>
      <p:sp>
        <p:nvSpPr>
          <p:cNvPr id="3" name="Subtitle 2"/>
          <p:cNvSpPr>
            <a:spLocks noGrp="1"/>
          </p:cNvSpPr>
          <p:nvPr>
            <p:ph type="subTitle" idx="1"/>
          </p:nvPr>
        </p:nvSpPr>
        <p:spPr>
          <a:xfrm>
            <a:off x="944960" y="3970580"/>
            <a:ext cx="5669756" cy="1825171"/>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ru-RU" smtClean="0"/>
              <a:t>Образец подзаголовка</a:t>
            </a:r>
            <a:endParaRPr lang="en-US"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F69C61C7-1292-4BD5-ADB5-D2D0DBF4AA6A}" type="slidenum">
              <a:rPr lang="ru-RU" smtClean="0"/>
              <a:pPr/>
              <a:t>‹#›</a:t>
            </a:fld>
            <a:endParaRPr lang="ru-RU" dirty="0"/>
          </a:p>
        </p:txBody>
      </p:sp>
      <p:sp>
        <p:nvSpPr>
          <p:cNvPr id="10" name="Текст 9"/>
          <p:cNvSpPr>
            <a:spLocks noGrp="1"/>
          </p:cNvSpPr>
          <p:nvPr>
            <p:ph type="body" sz="quarter" idx="13" hasCustomPrompt="1"/>
          </p:nvPr>
        </p:nvSpPr>
        <p:spPr>
          <a:xfrm>
            <a:off x="803667" y="6898892"/>
            <a:ext cx="2194057" cy="557086"/>
          </a:xfrm>
          <a:solidFill>
            <a:srgbClr val="FFFFFF"/>
          </a:solidFill>
        </p:spPr>
        <p:txBody>
          <a:bodyPr>
            <a:noAutofit/>
          </a:bodyPr>
          <a:lstStyle>
            <a:lvl1pPr marL="0" indent="0">
              <a:buNone/>
              <a:defRPr/>
            </a:lvl1pPr>
            <a:lvl5pPr marL="0" indent="0">
              <a:buNone/>
              <a:defRPr sz="1300" baseline="0">
                <a:solidFill>
                  <a:schemeClr val="accent1">
                    <a:lumMod val="50000"/>
                  </a:schemeClr>
                </a:solidFill>
              </a:defRPr>
            </a:lvl5pPr>
          </a:lstStyle>
          <a:p>
            <a:pPr lvl="4"/>
            <a:r>
              <a:rPr lang="ru-RU" dirty="0" smtClean="0"/>
              <a:t>Министерство инвестиционного развития Смоленской области</a:t>
            </a:r>
            <a:endParaRPr lang="ru-RU" dirty="0"/>
          </a:p>
        </p:txBody>
      </p:sp>
    </p:spTree>
    <p:extLst>
      <p:ext uri="{BB962C8B-B14F-4D97-AF65-F5344CB8AC3E}">
        <p14:creationId xmlns:p14="http://schemas.microsoft.com/office/powerpoint/2010/main" xmlns="" val="3400462649"/>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44563" y="1236663"/>
            <a:ext cx="5670550" cy="2632075"/>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944563" y="3970338"/>
            <a:ext cx="5670550" cy="18256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DF8D5FA-40E8-49EE-8158-0ABB4B21A957}" type="datetimeFigureOut">
              <a:rPr lang="ru-RU" smtClean="0"/>
              <a:pPr/>
              <a:t>24.07.2026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8D84672-DCFE-492E-990C-86C40B5D4C42}" type="slidenum">
              <a:rPr lang="ru-RU" smtClean="0"/>
              <a:pPr/>
              <a:t>‹#›</a:t>
            </a:fld>
            <a:endParaRPr lang="ru-RU"/>
          </a:p>
        </p:txBody>
      </p:sp>
    </p:spTree>
    <p:extLst>
      <p:ext uri="{BB962C8B-B14F-4D97-AF65-F5344CB8AC3E}">
        <p14:creationId xmlns:p14="http://schemas.microsoft.com/office/powerpoint/2010/main" xmlns="" val="356087391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DF8D5FA-40E8-49EE-8158-0ABB4B21A957}" type="datetimeFigureOut">
              <a:rPr lang="ru-RU" smtClean="0"/>
              <a:pPr/>
              <a:t>24.07.2026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8D84672-DCFE-492E-990C-86C40B5D4C42}" type="slidenum">
              <a:rPr lang="ru-RU" smtClean="0"/>
              <a:pPr/>
              <a:t>‹#›</a:t>
            </a:fld>
            <a:endParaRPr lang="ru-RU"/>
          </a:p>
        </p:txBody>
      </p:sp>
    </p:spTree>
    <p:extLst>
      <p:ext uri="{BB962C8B-B14F-4D97-AF65-F5344CB8AC3E}">
        <p14:creationId xmlns:p14="http://schemas.microsoft.com/office/powerpoint/2010/main" xmlns="" val="219939236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5938" y="1884363"/>
            <a:ext cx="6519862" cy="31448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515938" y="5059363"/>
            <a:ext cx="6519862" cy="16525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DF8D5FA-40E8-49EE-8158-0ABB4B21A957}" type="datetimeFigureOut">
              <a:rPr lang="ru-RU" smtClean="0"/>
              <a:pPr/>
              <a:t>24.07.2026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8D84672-DCFE-492E-990C-86C40B5D4C42}" type="slidenum">
              <a:rPr lang="ru-RU" smtClean="0"/>
              <a:pPr/>
              <a:t>‹#›</a:t>
            </a:fld>
            <a:endParaRPr lang="ru-RU"/>
          </a:p>
        </p:txBody>
      </p:sp>
    </p:spTree>
    <p:extLst>
      <p:ext uri="{BB962C8B-B14F-4D97-AF65-F5344CB8AC3E}">
        <p14:creationId xmlns:p14="http://schemas.microsoft.com/office/powerpoint/2010/main" xmlns="" val="412491036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519113" y="2012950"/>
            <a:ext cx="3184525" cy="47958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3856038" y="2012950"/>
            <a:ext cx="3184525" cy="47958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DF8D5FA-40E8-49EE-8158-0ABB4B21A957}" type="datetimeFigureOut">
              <a:rPr lang="ru-RU" smtClean="0"/>
              <a:pPr/>
              <a:t>24.07.2026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8D84672-DCFE-492E-990C-86C40B5D4C42}" type="slidenum">
              <a:rPr lang="ru-RU" smtClean="0"/>
              <a:pPr/>
              <a:t>‹#›</a:t>
            </a:fld>
            <a:endParaRPr lang="ru-RU"/>
          </a:p>
        </p:txBody>
      </p:sp>
    </p:spTree>
    <p:extLst>
      <p:ext uri="{BB962C8B-B14F-4D97-AF65-F5344CB8AC3E}">
        <p14:creationId xmlns:p14="http://schemas.microsoft.com/office/powerpoint/2010/main" xmlns="" val="124730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0700" y="403225"/>
            <a:ext cx="6519863" cy="1460500"/>
          </a:xfrm>
        </p:spPr>
        <p:txBody>
          <a:bodyPr/>
          <a:lstStyle/>
          <a:p>
            <a:r>
              <a:rPr lang="ru-RU" smtClean="0"/>
              <a:t>Образец заголовка</a:t>
            </a:r>
            <a:endParaRPr lang="ru-RU"/>
          </a:p>
        </p:txBody>
      </p:sp>
      <p:sp>
        <p:nvSpPr>
          <p:cNvPr id="3" name="Текст 2"/>
          <p:cNvSpPr>
            <a:spLocks noGrp="1"/>
          </p:cNvSpPr>
          <p:nvPr>
            <p:ph type="body" idx="1"/>
          </p:nvPr>
        </p:nvSpPr>
        <p:spPr>
          <a:xfrm>
            <a:off x="520700" y="1852613"/>
            <a:ext cx="3198813"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520700" y="2760663"/>
            <a:ext cx="3198813" cy="40624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3827463" y="1852613"/>
            <a:ext cx="3213100"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3827463" y="2760663"/>
            <a:ext cx="3213100" cy="406241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DF8D5FA-40E8-49EE-8158-0ABB4B21A957}" type="datetimeFigureOut">
              <a:rPr lang="ru-RU" smtClean="0"/>
              <a:pPr/>
              <a:t>24.07.2026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8D84672-DCFE-492E-990C-86C40B5D4C42}" type="slidenum">
              <a:rPr lang="ru-RU" smtClean="0"/>
              <a:pPr/>
              <a:t>‹#›</a:t>
            </a:fld>
            <a:endParaRPr lang="ru-RU"/>
          </a:p>
        </p:txBody>
      </p:sp>
    </p:spTree>
    <p:extLst>
      <p:ext uri="{BB962C8B-B14F-4D97-AF65-F5344CB8AC3E}">
        <p14:creationId xmlns:p14="http://schemas.microsoft.com/office/powerpoint/2010/main" xmlns="" val="113777481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DF8D5FA-40E8-49EE-8158-0ABB4B21A957}" type="datetimeFigureOut">
              <a:rPr lang="ru-RU" smtClean="0"/>
              <a:pPr/>
              <a:t>24.07.2026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8D84672-DCFE-492E-990C-86C40B5D4C42}" type="slidenum">
              <a:rPr lang="ru-RU" smtClean="0"/>
              <a:pPr/>
              <a:t>‹#›</a:t>
            </a:fld>
            <a:endParaRPr lang="ru-RU"/>
          </a:p>
        </p:txBody>
      </p:sp>
    </p:spTree>
    <p:extLst>
      <p:ext uri="{BB962C8B-B14F-4D97-AF65-F5344CB8AC3E}">
        <p14:creationId xmlns:p14="http://schemas.microsoft.com/office/powerpoint/2010/main" xmlns="" val="23384990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DF8D5FA-40E8-49EE-8158-0ABB4B21A957}" type="datetimeFigureOut">
              <a:rPr lang="ru-RU" smtClean="0"/>
              <a:pPr/>
              <a:t>24.07.2026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8D84672-DCFE-492E-990C-86C40B5D4C42}" type="slidenum">
              <a:rPr lang="ru-RU" smtClean="0"/>
              <a:pPr/>
              <a:t>‹#›</a:t>
            </a:fld>
            <a:endParaRPr lang="ru-RU"/>
          </a:p>
        </p:txBody>
      </p:sp>
    </p:spTree>
    <p:extLst>
      <p:ext uri="{BB962C8B-B14F-4D97-AF65-F5344CB8AC3E}">
        <p14:creationId xmlns:p14="http://schemas.microsoft.com/office/powerpoint/2010/main" xmlns="" val="92972628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0700" y="503238"/>
            <a:ext cx="2438400" cy="17653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3213100" y="1089025"/>
            <a:ext cx="3827463" cy="53721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520700" y="2268538"/>
            <a:ext cx="24384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DF8D5FA-40E8-49EE-8158-0ABB4B21A957}" type="datetimeFigureOut">
              <a:rPr lang="ru-RU" smtClean="0"/>
              <a:pPr/>
              <a:t>24.07.2026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8D84672-DCFE-492E-990C-86C40B5D4C42}" type="slidenum">
              <a:rPr lang="ru-RU" smtClean="0"/>
              <a:pPr/>
              <a:t>‹#›</a:t>
            </a:fld>
            <a:endParaRPr lang="ru-RU"/>
          </a:p>
        </p:txBody>
      </p:sp>
    </p:spTree>
    <p:extLst>
      <p:ext uri="{BB962C8B-B14F-4D97-AF65-F5344CB8AC3E}">
        <p14:creationId xmlns:p14="http://schemas.microsoft.com/office/powerpoint/2010/main" xmlns="" val="231804451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0700" y="503238"/>
            <a:ext cx="2438400" cy="17653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3213100" y="1089025"/>
            <a:ext cx="3827463" cy="5372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520700" y="2268538"/>
            <a:ext cx="2438400" cy="42005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EDF8D5FA-40E8-49EE-8158-0ABB4B21A957}" type="datetimeFigureOut">
              <a:rPr lang="ru-RU" smtClean="0"/>
              <a:pPr/>
              <a:t>24.07.2026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8D84672-DCFE-492E-990C-86C40B5D4C42}" type="slidenum">
              <a:rPr lang="ru-RU" smtClean="0"/>
              <a:pPr/>
              <a:t>‹#›</a:t>
            </a:fld>
            <a:endParaRPr lang="ru-RU"/>
          </a:p>
        </p:txBody>
      </p:sp>
    </p:spTree>
    <p:extLst>
      <p:ext uri="{BB962C8B-B14F-4D97-AF65-F5344CB8AC3E}">
        <p14:creationId xmlns:p14="http://schemas.microsoft.com/office/powerpoint/2010/main" xmlns="" val="370708769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DF8D5FA-40E8-49EE-8158-0ABB4B21A957}" type="datetimeFigureOut">
              <a:rPr lang="ru-RU" smtClean="0"/>
              <a:pPr/>
              <a:t>24.07.2026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8D84672-DCFE-492E-990C-86C40B5D4C42}" type="slidenum">
              <a:rPr lang="ru-RU" smtClean="0"/>
              <a:pPr/>
              <a:t>‹#›</a:t>
            </a:fld>
            <a:endParaRPr lang="ru-RU"/>
          </a:p>
        </p:txBody>
      </p:sp>
    </p:spTree>
    <p:extLst>
      <p:ext uri="{BB962C8B-B14F-4D97-AF65-F5344CB8AC3E}">
        <p14:creationId xmlns:p14="http://schemas.microsoft.com/office/powerpoint/2010/main" xmlns="" val="74628837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5410200" y="403225"/>
            <a:ext cx="1630363" cy="6405563"/>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519113" y="403225"/>
            <a:ext cx="4738687" cy="640556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DF8D5FA-40E8-49EE-8158-0ABB4B21A957}" type="datetimeFigureOut">
              <a:rPr lang="ru-RU" smtClean="0"/>
              <a:pPr/>
              <a:t>24.07.2026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8D84672-DCFE-492E-990C-86C40B5D4C42}" type="slidenum">
              <a:rPr lang="ru-RU" smtClean="0"/>
              <a:pPr/>
              <a:t>‹#›</a:t>
            </a:fld>
            <a:endParaRPr lang="ru-RU"/>
          </a:p>
        </p:txBody>
      </p:sp>
    </p:spTree>
    <p:extLst>
      <p:ext uri="{BB962C8B-B14F-4D97-AF65-F5344CB8AC3E}">
        <p14:creationId xmlns:p14="http://schemas.microsoft.com/office/powerpoint/2010/main" xmlns="" val="3438337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theme" Target="../theme/theme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image" Target="../media/image1.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9113" y="403225"/>
            <a:ext cx="6521450" cy="14605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519113" y="2012950"/>
            <a:ext cx="6521450" cy="47958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519113" y="7007225"/>
            <a:ext cx="1701800" cy="401638"/>
          </a:xfrm>
          <a:prstGeom prst="rect">
            <a:avLst/>
          </a:prstGeom>
        </p:spPr>
        <p:txBody>
          <a:bodyPr vert="horz" lIns="91440" tIns="45720" rIns="91440" bIns="45720" rtlCol="0" anchor="ctr"/>
          <a:lstStyle>
            <a:lvl1pPr algn="l">
              <a:defRPr sz="1200">
                <a:solidFill>
                  <a:schemeClr val="tx1">
                    <a:tint val="75000"/>
                  </a:schemeClr>
                </a:solidFill>
              </a:defRPr>
            </a:lvl1pPr>
          </a:lstStyle>
          <a:p>
            <a:fld id="{CB54F4B1-7501-4FBD-9D17-2142E827AE0D}" type="datetimeFigureOut">
              <a:rPr lang="ru-RU" smtClean="0"/>
              <a:pPr/>
              <a:t>24.07.2026</a:t>
            </a:fld>
            <a:endParaRPr lang="ru-RU" dirty="0"/>
          </a:p>
        </p:txBody>
      </p:sp>
      <p:sp>
        <p:nvSpPr>
          <p:cNvPr id="5" name="Нижний колонтитул 4"/>
          <p:cNvSpPr>
            <a:spLocks noGrp="1"/>
          </p:cNvSpPr>
          <p:nvPr>
            <p:ph type="ftr" sz="quarter" idx="3"/>
          </p:nvPr>
        </p:nvSpPr>
        <p:spPr>
          <a:xfrm>
            <a:off x="2503488" y="7007225"/>
            <a:ext cx="2552700" cy="4016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5338763" y="7007225"/>
            <a:ext cx="1701800"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F69C61C7-1292-4BD5-ADB5-D2D0DBF4AA6A}" type="slidenum">
              <a:rPr lang="ru-RU" smtClean="0"/>
              <a:pPr/>
              <a:t>‹#›</a:t>
            </a:fld>
            <a:endParaRPr lang="ru-RU" dirty="0"/>
          </a:p>
        </p:txBody>
      </p:sp>
    </p:spTree>
    <p:extLst>
      <p:ext uri="{BB962C8B-B14F-4D97-AF65-F5344CB8AC3E}">
        <p14:creationId xmlns:p14="http://schemas.microsoft.com/office/powerpoint/2010/main" xmlns="" val="208563386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402484"/>
            <a:ext cx="6520220" cy="146118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519728" y="2012414"/>
            <a:ext cx="6520220" cy="4796544"/>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19728" y="7006700"/>
            <a:ext cx="1700927"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CB54F4B1-7501-4FBD-9D17-2142E827AE0D}" type="datetimeFigureOut">
              <a:rPr lang="ru-RU" smtClean="0"/>
              <a:pPr/>
              <a:t>24.07.2026</a:t>
            </a:fld>
            <a:endParaRPr lang="ru-RU" dirty="0"/>
          </a:p>
        </p:txBody>
      </p:sp>
      <p:sp>
        <p:nvSpPr>
          <p:cNvPr id="5" name="Footer Placeholder 4"/>
          <p:cNvSpPr>
            <a:spLocks noGrp="1"/>
          </p:cNvSpPr>
          <p:nvPr>
            <p:ph type="ftr" sz="quarter" idx="3"/>
          </p:nvPr>
        </p:nvSpPr>
        <p:spPr>
          <a:xfrm>
            <a:off x="2504143" y="7006700"/>
            <a:ext cx="2551390"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ru-RU" dirty="0"/>
          </a:p>
        </p:txBody>
      </p:sp>
      <p:sp>
        <p:nvSpPr>
          <p:cNvPr id="6" name="Slide Number Placeholder 5"/>
          <p:cNvSpPr>
            <a:spLocks noGrp="1"/>
          </p:cNvSpPr>
          <p:nvPr>
            <p:ph type="sldNum" sz="quarter" idx="4"/>
          </p:nvPr>
        </p:nvSpPr>
        <p:spPr>
          <a:xfrm>
            <a:off x="5339020" y="7006700"/>
            <a:ext cx="1700927"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F69C61C7-1292-4BD5-ADB5-D2D0DBF4AA6A}" type="slidenum">
              <a:rPr lang="ru-RU" smtClean="0"/>
              <a:pPr/>
              <a:t>‹#›</a:t>
            </a:fld>
            <a:endParaRPr lang="ru-RU" dirty="0"/>
          </a:p>
        </p:txBody>
      </p:sp>
      <p:sp>
        <p:nvSpPr>
          <p:cNvPr id="7" name="Текст 9"/>
          <p:cNvSpPr txBox="1">
            <a:spLocks/>
          </p:cNvSpPr>
          <p:nvPr/>
        </p:nvSpPr>
        <p:spPr>
          <a:xfrm>
            <a:off x="803667" y="6898892"/>
            <a:ext cx="2194057" cy="557086"/>
          </a:xfrm>
          <a:prstGeom prst="rect">
            <a:avLst/>
          </a:prstGeom>
          <a:solidFill>
            <a:srgbClr val="FFFFFF"/>
          </a:solidFill>
        </p:spPr>
        <p:txBody>
          <a:bodyPr>
            <a:noAutofit/>
          </a:bodyPr>
          <a:lstStyle>
            <a:lvl1pPr marL="0" indent="0" algn="l" defTabSz="755934" rtl="0" eaLnBrk="1" latinLnBrk="0" hangingPunct="1">
              <a:lnSpc>
                <a:spcPct val="90000"/>
              </a:lnSpc>
              <a:spcBef>
                <a:spcPts val="827"/>
              </a:spcBef>
              <a:buFont typeface="Arial" panose="020B0604020202020204" pitchFamily="34" charset="0"/>
              <a:buNone/>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0" indent="0" algn="l" defTabSz="755934" rtl="0" eaLnBrk="1" latinLnBrk="0" hangingPunct="1">
              <a:lnSpc>
                <a:spcPct val="90000"/>
              </a:lnSpc>
              <a:spcBef>
                <a:spcPts val="413"/>
              </a:spcBef>
              <a:buFont typeface="Arial" panose="020B0604020202020204" pitchFamily="34" charset="0"/>
              <a:buNone/>
              <a:defRPr sz="1300" kern="1200" baseline="0">
                <a:solidFill>
                  <a:schemeClr val="accent1">
                    <a:lumMod val="50000"/>
                  </a:schemeClr>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lvl="4"/>
            <a:r>
              <a:rPr lang="ru-RU" dirty="0" smtClean="0"/>
              <a:t>Министерство инвестиционного развития Смоленской области</a:t>
            </a:r>
            <a:endParaRPr lang="ru-RU" dirty="0"/>
          </a:p>
        </p:txBody>
      </p:sp>
    </p:spTree>
    <p:extLst>
      <p:ext uri="{BB962C8B-B14F-4D97-AF65-F5344CB8AC3E}">
        <p14:creationId xmlns:p14="http://schemas.microsoft.com/office/powerpoint/2010/main" xmlns="" val="412655346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747" r:id="rId13"/>
  </p:sldLayoutIdLst>
  <p:timing>
    <p:tnLst>
      <p:par>
        <p:cTn id="1" dur="indefinite" restart="never" nodeType="tmRoot"/>
      </p:par>
    </p:tnLst>
  </p:timing>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9113" y="403225"/>
            <a:ext cx="6521450" cy="14605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519113" y="2012950"/>
            <a:ext cx="6521450" cy="47958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519113" y="7007225"/>
            <a:ext cx="1701800" cy="401638"/>
          </a:xfrm>
          <a:prstGeom prst="rect">
            <a:avLst/>
          </a:prstGeom>
        </p:spPr>
        <p:txBody>
          <a:bodyPr vert="horz" lIns="91440" tIns="45720" rIns="91440" bIns="45720" rtlCol="0" anchor="ctr"/>
          <a:lstStyle>
            <a:lvl1pPr algn="l">
              <a:defRPr sz="1200">
                <a:solidFill>
                  <a:schemeClr val="tx1">
                    <a:tint val="75000"/>
                  </a:schemeClr>
                </a:solidFill>
              </a:defRPr>
            </a:lvl1pPr>
          </a:lstStyle>
          <a:p>
            <a:fld id="{EDF8D5FA-40E8-49EE-8158-0ABB4B21A957}" type="datetimeFigureOut">
              <a:rPr lang="ru-RU" smtClean="0"/>
              <a:pPr/>
              <a:t>24.07.2026</a:t>
            </a:fld>
            <a:endParaRPr lang="ru-RU"/>
          </a:p>
        </p:txBody>
      </p:sp>
      <p:sp>
        <p:nvSpPr>
          <p:cNvPr id="5" name="Нижний колонтитул 4"/>
          <p:cNvSpPr>
            <a:spLocks noGrp="1"/>
          </p:cNvSpPr>
          <p:nvPr>
            <p:ph type="ftr" sz="quarter" idx="3"/>
          </p:nvPr>
        </p:nvSpPr>
        <p:spPr>
          <a:xfrm>
            <a:off x="2503488" y="7007225"/>
            <a:ext cx="2552700" cy="4016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5338763" y="7007225"/>
            <a:ext cx="1701800"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68D84672-DCFE-492E-990C-86C40B5D4C42}" type="slidenum">
              <a:rPr lang="ru-RU" smtClean="0"/>
              <a:pPr/>
              <a:t>‹#›</a:t>
            </a:fld>
            <a:endParaRPr lang="ru-RU"/>
          </a:p>
        </p:txBody>
      </p:sp>
    </p:spTree>
    <p:extLst>
      <p:ext uri="{BB962C8B-B14F-4D97-AF65-F5344CB8AC3E}">
        <p14:creationId xmlns:p14="http://schemas.microsoft.com/office/powerpoint/2010/main" xmlns="" val="1757888975"/>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9113" y="403225"/>
            <a:ext cx="6521450" cy="14605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519113" y="2012950"/>
            <a:ext cx="6521450" cy="47958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519113" y="7007225"/>
            <a:ext cx="1701800" cy="401638"/>
          </a:xfrm>
          <a:prstGeom prst="rect">
            <a:avLst/>
          </a:prstGeom>
        </p:spPr>
        <p:txBody>
          <a:bodyPr vert="horz" lIns="91440" tIns="45720" rIns="91440" bIns="45720" rtlCol="0" anchor="ctr"/>
          <a:lstStyle>
            <a:lvl1pPr algn="l">
              <a:defRPr sz="1200">
                <a:solidFill>
                  <a:schemeClr val="tx1">
                    <a:tint val="75000"/>
                  </a:schemeClr>
                </a:solidFill>
              </a:defRPr>
            </a:lvl1pPr>
          </a:lstStyle>
          <a:p>
            <a:fld id="{EDF8D5FA-40E8-49EE-8158-0ABB4B21A957}" type="datetimeFigureOut">
              <a:rPr lang="ru-RU" smtClean="0"/>
              <a:pPr/>
              <a:t>24.07.2026</a:t>
            </a:fld>
            <a:endParaRPr lang="ru-RU"/>
          </a:p>
        </p:txBody>
      </p:sp>
      <p:sp>
        <p:nvSpPr>
          <p:cNvPr id="5" name="Нижний колонтитул 4"/>
          <p:cNvSpPr>
            <a:spLocks noGrp="1"/>
          </p:cNvSpPr>
          <p:nvPr>
            <p:ph type="ftr" sz="quarter" idx="3"/>
          </p:nvPr>
        </p:nvSpPr>
        <p:spPr>
          <a:xfrm>
            <a:off x="2503488" y="7007225"/>
            <a:ext cx="2552700" cy="4016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5338763" y="7007225"/>
            <a:ext cx="1701800"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68D84672-DCFE-492E-990C-86C40B5D4C42}" type="slidenum">
              <a:rPr lang="ru-RU" smtClean="0"/>
              <a:pPr/>
              <a:t>‹#›</a:t>
            </a:fld>
            <a:endParaRPr lang="ru-RU"/>
          </a:p>
        </p:txBody>
      </p:sp>
      <p:sp>
        <p:nvSpPr>
          <p:cNvPr id="7" name="Текст 9"/>
          <p:cNvSpPr txBox="1">
            <a:spLocks/>
          </p:cNvSpPr>
          <p:nvPr/>
        </p:nvSpPr>
        <p:spPr>
          <a:xfrm>
            <a:off x="803667" y="6898892"/>
            <a:ext cx="2194057" cy="557086"/>
          </a:xfrm>
          <a:prstGeom prst="rect">
            <a:avLst/>
          </a:prstGeom>
          <a:solidFill>
            <a:srgbClr val="FFFFFF"/>
          </a:solidFill>
        </p:spPr>
        <p:txBody>
          <a:bodyPr>
            <a:noAutofit/>
          </a:bodyPr>
          <a:lstStyle>
            <a:lvl1pPr marL="0" indent="0" algn="l" defTabSz="755934" rtl="0" eaLnBrk="1" latinLnBrk="0" hangingPunct="1">
              <a:lnSpc>
                <a:spcPct val="90000"/>
              </a:lnSpc>
              <a:spcBef>
                <a:spcPts val="827"/>
              </a:spcBef>
              <a:buFont typeface="Arial" panose="020B0604020202020204" pitchFamily="34" charset="0"/>
              <a:buNone/>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0" indent="0" algn="l" defTabSz="755934" rtl="0" eaLnBrk="1" latinLnBrk="0" hangingPunct="1">
              <a:lnSpc>
                <a:spcPct val="90000"/>
              </a:lnSpc>
              <a:spcBef>
                <a:spcPts val="413"/>
              </a:spcBef>
              <a:buFont typeface="Arial" panose="020B0604020202020204" pitchFamily="34" charset="0"/>
              <a:buNone/>
              <a:defRPr sz="1300" kern="1200" baseline="0">
                <a:solidFill>
                  <a:schemeClr val="accent1">
                    <a:lumMod val="50000"/>
                  </a:schemeClr>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lvl="4"/>
            <a:r>
              <a:rPr lang="ru-RU" dirty="0" smtClean="0"/>
              <a:t>Министерство инвестиционного развития Смоленской области</a:t>
            </a:r>
            <a:endParaRPr lang="ru-RU" dirty="0"/>
          </a:p>
        </p:txBody>
      </p:sp>
    </p:spTree>
    <p:extLst>
      <p:ext uri="{BB962C8B-B14F-4D97-AF65-F5344CB8AC3E}">
        <p14:creationId xmlns:p14="http://schemas.microsoft.com/office/powerpoint/2010/main" xmlns="" val="1840467839"/>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402484"/>
            <a:ext cx="6520220" cy="146118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519728" y="2012414"/>
            <a:ext cx="6520220" cy="4796544"/>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19728" y="7006700"/>
            <a:ext cx="1700927"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CB54F4B1-7501-4FBD-9D17-2142E827AE0D}" type="datetimeFigureOut">
              <a:rPr lang="ru-RU" smtClean="0"/>
              <a:pPr/>
              <a:t>24.07.2026</a:t>
            </a:fld>
            <a:endParaRPr lang="ru-RU" dirty="0"/>
          </a:p>
        </p:txBody>
      </p:sp>
      <p:sp>
        <p:nvSpPr>
          <p:cNvPr id="5" name="Footer Placeholder 4"/>
          <p:cNvSpPr>
            <a:spLocks noGrp="1"/>
          </p:cNvSpPr>
          <p:nvPr>
            <p:ph type="ftr" sz="quarter" idx="3"/>
          </p:nvPr>
        </p:nvSpPr>
        <p:spPr>
          <a:xfrm>
            <a:off x="2504143" y="7006700"/>
            <a:ext cx="2551390"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ru-RU" dirty="0"/>
          </a:p>
        </p:txBody>
      </p:sp>
      <p:sp>
        <p:nvSpPr>
          <p:cNvPr id="6" name="Slide Number Placeholder 5"/>
          <p:cNvSpPr>
            <a:spLocks noGrp="1"/>
          </p:cNvSpPr>
          <p:nvPr>
            <p:ph type="sldNum" sz="quarter" idx="4"/>
          </p:nvPr>
        </p:nvSpPr>
        <p:spPr>
          <a:xfrm>
            <a:off x="5339020" y="7006700"/>
            <a:ext cx="1700927"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F69C61C7-1292-4BD5-ADB5-D2D0DBF4AA6A}" type="slidenum">
              <a:rPr lang="ru-RU" smtClean="0"/>
              <a:pPr/>
              <a:t>‹#›</a:t>
            </a:fld>
            <a:endParaRPr lang="ru-RU" dirty="0"/>
          </a:p>
        </p:txBody>
      </p:sp>
      <p:sp>
        <p:nvSpPr>
          <p:cNvPr id="7" name="Текст 9"/>
          <p:cNvSpPr txBox="1">
            <a:spLocks/>
          </p:cNvSpPr>
          <p:nvPr/>
        </p:nvSpPr>
        <p:spPr>
          <a:xfrm>
            <a:off x="803667" y="6898892"/>
            <a:ext cx="2194057" cy="557086"/>
          </a:xfrm>
          <a:prstGeom prst="rect">
            <a:avLst/>
          </a:prstGeom>
          <a:solidFill>
            <a:srgbClr val="FFFFFF"/>
          </a:solidFill>
        </p:spPr>
        <p:txBody>
          <a:bodyPr>
            <a:noAutofit/>
          </a:bodyPr>
          <a:lstStyle>
            <a:lvl1pPr marL="0" indent="0" algn="l" defTabSz="755934" rtl="0" eaLnBrk="1" latinLnBrk="0" hangingPunct="1">
              <a:lnSpc>
                <a:spcPct val="90000"/>
              </a:lnSpc>
              <a:spcBef>
                <a:spcPts val="827"/>
              </a:spcBef>
              <a:buFont typeface="Arial" panose="020B0604020202020204" pitchFamily="34" charset="0"/>
              <a:buNone/>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0" indent="0" algn="l" defTabSz="755934" rtl="0" eaLnBrk="1" latinLnBrk="0" hangingPunct="1">
              <a:lnSpc>
                <a:spcPct val="90000"/>
              </a:lnSpc>
              <a:spcBef>
                <a:spcPts val="413"/>
              </a:spcBef>
              <a:buFont typeface="Arial" panose="020B0604020202020204" pitchFamily="34" charset="0"/>
              <a:buNone/>
              <a:defRPr sz="1300" kern="1200" baseline="0">
                <a:solidFill>
                  <a:schemeClr val="accent1">
                    <a:lumMod val="50000"/>
                  </a:schemeClr>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lvl="4"/>
            <a:r>
              <a:rPr lang="ru-RU" smtClean="0"/>
              <a:t>Министерство инвестиционного развития Смоленской области</a:t>
            </a:r>
            <a:endParaRPr lang="ru-RU" dirty="0"/>
          </a:p>
        </p:txBody>
      </p:sp>
    </p:spTree>
    <p:extLst>
      <p:ext uri="{BB962C8B-B14F-4D97-AF65-F5344CB8AC3E}">
        <p14:creationId xmlns:p14="http://schemas.microsoft.com/office/powerpoint/2010/main" xmlns="" val="1362174463"/>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timing>
    <p:tnLst>
      <p:par>
        <p:cTn id="1" dur="indefinite" restart="never" nodeType="tmRoot"/>
      </p:par>
    </p:tnLst>
  </p:timing>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9113" y="403225"/>
            <a:ext cx="6521450" cy="14605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519113" y="2012950"/>
            <a:ext cx="6521450" cy="47958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519113" y="7007225"/>
            <a:ext cx="1701800" cy="401638"/>
          </a:xfrm>
          <a:prstGeom prst="rect">
            <a:avLst/>
          </a:prstGeom>
        </p:spPr>
        <p:txBody>
          <a:bodyPr vert="horz" lIns="91440" tIns="45720" rIns="91440" bIns="45720" rtlCol="0" anchor="ctr"/>
          <a:lstStyle>
            <a:lvl1pPr algn="l">
              <a:defRPr sz="1200">
                <a:solidFill>
                  <a:schemeClr val="tx1">
                    <a:tint val="75000"/>
                  </a:schemeClr>
                </a:solidFill>
              </a:defRPr>
            </a:lvl1pPr>
          </a:lstStyle>
          <a:p>
            <a:fld id="{EDF8D5FA-40E8-49EE-8158-0ABB4B21A957}" type="datetimeFigureOut">
              <a:rPr lang="ru-RU" smtClean="0"/>
              <a:pPr/>
              <a:t>24.07.2026</a:t>
            </a:fld>
            <a:endParaRPr lang="ru-RU"/>
          </a:p>
        </p:txBody>
      </p:sp>
      <p:sp>
        <p:nvSpPr>
          <p:cNvPr id="5" name="Нижний колонтитул 4"/>
          <p:cNvSpPr>
            <a:spLocks noGrp="1"/>
          </p:cNvSpPr>
          <p:nvPr>
            <p:ph type="ftr" sz="quarter" idx="3"/>
          </p:nvPr>
        </p:nvSpPr>
        <p:spPr>
          <a:xfrm>
            <a:off x="2503488" y="7007225"/>
            <a:ext cx="2552700" cy="40163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5338763" y="7007225"/>
            <a:ext cx="1701800"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68D84672-DCFE-492E-990C-86C40B5D4C42}" type="slidenum">
              <a:rPr lang="ru-RU" smtClean="0"/>
              <a:pPr/>
              <a:t>‹#›</a:t>
            </a:fld>
            <a:endParaRPr lang="ru-RU"/>
          </a:p>
        </p:txBody>
      </p:sp>
    </p:spTree>
    <p:extLst>
      <p:ext uri="{BB962C8B-B14F-4D97-AF65-F5344CB8AC3E}">
        <p14:creationId xmlns:p14="http://schemas.microsoft.com/office/powerpoint/2010/main" xmlns="" val="2453656139"/>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3.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13.xml"/><Relationship Id="rId6" Type="http://schemas.openxmlformats.org/officeDocument/2006/relationships/image" Target="../media/image5.png"/><Relationship Id="rId11" Type="http://schemas.openxmlformats.org/officeDocument/2006/relationships/image" Target="../media/image10.png"/><Relationship Id="rId5" Type="http://schemas.microsoft.com/office/2007/relationships/hdphoto" Target="../media/hdphoto1.wdp"/><Relationship Id="rId10" Type="http://schemas.openxmlformats.org/officeDocument/2006/relationships/image" Target="../media/image9.png"/><Relationship Id="rId4" Type="http://schemas.openxmlformats.org/officeDocument/2006/relationships/image" Target="../media/image4.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png"/><Relationship Id="rId1" Type="http://schemas.openxmlformats.org/officeDocument/2006/relationships/slideLayout" Target="../slideLayouts/slideLayout24.xml"/><Relationship Id="rId4" Type="http://schemas.openxmlformats.org/officeDocument/2006/relationships/image" Target="../media/image16.jpeg"/></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Layout" Target="../slideLayouts/slideLayout24.xml"/><Relationship Id="rId6" Type="http://schemas.openxmlformats.org/officeDocument/2006/relationships/image" Target="../media/image19.png"/><Relationship Id="rId11" Type="http://schemas.openxmlformats.org/officeDocument/2006/relationships/image" Target="../media/image23.jpeg"/><Relationship Id="rId5" Type="http://schemas.openxmlformats.org/officeDocument/2006/relationships/image" Target="../media/image14.png"/><Relationship Id="rId10" Type="http://schemas.openxmlformats.org/officeDocument/2006/relationships/image" Target="../media/image15.gif"/><Relationship Id="rId4" Type="http://schemas.microsoft.com/office/2007/relationships/hdphoto" Target="../media/hdphoto2.wdp"/><Relationship Id="rId9" Type="http://schemas.openxmlformats.org/officeDocument/2006/relationships/image" Target="../media/image22.png"/></Relationships>
</file>

<file path=ppt/slides/_rels/slide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image" Target="../media/image15.gif"/><Relationship Id="rId2" Type="http://schemas.openxmlformats.org/officeDocument/2006/relationships/image" Target="../media/image14.png"/><Relationship Id="rId1" Type="http://schemas.openxmlformats.org/officeDocument/2006/relationships/slideLayout" Target="../slideLayouts/slideLayout2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29.png"/></Relationships>
</file>

<file path=ppt/slides/_rels/slide5.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15.gif"/><Relationship Id="rId3" Type="http://schemas.openxmlformats.org/officeDocument/2006/relationships/image" Target="../media/image18.png"/><Relationship Id="rId7" Type="http://schemas.openxmlformats.org/officeDocument/2006/relationships/image" Target="../media/image14.png"/><Relationship Id="rId12" Type="http://schemas.openxmlformats.org/officeDocument/2006/relationships/image" Target="../media/image36.png"/><Relationship Id="rId2" Type="http://schemas.openxmlformats.org/officeDocument/2006/relationships/notesSlide" Target="../notesSlides/notesSlide1.xml"/><Relationship Id="rId1" Type="http://schemas.openxmlformats.org/officeDocument/2006/relationships/slideLayout" Target="../slideLayouts/slideLayout24.xml"/><Relationship Id="rId6" Type="http://schemas.openxmlformats.org/officeDocument/2006/relationships/image" Target="../media/image31.png"/><Relationship Id="rId11" Type="http://schemas.openxmlformats.org/officeDocument/2006/relationships/image" Target="../media/image35.png"/><Relationship Id="rId5" Type="http://schemas.openxmlformats.org/officeDocument/2006/relationships/image" Target="../media/image30.png"/><Relationship Id="rId10" Type="http://schemas.openxmlformats.org/officeDocument/2006/relationships/image" Target="../media/image34.png"/><Relationship Id="rId4" Type="http://schemas.microsoft.com/office/2007/relationships/hdphoto" Target="../media/hdphoto2.wdp"/><Relationship Id="rId9" Type="http://schemas.openxmlformats.org/officeDocument/2006/relationships/image" Target="../media/image33.png"/><Relationship Id="rId14" Type="http://schemas.openxmlformats.org/officeDocument/2006/relationships/image" Target="../media/image37.png"/></Relationships>
</file>

<file path=ppt/slides/_rels/slide6.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5.gif"/><Relationship Id="rId3" Type="http://schemas.openxmlformats.org/officeDocument/2006/relationships/image" Target="../media/image14.png"/><Relationship Id="rId7" Type="http://schemas.openxmlformats.org/officeDocument/2006/relationships/image" Target="../media/image41.png"/><Relationship Id="rId12" Type="http://schemas.openxmlformats.org/officeDocument/2006/relationships/image" Target="../media/image44.png"/><Relationship Id="rId2" Type="http://schemas.openxmlformats.org/officeDocument/2006/relationships/image" Target="../media/image38.png"/><Relationship Id="rId1" Type="http://schemas.openxmlformats.org/officeDocument/2006/relationships/slideLayout" Target="../slideLayouts/slideLayout24.xml"/><Relationship Id="rId6" Type="http://schemas.openxmlformats.org/officeDocument/2006/relationships/image" Target="../media/image40.png"/><Relationship Id="rId11" Type="http://schemas.openxmlformats.org/officeDocument/2006/relationships/image" Target="../media/image43.png"/><Relationship Id="rId5" Type="http://schemas.microsoft.com/office/2007/relationships/hdphoto" Target="../media/hdphoto2.wdp"/><Relationship Id="rId15" Type="http://schemas.openxmlformats.org/officeDocument/2006/relationships/image" Target="../media/image46.png"/><Relationship Id="rId10" Type="http://schemas.microsoft.com/office/2007/relationships/hdphoto" Target="../media/hdphoto4.wdp"/><Relationship Id="rId4" Type="http://schemas.openxmlformats.org/officeDocument/2006/relationships/image" Target="../media/image39.png"/><Relationship Id="rId9" Type="http://schemas.openxmlformats.org/officeDocument/2006/relationships/image" Target="../media/image42.png"/><Relationship Id="rId14" Type="http://schemas.openxmlformats.org/officeDocument/2006/relationships/image" Target="../media/image45.png"/></Relationships>
</file>

<file path=ppt/slides/_rels/slide7.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4.png"/><Relationship Id="rId3" Type="http://schemas.openxmlformats.org/officeDocument/2006/relationships/image" Target="../media/image47.jpeg"/><Relationship Id="rId7" Type="http://schemas.openxmlformats.org/officeDocument/2006/relationships/image" Target="../media/image49.png"/><Relationship Id="rId12" Type="http://schemas.openxmlformats.org/officeDocument/2006/relationships/image" Target="../media/image53.png"/><Relationship Id="rId2" Type="http://schemas.openxmlformats.org/officeDocument/2006/relationships/notesSlide" Target="../notesSlides/notesSlide2.xml"/><Relationship Id="rId1" Type="http://schemas.openxmlformats.org/officeDocument/2006/relationships/slideLayout" Target="../slideLayouts/slideLayout24.xml"/><Relationship Id="rId6" Type="http://schemas.openxmlformats.org/officeDocument/2006/relationships/image" Target="../media/image14.png"/><Relationship Id="rId11" Type="http://schemas.openxmlformats.org/officeDocument/2006/relationships/chart" Target="../charts/chart1.xml"/><Relationship Id="rId5" Type="http://schemas.microsoft.com/office/2007/relationships/hdphoto" Target="../media/hdphoto2.wdp"/><Relationship Id="rId15" Type="http://schemas.openxmlformats.org/officeDocument/2006/relationships/image" Target="../media/image55.png"/><Relationship Id="rId10" Type="http://schemas.openxmlformats.org/officeDocument/2006/relationships/image" Target="../media/image52.png"/><Relationship Id="rId4" Type="http://schemas.openxmlformats.org/officeDocument/2006/relationships/image" Target="../media/image48.png"/><Relationship Id="rId9" Type="http://schemas.openxmlformats.org/officeDocument/2006/relationships/image" Target="../media/image51.png"/><Relationship Id="rId14" Type="http://schemas.openxmlformats.org/officeDocument/2006/relationships/image" Target="../media/image15.gif"/></Relationships>
</file>

<file path=ppt/slides/_rels/slide8.xml.rels><?xml version="1.0" encoding="UTF-8" standalone="yes"?>
<Relationships xmlns="http://schemas.openxmlformats.org/package/2006/relationships"><Relationship Id="rId8" Type="http://schemas.microsoft.com/office/2007/relationships/hdphoto" Target="../media/hdphoto5.wdp"/><Relationship Id="rId3" Type="http://schemas.microsoft.com/office/2007/relationships/hdphoto" Target="../media/hdphoto2.wdp"/><Relationship Id="rId7" Type="http://schemas.openxmlformats.org/officeDocument/2006/relationships/image" Target="../media/image58.png"/><Relationship Id="rId2" Type="http://schemas.openxmlformats.org/officeDocument/2006/relationships/image" Target="../media/image18.png"/><Relationship Id="rId1" Type="http://schemas.openxmlformats.org/officeDocument/2006/relationships/slideLayout" Target="../slideLayouts/slideLayout18.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image" Target="../media/image15.gif"/><Relationship Id="rId4" Type="http://schemas.openxmlformats.org/officeDocument/2006/relationships/image" Target="../media/image14.png"/><Relationship Id="rId9" Type="http://schemas.openxmlformats.org/officeDocument/2006/relationships/image" Target="../media/image59.png"/></Relationships>
</file>

<file path=ppt/slides/_rels/slide9.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png"/><Relationship Id="rId1" Type="http://schemas.openxmlformats.org/officeDocument/2006/relationships/slideLayout" Target="../slideLayouts/slideLayout24.xml"/><Relationship Id="rId6" Type="http://schemas.openxmlformats.org/officeDocument/2006/relationships/image" Target="../media/image28.png"/><Relationship Id="rId5" Type="http://schemas.openxmlformats.org/officeDocument/2006/relationships/image" Target="../media/image6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4.xml"/><Relationship Id="rId6" Type="http://schemas.openxmlformats.org/officeDocument/2006/relationships/image" Target="../media/image62.jpeg"/><Relationship Id="rId5" Type="http://schemas.openxmlformats.org/officeDocument/2006/relationships/image" Target="../media/image61.png"/><Relationship Id="rId4" Type="http://schemas.openxmlformats.org/officeDocument/2006/relationships/image" Target="../media/image15.gif"/></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image" Target="../media/image64.jpeg"/><Relationship Id="rId5" Type="http://schemas.openxmlformats.org/officeDocument/2006/relationships/image" Target="../media/image63.png"/><Relationship Id="rId4" Type="http://schemas.openxmlformats.org/officeDocument/2006/relationships/image" Target="../media/image15.gif"/></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4.xml"/><Relationship Id="rId6" Type="http://schemas.openxmlformats.org/officeDocument/2006/relationships/image" Target="../media/image66.jpeg"/><Relationship Id="rId5" Type="http://schemas.openxmlformats.org/officeDocument/2006/relationships/image" Target="../media/image65.png"/><Relationship Id="rId4" Type="http://schemas.openxmlformats.org/officeDocument/2006/relationships/image" Target="../media/image15.gif"/></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image" Target="../media/image66.jpeg"/><Relationship Id="rId5" Type="http://schemas.openxmlformats.org/officeDocument/2006/relationships/image" Target="../media/image67.png"/><Relationship Id="rId4" Type="http://schemas.openxmlformats.org/officeDocument/2006/relationships/image" Target="../media/image15.gif"/></Relationships>
</file>

<file path=ppt/slides/_rels/slide14.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6.png"/><Relationship Id="rId18" Type="http://schemas.openxmlformats.org/officeDocument/2006/relationships/image" Target="../media/image79.png"/><Relationship Id="rId3" Type="http://schemas.openxmlformats.org/officeDocument/2006/relationships/image" Target="../media/image14.png"/><Relationship Id="rId21" Type="http://schemas.openxmlformats.org/officeDocument/2006/relationships/image" Target="../media/image80.png"/><Relationship Id="rId7" Type="http://schemas.openxmlformats.org/officeDocument/2006/relationships/image" Target="../media/image70.png"/><Relationship Id="rId12" Type="http://schemas.openxmlformats.org/officeDocument/2006/relationships/image" Target="../media/image75.png"/><Relationship Id="rId17" Type="http://schemas.microsoft.com/office/2007/relationships/hdphoto" Target="../media/hdphoto6.wdp"/><Relationship Id="rId2" Type="http://schemas.openxmlformats.org/officeDocument/2006/relationships/notesSlide" Target="../notesSlides/notesSlide7.xml"/><Relationship Id="rId16" Type="http://schemas.openxmlformats.org/officeDocument/2006/relationships/image" Target="../media/image78.png"/><Relationship Id="rId20" Type="http://schemas.microsoft.com/office/2007/relationships/hdphoto" Target="../media/hdphoto2.wdp"/><Relationship Id="rId1" Type="http://schemas.openxmlformats.org/officeDocument/2006/relationships/slideLayout" Target="../slideLayouts/slideLayout24.xml"/><Relationship Id="rId6" Type="http://schemas.openxmlformats.org/officeDocument/2006/relationships/image" Target="../media/image69.png"/><Relationship Id="rId11" Type="http://schemas.openxmlformats.org/officeDocument/2006/relationships/image" Target="../media/image74.png"/><Relationship Id="rId24" Type="http://schemas.microsoft.com/office/2007/relationships/hdphoto" Target="../media/hdphoto7.wdp"/><Relationship Id="rId5" Type="http://schemas.openxmlformats.org/officeDocument/2006/relationships/image" Target="../media/image68.png"/><Relationship Id="rId15" Type="http://schemas.openxmlformats.org/officeDocument/2006/relationships/image" Target="../media/image38.png"/><Relationship Id="rId23" Type="http://schemas.openxmlformats.org/officeDocument/2006/relationships/image" Target="../media/image81.png"/><Relationship Id="rId10" Type="http://schemas.openxmlformats.org/officeDocument/2006/relationships/image" Target="../media/image73.png"/><Relationship Id="rId19" Type="http://schemas.openxmlformats.org/officeDocument/2006/relationships/image" Target="../media/image48.png"/><Relationship Id="rId4" Type="http://schemas.openxmlformats.org/officeDocument/2006/relationships/chart" Target="../charts/chart2.xml"/><Relationship Id="rId9" Type="http://schemas.openxmlformats.org/officeDocument/2006/relationships/image" Target="../media/image72.png"/><Relationship Id="rId14" Type="http://schemas.openxmlformats.org/officeDocument/2006/relationships/image" Target="../media/image77.png"/><Relationship Id="rId22" Type="http://schemas.openxmlformats.org/officeDocument/2006/relationships/image" Target="../media/image15.gif"/></Relationships>
</file>

<file path=ppt/slides/_rels/slide15.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14.png"/><Relationship Id="rId7" Type="http://schemas.openxmlformats.org/officeDocument/2006/relationships/hyperlink" Target="mailto:dep@smolinvest.com"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84.png"/><Relationship Id="rId5" Type="http://schemas.openxmlformats.org/officeDocument/2006/relationships/image" Target="../media/image83.png"/><Relationship Id="rId10" Type="http://schemas.openxmlformats.org/officeDocument/2006/relationships/image" Target="../media/image87.png"/><Relationship Id="rId4" Type="http://schemas.openxmlformats.org/officeDocument/2006/relationships/image" Target="../media/image82.png"/><Relationship Id="rId9" Type="http://schemas.openxmlformats.org/officeDocument/2006/relationships/image" Target="../media/image86.png"/></Relationships>
</file>

<file path=ppt/slides/_rels/slide16.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chart" Target="../charts/chart3.xml"/><Relationship Id="rId3" Type="http://schemas.openxmlformats.org/officeDocument/2006/relationships/image" Target="../media/image88.png"/><Relationship Id="rId7" Type="http://schemas.openxmlformats.org/officeDocument/2006/relationships/image" Target="../media/image91.png"/><Relationship Id="rId12" Type="http://schemas.openxmlformats.org/officeDocument/2006/relationships/image" Target="../media/image95.png"/><Relationship Id="rId2" Type="http://schemas.openxmlformats.org/officeDocument/2006/relationships/notesSlide" Target="../notesSlides/notesSlide9.xml"/><Relationship Id="rId1" Type="http://schemas.openxmlformats.org/officeDocument/2006/relationships/slideLayout" Target="../slideLayouts/slideLayout24.xml"/><Relationship Id="rId6" Type="http://schemas.openxmlformats.org/officeDocument/2006/relationships/image" Target="../media/image14.png"/><Relationship Id="rId11" Type="http://schemas.openxmlformats.org/officeDocument/2006/relationships/image" Target="../media/image94.png"/><Relationship Id="rId5" Type="http://schemas.openxmlformats.org/officeDocument/2006/relationships/image" Target="../media/image90.png"/><Relationship Id="rId10" Type="http://schemas.openxmlformats.org/officeDocument/2006/relationships/image" Target="../media/image93.png"/><Relationship Id="rId4" Type="http://schemas.openxmlformats.org/officeDocument/2006/relationships/image" Target="../media/image89.png"/><Relationship Id="rId9" Type="http://schemas.openxmlformats.org/officeDocument/2006/relationships/image" Target="../media/image92.png"/><Relationship Id="rId14" Type="http://schemas.openxmlformats.org/officeDocument/2006/relationships/image" Target="../media/image15.gif"/></Relationships>
</file>

<file path=ppt/slides/_rels/slide17.xml.rels><?xml version="1.0" encoding="UTF-8" standalone="yes"?>
<Relationships xmlns="http://schemas.openxmlformats.org/package/2006/relationships"><Relationship Id="rId8" Type="http://schemas.openxmlformats.org/officeDocument/2006/relationships/image" Target="../media/image101.png"/><Relationship Id="rId13" Type="http://schemas.openxmlformats.org/officeDocument/2006/relationships/image" Target="../media/image104.png"/><Relationship Id="rId18" Type="http://schemas.openxmlformats.org/officeDocument/2006/relationships/image" Target="../media/image106.png"/><Relationship Id="rId3" Type="http://schemas.openxmlformats.org/officeDocument/2006/relationships/image" Target="../media/image96.png"/><Relationship Id="rId7" Type="http://schemas.openxmlformats.org/officeDocument/2006/relationships/image" Target="../media/image100.png"/><Relationship Id="rId12" Type="http://schemas.openxmlformats.org/officeDocument/2006/relationships/image" Target="../media/image103.png"/><Relationship Id="rId17" Type="http://schemas.microsoft.com/office/2007/relationships/hdphoto" Target="../media/hdphoto2.wdp"/><Relationship Id="rId2" Type="http://schemas.openxmlformats.org/officeDocument/2006/relationships/notesSlide" Target="../notesSlides/notesSlide10.xml"/><Relationship Id="rId16" Type="http://schemas.openxmlformats.org/officeDocument/2006/relationships/image" Target="../media/image105.png"/><Relationship Id="rId1" Type="http://schemas.openxmlformats.org/officeDocument/2006/relationships/slideLayout" Target="../slideLayouts/slideLayout24.xml"/><Relationship Id="rId6" Type="http://schemas.openxmlformats.org/officeDocument/2006/relationships/image" Target="../media/image99.png"/><Relationship Id="rId11" Type="http://schemas.openxmlformats.org/officeDocument/2006/relationships/image" Target="../media/image14.png"/><Relationship Id="rId5" Type="http://schemas.openxmlformats.org/officeDocument/2006/relationships/image" Target="../media/image98.png"/><Relationship Id="rId15" Type="http://schemas.openxmlformats.org/officeDocument/2006/relationships/chart" Target="../charts/chart4.xml"/><Relationship Id="rId10" Type="http://schemas.microsoft.com/office/2007/relationships/hdphoto" Target="../media/hdphoto8.wdp"/><Relationship Id="rId19" Type="http://schemas.openxmlformats.org/officeDocument/2006/relationships/image" Target="../media/image15.gif"/><Relationship Id="rId4" Type="http://schemas.openxmlformats.org/officeDocument/2006/relationships/image" Target="../media/image97.png"/><Relationship Id="rId9" Type="http://schemas.openxmlformats.org/officeDocument/2006/relationships/image" Target="../media/image102.png"/><Relationship Id="rId14" Type="http://schemas.microsoft.com/office/2007/relationships/hdphoto" Target="../media/hdphoto9.wdp"/></Relationships>
</file>

<file path=ppt/slides/_rels/slide1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110.png"/><Relationship Id="rId5" Type="http://schemas.openxmlformats.org/officeDocument/2006/relationships/image" Target="../media/image109.jpeg"/><Relationship Id="rId4" Type="http://schemas.openxmlformats.org/officeDocument/2006/relationships/image" Target="../media/image108.png"/></Relationships>
</file>

<file path=ppt/slides/_rels/slide19.xml.rels><?xml version="1.0" encoding="UTF-8" standalone="yes"?>
<Relationships xmlns="http://schemas.openxmlformats.org/package/2006/relationships"><Relationship Id="rId8" Type="http://schemas.openxmlformats.org/officeDocument/2006/relationships/image" Target="../media/image108.png"/><Relationship Id="rId13" Type="http://schemas.openxmlformats.org/officeDocument/2006/relationships/image" Target="../media/image110.png"/><Relationship Id="rId3" Type="http://schemas.openxmlformats.org/officeDocument/2006/relationships/image" Target="../media/image111.png"/><Relationship Id="rId7" Type="http://schemas.microsoft.com/office/2007/relationships/hdphoto" Target="../media/hdphoto14.wdp"/><Relationship Id="rId12" Type="http://schemas.openxmlformats.org/officeDocument/2006/relationships/image" Target="../media/image116.jpe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13.png"/><Relationship Id="rId11" Type="http://schemas.openxmlformats.org/officeDocument/2006/relationships/image" Target="../media/image115.png"/><Relationship Id="rId5" Type="http://schemas.openxmlformats.org/officeDocument/2006/relationships/image" Target="../media/image107.png"/><Relationship Id="rId15" Type="http://schemas.openxmlformats.org/officeDocument/2006/relationships/image" Target="../media/image118.png"/><Relationship Id="rId10" Type="http://schemas.microsoft.com/office/2007/relationships/hdphoto" Target="../media/hdphoto13.wdp"/><Relationship Id="rId4" Type="http://schemas.openxmlformats.org/officeDocument/2006/relationships/image" Target="../media/image112.png"/><Relationship Id="rId9" Type="http://schemas.openxmlformats.org/officeDocument/2006/relationships/image" Target="../media/image114.png"/><Relationship Id="rId14" Type="http://schemas.openxmlformats.org/officeDocument/2006/relationships/image" Target="../media/image117.png"/></Relationships>
</file>

<file path=ppt/slides/_rels/slide20.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19.png"/><Relationship Id="rId7" Type="http://schemas.openxmlformats.org/officeDocument/2006/relationships/image" Target="../media/image122.png"/><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image" Target="../media/image121.png"/><Relationship Id="rId11" Type="http://schemas.openxmlformats.org/officeDocument/2006/relationships/image" Target="../media/image15.gif"/><Relationship Id="rId5" Type="http://schemas.openxmlformats.org/officeDocument/2006/relationships/image" Target="../media/image120.jpeg"/><Relationship Id="rId10" Type="http://schemas.openxmlformats.org/officeDocument/2006/relationships/image" Target="../media/image124.jpeg"/><Relationship Id="rId4" Type="http://schemas.openxmlformats.org/officeDocument/2006/relationships/image" Target="../media/image14.png"/><Relationship Id="rId9" Type="http://schemas.openxmlformats.org/officeDocument/2006/relationships/image" Target="../media/image123.png"/></Relationships>
</file>

<file path=ppt/slides/_rels/slide21.xml.rels><?xml version="1.0" encoding="UTF-8" standalone="yes"?>
<Relationships xmlns="http://schemas.openxmlformats.org/package/2006/relationships"><Relationship Id="rId8" Type="http://schemas.openxmlformats.org/officeDocument/2006/relationships/image" Target="../media/image130.png"/><Relationship Id="rId13" Type="http://schemas.openxmlformats.org/officeDocument/2006/relationships/image" Target="../media/image135.png"/><Relationship Id="rId3" Type="http://schemas.openxmlformats.org/officeDocument/2006/relationships/image" Target="../media/image125.png"/><Relationship Id="rId7" Type="http://schemas.openxmlformats.org/officeDocument/2006/relationships/image" Target="../media/image129.png"/><Relationship Id="rId12" Type="http://schemas.openxmlformats.org/officeDocument/2006/relationships/image" Target="../media/image134.png"/><Relationship Id="rId2" Type="http://schemas.openxmlformats.org/officeDocument/2006/relationships/image" Target="../media/image14.png"/><Relationship Id="rId1" Type="http://schemas.openxmlformats.org/officeDocument/2006/relationships/slideLayout" Target="../slideLayouts/slideLayout24.xml"/><Relationship Id="rId6" Type="http://schemas.openxmlformats.org/officeDocument/2006/relationships/image" Target="../media/image128.png"/><Relationship Id="rId11" Type="http://schemas.openxmlformats.org/officeDocument/2006/relationships/image" Target="../media/image133.png"/><Relationship Id="rId5" Type="http://schemas.openxmlformats.org/officeDocument/2006/relationships/image" Target="../media/image127.png"/><Relationship Id="rId10" Type="http://schemas.openxmlformats.org/officeDocument/2006/relationships/image" Target="../media/image132.png"/><Relationship Id="rId4" Type="http://schemas.openxmlformats.org/officeDocument/2006/relationships/image" Target="../media/image126.png"/><Relationship Id="rId9" Type="http://schemas.openxmlformats.org/officeDocument/2006/relationships/image" Target="../media/image131.png"/><Relationship Id="rId14" Type="http://schemas.openxmlformats.org/officeDocument/2006/relationships/image" Target="../media/image15.gif"/></Relationships>
</file>

<file path=ppt/slides/_rels/slide22.xml.rels><?xml version="1.0" encoding="UTF-8" standalone="yes"?>
<Relationships xmlns="http://schemas.openxmlformats.org/package/2006/relationships"><Relationship Id="rId8" Type="http://schemas.openxmlformats.org/officeDocument/2006/relationships/image" Target="../media/image139.png"/><Relationship Id="rId3" Type="http://schemas.openxmlformats.org/officeDocument/2006/relationships/image" Target="../media/image136.png"/><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24.xml"/><Relationship Id="rId6" Type="http://schemas.openxmlformats.org/officeDocument/2006/relationships/image" Target="../media/image138.png"/><Relationship Id="rId5" Type="http://schemas.openxmlformats.org/officeDocument/2006/relationships/image" Target="../media/image137.jpeg"/><Relationship Id="rId4" Type="http://schemas.microsoft.com/office/2007/relationships/hdphoto" Target="../media/hdphoto2.wdp"/><Relationship Id="rId9" Type="http://schemas.openxmlformats.org/officeDocument/2006/relationships/image" Target="../media/image15.gif"/></Relationships>
</file>

<file path=ppt/slides/_rels/slide23.xml.rels><?xml version="1.0" encoding="UTF-8" standalone="yes"?>
<Relationships xmlns="http://schemas.openxmlformats.org/package/2006/relationships"><Relationship Id="rId8" Type="http://schemas.openxmlformats.org/officeDocument/2006/relationships/image" Target="../media/image143.jpeg"/><Relationship Id="rId13" Type="http://schemas.openxmlformats.org/officeDocument/2006/relationships/image" Target="../media/image79.png"/><Relationship Id="rId3" Type="http://schemas.openxmlformats.org/officeDocument/2006/relationships/image" Target="../media/image140.png"/><Relationship Id="rId7" Type="http://schemas.openxmlformats.org/officeDocument/2006/relationships/image" Target="../media/image142.png"/><Relationship Id="rId12" Type="http://schemas.openxmlformats.org/officeDocument/2006/relationships/image" Target="../media/image147.jpeg"/><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image" Target="../media/image141.png"/><Relationship Id="rId11" Type="http://schemas.openxmlformats.org/officeDocument/2006/relationships/image" Target="../media/image146.png"/><Relationship Id="rId5" Type="http://schemas.openxmlformats.org/officeDocument/2006/relationships/image" Target="../media/image14.png"/><Relationship Id="rId10" Type="http://schemas.openxmlformats.org/officeDocument/2006/relationships/image" Target="../media/image145.jpeg"/><Relationship Id="rId4" Type="http://schemas.microsoft.com/office/2007/relationships/hdphoto" Target="../media/hdphoto2.wdp"/><Relationship Id="rId9" Type="http://schemas.openxmlformats.org/officeDocument/2006/relationships/image" Target="../media/image144.jpeg"/><Relationship Id="rId14" Type="http://schemas.openxmlformats.org/officeDocument/2006/relationships/image" Target="../media/image15.gif"/></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4.xml"/><Relationship Id="rId6" Type="http://schemas.openxmlformats.org/officeDocument/2006/relationships/image" Target="../media/image15.gif"/><Relationship Id="rId5" Type="http://schemas.openxmlformats.org/officeDocument/2006/relationships/chart" Target="../charts/chart6.xml"/><Relationship Id="rId4" Type="http://schemas.openxmlformats.org/officeDocument/2006/relationships/chart" Target="../charts/chart5.xml"/></Relationships>
</file>

<file path=ppt/slides/_rels/slide25.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image" Target="../media/image148.png"/><Relationship Id="rId7"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4.xml"/><Relationship Id="rId6" Type="http://schemas.openxmlformats.org/officeDocument/2006/relationships/image" Target="../media/image150.png"/><Relationship Id="rId5" Type="http://schemas.openxmlformats.org/officeDocument/2006/relationships/image" Target="../media/image149.png"/><Relationship Id="rId10" Type="http://schemas.openxmlformats.org/officeDocument/2006/relationships/image" Target="../media/image15.gif"/><Relationship Id="rId4" Type="http://schemas.microsoft.com/office/2007/relationships/hdphoto" Target="../media/hdphoto5.wdp"/><Relationship Id="rId9" Type="http://schemas.openxmlformats.org/officeDocument/2006/relationships/image" Target="../media/image152.png"/></Relationships>
</file>

<file path=ppt/slides/_rels/slide26.xml.rels><?xml version="1.0" encoding="UTF-8" standalone="yes"?>
<Relationships xmlns="http://schemas.openxmlformats.org/package/2006/relationships"><Relationship Id="rId8" Type="http://schemas.openxmlformats.org/officeDocument/2006/relationships/image" Target="../media/image157.png"/><Relationship Id="rId3" Type="http://schemas.openxmlformats.org/officeDocument/2006/relationships/image" Target="../media/image14.png"/><Relationship Id="rId7" Type="http://schemas.openxmlformats.org/officeDocument/2006/relationships/image" Target="../media/image156.png"/><Relationship Id="rId12" Type="http://schemas.openxmlformats.org/officeDocument/2006/relationships/image" Target="../media/image15.gif"/><Relationship Id="rId2" Type="http://schemas.openxmlformats.org/officeDocument/2006/relationships/notesSlide" Target="../notesSlides/notesSlide17.xml"/><Relationship Id="rId1" Type="http://schemas.openxmlformats.org/officeDocument/2006/relationships/slideLayout" Target="../slideLayouts/slideLayout24.xml"/><Relationship Id="rId6" Type="http://schemas.openxmlformats.org/officeDocument/2006/relationships/image" Target="../media/image155.png"/><Relationship Id="rId11" Type="http://schemas.openxmlformats.org/officeDocument/2006/relationships/image" Target="../media/image158.png"/><Relationship Id="rId5" Type="http://schemas.openxmlformats.org/officeDocument/2006/relationships/image" Target="../media/image154.png"/><Relationship Id="rId10" Type="http://schemas.microsoft.com/office/2007/relationships/hdphoto" Target="../media/hdphoto5.wdp"/><Relationship Id="rId4" Type="http://schemas.openxmlformats.org/officeDocument/2006/relationships/image" Target="../media/image153.jpeg"/><Relationship Id="rId9" Type="http://schemas.openxmlformats.org/officeDocument/2006/relationships/image" Target="../media/image148.png"/></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9.png"/><Relationship Id="rId1" Type="http://schemas.openxmlformats.org/officeDocument/2006/relationships/slideLayout" Target="../slideLayouts/slideLayout24.xml"/><Relationship Id="rId6" Type="http://schemas.openxmlformats.org/officeDocument/2006/relationships/image" Target="../media/image15.gif"/><Relationship Id="rId5" Type="http://schemas.openxmlformats.org/officeDocument/2006/relationships/image" Target="../media/image161.png"/><Relationship Id="rId4" Type="http://schemas.openxmlformats.org/officeDocument/2006/relationships/image" Target="../media/image160.png"/></Relationships>
</file>

<file path=ppt/slides/_rels/slide28.xml.rels><?xml version="1.0" encoding="UTF-8" standalone="yes"?>
<Relationships xmlns="http://schemas.openxmlformats.org/package/2006/relationships"><Relationship Id="rId8" Type="http://schemas.openxmlformats.org/officeDocument/2006/relationships/image" Target="../media/image166.png"/><Relationship Id="rId13" Type="http://schemas.openxmlformats.org/officeDocument/2006/relationships/image" Target="../media/image170.png"/><Relationship Id="rId3" Type="http://schemas.openxmlformats.org/officeDocument/2006/relationships/image" Target="../media/image162.jpeg"/><Relationship Id="rId7" Type="http://schemas.openxmlformats.org/officeDocument/2006/relationships/image" Target="../media/image165.png"/><Relationship Id="rId12" Type="http://schemas.openxmlformats.org/officeDocument/2006/relationships/image" Target="../media/image169.png"/><Relationship Id="rId2" Type="http://schemas.openxmlformats.org/officeDocument/2006/relationships/notesSlide" Target="../notesSlides/notesSlide18.xml"/><Relationship Id="rId1" Type="http://schemas.openxmlformats.org/officeDocument/2006/relationships/slideLayout" Target="../slideLayouts/slideLayout24.xml"/><Relationship Id="rId6" Type="http://schemas.openxmlformats.org/officeDocument/2006/relationships/image" Target="../media/image164.png"/><Relationship Id="rId11" Type="http://schemas.openxmlformats.org/officeDocument/2006/relationships/image" Target="../media/image168.jpeg"/><Relationship Id="rId5" Type="http://schemas.openxmlformats.org/officeDocument/2006/relationships/image" Target="../media/image14.png"/><Relationship Id="rId10" Type="http://schemas.openxmlformats.org/officeDocument/2006/relationships/image" Target="../media/image167.png"/><Relationship Id="rId4" Type="http://schemas.openxmlformats.org/officeDocument/2006/relationships/image" Target="../media/image163.jpeg"/><Relationship Id="rId9" Type="http://schemas.openxmlformats.org/officeDocument/2006/relationships/image" Target="../media/image15.gif"/></Relationships>
</file>

<file path=ppt/slides/_rels/slide29.xml.rels><?xml version="1.0" encoding="UTF-8" standalone="yes"?>
<Relationships xmlns="http://schemas.openxmlformats.org/package/2006/relationships"><Relationship Id="rId8" Type="http://schemas.openxmlformats.org/officeDocument/2006/relationships/image" Target="../media/image176.png"/><Relationship Id="rId13" Type="http://schemas.openxmlformats.org/officeDocument/2006/relationships/image" Target="../media/image179.png"/><Relationship Id="rId18" Type="http://schemas.microsoft.com/office/2007/relationships/hdphoto" Target="../media/hdphoto8.wdp"/><Relationship Id="rId3" Type="http://schemas.openxmlformats.org/officeDocument/2006/relationships/image" Target="../media/image171.jpeg"/><Relationship Id="rId21" Type="http://schemas.openxmlformats.org/officeDocument/2006/relationships/image" Target="../media/image185.png"/><Relationship Id="rId7" Type="http://schemas.openxmlformats.org/officeDocument/2006/relationships/image" Target="../media/image175.png"/><Relationship Id="rId12" Type="http://schemas.openxmlformats.org/officeDocument/2006/relationships/image" Target="../media/image178.png"/><Relationship Id="rId17" Type="http://schemas.openxmlformats.org/officeDocument/2006/relationships/image" Target="../media/image182.png"/><Relationship Id="rId2" Type="http://schemas.openxmlformats.org/officeDocument/2006/relationships/notesSlide" Target="../notesSlides/notesSlide19.xml"/><Relationship Id="rId16" Type="http://schemas.openxmlformats.org/officeDocument/2006/relationships/image" Target="../media/image15.gif"/><Relationship Id="rId20" Type="http://schemas.openxmlformats.org/officeDocument/2006/relationships/image" Target="../media/image184.png"/><Relationship Id="rId1" Type="http://schemas.openxmlformats.org/officeDocument/2006/relationships/slideLayout" Target="../slideLayouts/slideLayout18.xml"/><Relationship Id="rId6" Type="http://schemas.openxmlformats.org/officeDocument/2006/relationships/image" Target="../media/image174.png"/><Relationship Id="rId11" Type="http://schemas.microsoft.com/office/2007/relationships/hdphoto" Target="../media/hdphoto2.wdp"/><Relationship Id="rId5" Type="http://schemas.openxmlformats.org/officeDocument/2006/relationships/image" Target="../media/image173.jpeg"/><Relationship Id="rId15" Type="http://schemas.openxmlformats.org/officeDocument/2006/relationships/image" Target="../media/image181.png"/><Relationship Id="rId10" Type="http://schemas.openxmlformats.org/officeDocument/2006/relationships/image" Target="../media/image177.png"/><Relationship Id="rId19" Type="http://schemas.openxmlformats.org/officeDocument/2006/relationships/image" Target="../media/image183.png"/><Relationship Id="rId4" Type="http://schemas.openxmlformats.org/officeDocument/2006/relationships/image" Target="../media/image172.jpeg"/><Relationship Id="rId9" Type="http://schemas.openxmlformats.org/officeDocument/2006/relationships/image" Target="../media/image14.png"/><Relationship Id="rId14" Type="http://schemas.openxmlformats.org/officeDocument/2006/relationships/image" Target="../media/image180.png"/><Relationship Id="rId22" Type="http://schemas.openxmlformats.org/officeDocument/2006/relationships/image" Target="../media/image186.png"/></Relationships>
</file>

<file path=ppt/slides/_rels/slide30.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8" Type="http://schemas.openxmlformats.org/officeDocument/2006/relationships/hyperlink" Target="mailto:smolregion67@yandex.ru" TargetMode="External"/><Relationship Id="rId3" Type="http://schemas.microsoft.com/office/2007/relationships/hdphoto" Target="../media/hdphoto9.wdp"/><Relationship Id="rId7" Type="http://schemas.openxmlformats.org/officeDocument/2006/relationships/hyperlink" Target="mailto:dep@smolinvest.com" TargetMode="External"/><Relationship Id="rId2" Type="http://schemas.openxmlformats.org/officeDocument/2006/relationships/image" Target="../media/image187.png"/><Relationship Id="rId1" Type="http://schemas.openxmlformats.org/officeDocument/2006/relationships/slideLayout" Target="../slideLayouts/slideLayout24.xml"/><Relationship Id="rId6" Type="http://schemas.openxmlformats.org/officeDocument/2006/relationships/hyperlink" Target="mailto:ekonnovodug@yandex." TargetMode="External"/><Relationship Id="rId5" Type="http://schemas.openxmlformats.org/officeDocument/2006/relationships/hyperlink" Target="mailto:novodug@admin-smolensk.ru" TargetMode="External"/><Relationship Id="rId10" Type="http://schemas.openxmlformats.org/officeDocument/2006/relationships/image" Target="../media/image15.gif"/><Relationship Id="rId4" Type="http://schemas.openxmlformats.org/officeDocument/2006/relationships/hyperlink" Target="mailto:novodug-adm@admin-smolensk.ru" TargetMode="External"/><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cstate="print"/>
          <a:stretch>
            <a:fillRect/>
          </a:stretch>
        </p:blipFill>
        <p:spPr>
          <a:xfrm>
            <a:off x="1371641" y="1647857"/>
            <a:ext cx="4800600" cy="4743450"/>
          </a:xfrm>
          <a:prstGeom prst="rect">
            <a:avLst/>
          </a:prstGeom>
        </p:spPr>
      </p:pic>
      <p:pic>
        <p:nvPicPr>
          <p:cNvPr id="16" name="Рисунок 15"/>
          <p:cNvPicPr>
            <a:picLocks noChangeAspect="1"/>
          </p:cNvPicPr>
          <p:nvPr/>
        </p:nvPicPr>
        <p:blipFill>
          <a:blip r:embed="rId4" cstate="print">
            <a:extLst>
              <a:ext uri="{BEBA8EAE-BF5A-486C-A8C5-ECC9F3942E4B}">
                <a14:imgProps xmlns:a14="http://schemas.microsoft.com/office/drawing/2010/main" xmlns="">
                  <a14:imgLayer r:embed="rId5">
                    <a14:imgEffect>
                      <a14:colorTemperature colorTemp="4700"/>
                    </a14:imgEffect>
                  </a14:imgLayer>
                </a14:imgProps>
              </a:ext>
              <a:ext uri="{28A0092B-C50C-407E-A947-70E740481C1C}">
                <a14:useLocalDpi xmlns:a14="http://schemas.microsoft.com/office/drawing/2010/main" xmlns="" val="0"/>
              </a:ext>
            </a:extLst>
          </a:blip>
          <a:stretch>
            <a:fillRect/>
          </a:stretch>
        </p:blipFill>
        <p:spPr>
          <a:xfrm>
            <a:off x="-1143" y="195109"/>
            <a:ext cx="7560818" cy="777717"/>
          </a:xfrm>
          <a:prstGeom prst="rect">
            <a:avLst/>
          </a:prstGeom>
        </p:spPr>
      </p:pic>
      <p:pic>
        <p:nvPicPr>
          <p:cNvPr id="20" name="Рисунок 1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421699" y="6226508"/>
            <a:ext cx="1043484" cy="1294279"/>
          </a:xfrm>
          <a:prstGeom prst="rect">
            <a:avLst/>
          </a:prstGeom>
        </p:spPr>
      </p:pic>
      <p:sp>
        <p:nvSpPr>
          <p:cNvPr id="21" name="TextBox 20"/>
          <p:cNvSpPr txBox="1"/>
          <p:nvPr/>
        </p:nvSpPr>
        <p:spPr>
          <a:xfrm>
            <a:off x="-41564" y="299833"/>
            <a:ext cx="7559676" cy="523220"/>
          </a:xfrm>
          <a:prstGeom prst="rect">
            <a:avLst/>
          </a:prstGeom>
          <a:noFill/>
        </p:spPr>
        <p:txBody>
          <a:bodyPr wrap="square" rtlCol="0">
            <a:spAutoFit/>
          </a:bodyPr>
          <a:lstStyle/>
          <a:p>
            <a:pPr algn="ctr"/>
            <a:r>
              <a:rPr lang="ru-RU" sz="28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Инвестиционный паспорт</a:t>
            </a:r>
            <a:endParaRPr lang="ru-RU" sz="28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nvGrpSpPr>
          <p:cNvPr id="2" name="Группа 1"/>
          <p:cNvGrpSpPr/>
          <p:nvPr/>
        </p:nvGrpSpPr>
        <p:grpSpPr>
          <a:xfrm>
            <a:off x="751521" y="1075249"/>
            <a:ext cx="6055490" cy="5786405"/>
            <a:chOff x="698130" y="1087242"/>
            <a:chExt cx="6055490" cy="5786405"/>
          </a:xfrm>
        </p:grpSpPr>
        <p:pic>
          <p:nvPicPr>
            <p:cNvPr id="22" name="Рисунок 21"/>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2847200" y="5213164"/>
              <a:ext cx="1660483" cy="1660483"/>
            </a:xfrm>
            <a:prstGeom prst="rect">
              <a:avLst/>
            </a:prstGeom>
          </p:spPr>
        </p:pic>
        <p:pic>
          <p:nvPicPr>
            <p:cNvPr id="23" name="Рисунок 22"/>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698130" y="3196056"/>
              <a:ext cx="1667052" cy="1667052"/>
            </a:xfrm>
            <a:prstGeom prst="rect">
              <a:avLst/>
            </a:prstGeom>
          </p:spPr>
        </p:pic>
        <p:pic>
          <p:nvPicPr>
            <p:cNvPr id="24" name="Рисунок 23"/>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5057167" y="3244752"/>
              <a:ext cx="1696453" cy="1696453"/>
            </a:xfrm>
            <a:prstGeom prst="rect">
              <a:avLst/>
            </a:prstGeom>
          </p:spPr>
        </p:pic>
        <p:pic>
          <p:nvPicPr>
            <p:cNvPr id="25" name="Рисунок 24"/>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1322742" y="1709520"/>
              <a:ext cx="1684421" cy="1684421"/>
            </a:xfrm>
            <a:prstGeom prst="rect">
              <a:avLst/>
            </a:prstGeom>
          </p:spPr>
        </p:pic>
        <p:pic>
          <p:nvPicPr>
            <p:cNvPr id="26" name="Рисунок 25"/>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4401037" y="4726130"/>
              <a:ext cx="1684421" cy="1684421"/>
            </a:xfrm>
            <a:prstGeom prst="rect">
              <a:avLst/>
            </a:prstGeom>
          </p:spPr>
        </p:pic>
        <p:sp>
          <p:nvSpPr>
            <p:cNvPr id="27" name="TextBox 26"/>
            <p:cNvSpPr txBox="1"/>
            <p:nvPr/>
          </p:nvSpPr>
          <p:spPr>
            <a:xfrm>
              <a:off x="1632173" y="3196056"/>
              <a:ext cx="4090535" cy="1631216"/>
            </a:xfrm>
            <a:prstGeom prst="rect">
              <a:avLst/>
            </a:prstGeom>
            <a:noFill/>
          </p:spPr>
          <p:txBody>
            <a:bodyPr wrap="square" rtlCol="0">
              <a:spAutoFit/>
            </a:bodyPr>
            <a:lstStyle/>
            <a:p>
              <a:pPr algn="ctr"/>
              <a:r>
                <a:rPr lang="ru-RU" sz="2000" b="1" dirty="0" smtClean="0">
                  <a:solidFill>
                    <a:srgbClr val="317B3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Муниципальное </a:t>
              </a:r>
            </a:p>
            <a:p>
              <a:pPr algn="ctr"/>
              <a:r>
                <a:rPr lang="ru-RU" sz="2000" b="1" dirty="0" smtClean="0">
                  <a:solidFill>
                    <a:srgbClr val="317B3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образование</a:t>
              </a:r>
            </a:p>
            <a:p>
              <a:pPr algn="ctr"/>
              <a:r>
                <a:rPr lang="ru-RU" sz="2000" b="1" dirty="0" smtClean="0">
                  <a:solidFill>
                    <a:srgbClr val="317B3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«Новодугинский муниципальный округ»</a:t>
              </a:r>
            </a:p>
            <a:p>
              <a:pPr algn="ctr"/>
              <a:r>
                <a:rPr lang="ru-RU" sz="2000" b="1" dirty="0" smtClean="0">
                  <a:solidFill>
                    <a:srgbClr val="317B3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Смоленской области</a:t>
              </a:r>
              <a:endParaRPr lang="ru-RU" sz="2000" b="1" dirty="0">
                <a:solidFill>
                  <a:srgbClr val="317B3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28" name="Рисунок 27"/>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1354260" y="4710467"/>
              <a:ext cx="1667052" cy="1667052"/>
            </a:xfrm>
            <a:prstGeom prst="rect">
              <a:avLst/>
            </a:prstGeom>
          </p:spPr>
        </p:pic>
        <p:pic>
          <p:nvPicPr>
            <p:cNvPr id="29" name="Рисунок 28"/>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2916844" y="1087242"/>
              <a:ext cx="1684422" cy="1684422"/>
            </a:xfrm>
            <a:prstGeom prst="rect">
              <a:avLst/>
            </a:prstGeom>
          </p:spPr>
        </p:pic>
        <p:pic>
          <p:nvPicPr>
            <p:cNvPr id="30" name="Рисунок 29"/>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4540287" y="1738860"/>
              <a:ext cx="1655081" cy="1655081"/>
            </a:xfrm>
            <a:prstGeom prst="rect">
              <a:avLst/>
            </a:prstGeom>
          </p:spPr>
        </p:pic>
      </p:grpSp>
      <p:sp>
        <p:nvSpPr>
          <p:cNvPr id="4" name="Прямоугольник 3"/>
          <p:cNvSpPr/>
          <p:nvPr/>
        </p:nvSpPr>
        <p:spPr>
          <a:xfrm>
            <a:off x="3196820" y="4916647"/>
            <a:ext cx="1099468" cy="369332"/>
          </a:xfrm>
          <a:prstGeom prst="rect">
            <a:avLst/>
          </a:prstGeom>
        </p:spPr>
        <p:txBody>
          <a:bodyPr wrap="none">
            <a:spAutoFit/>
          </a:bodyPr>
          <a:lstStyle/>
          <a:p>
            <a:pPr algn="ctr"/>
            <a:r>
              <a:rPr lang="ru-RU"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2026 год</a:t>
            </a:r>
            <a:endParaRPr lang="ru-RU"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xmlns="" val="27217467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Рисунок 16"/>
          <p:cNvPicPr>
            <a:picLocks noChangeAspect="1"/>
          </p:cNvPicPr>
          <p:nvPr/>
        </p:nvPicPr>
        <p:blipFill>
          <a:blip r:embed="rId2" cstate="print"/>
          <a:stretch>
            <a:fillRect/>
          </a:stretch>
        </p:blipFill>
        <p:spPr>
          <a:xfrm>
            <a:off x="2286000" y="198371"/>
            <a:ext cx="4972050" cy="858904"/>
          </a:xfrm>
          <a:prstGeom prst="rect">
            <a:avLst/>
          </a:prstGeom>
        </p:spPr>
      </p:pic>
      <p:sp>
        <p:nvSpPr>
          <p:cNvPr id="18" name="TextBox 17"/>
          <p:cNvSpPr txBox="1"/>
          <p:nvPr/>
        </p:nvSpPr>
        <p:spPr>
          <a:xfrm>
            <a:off x="1751897" y="232505"/>
            <a:ext cx="6116912" cy="854080"/>
          </a:xfrm>
          <a:prstGeom prst="rect">
            <a:avLst/>
          </a:prstGeom>
          <a:noFill/>
        </p:spPr>
        <p:txBody>
          <a:bodyPr wrap="square" rtlCol="0">
            <a:spAutoFit/>
          </a:bodyPr>
          <a:lstStyle/>
          <a:p>
            <a:pPr algn="ctr"/>
            <a:r>
              <a:rPr lang="ru-RU" sz="165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Обращение </a:t>
            </a:r>
            <a:r>
              <a:rPr lang="ru-RU" sz="165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Главы муниципального образования</a:t>
            </a:r>
            <a:endParaRPr lang="ru-RU" sz="165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a:p>
            <a:pPr algn="ctr"/>
            <a:r>
              <a:rPr lang="ru-RU" sz="165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«Новодугинский муниципальный округ» Смоленской </a:t>
            </a:r>
            <a:r>
              <a:rPr lang="ru-RU" sz="165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области</a:t>
            </a:r>
            <a:endParaRPr lang="ru-RU" sz="165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9" name="TextBox 18"/>
          <p:cNvSpPr txBox="1"/>
          <p:nvPr/>
        </p:nvSpPr>
        <p:spPr>
          <a:xfrm>
            <a:off x="7257989" y="7190343"/>
            <a:ext cx="311304"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2" name="TextBox 21"/>
          <p:cNvSpPr txBox="1"/>
          <p:nvPr/>
        </p:nvSpPr>
        <p:spPr>
          <a:xfrm>
            <a:off x="-262456" y="3752757"/>
            <a:ext cx="3633871" cy="523220"/>
          </a:xfrm>
          <a:prstGeom prst="rect">
            <a:avLst/>
          </a:prstGeom>
          <a:noFill/>
        </p:spPr>
        <p:txBody>
          <a:bodyPr wrap="square" rtlCol="0">
            <a:spAutoFit/>
          </a:bodyPr>
          <a:lstStyle/>
          <a:p>
            <a:pPr algn="ctr"/>
            <a:r>
              <a:rPr lang="ru-RU" sz="140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Степаненков</a:t>
            </a:r>
          </a:p>
          <a:p>
            <a:pPr algn="ctr"/>
            <a:r>
              <a:rPr lang="ru-RU" sz="140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Илья Александрович</a:t>
            </a:r>
          </a:p>
        </p:txBody>
      </p:sp>
      <p:sp>
        <p:nvSpPr>
          <p:cNvPr id="23" name="TextBox 22"/>
          <p:cNvSpPr txBox="1"/>
          <p:nvPr/>
        </p:nvSpPr>
        <p:spPr>
          <a:xfrm>
            <a:off x="3986070" y="1100340"/>
            <a:ext cx="2049613" cy="307777"/>
          </a:xfrm>
          <a:prstGeom prst="rect">
            <a:avLst/>
          </a:prstGeom>
          <a:noFill/>
        </p:spPr>
        <p:txBody>
          <a:bodyPr wrap="square" rtlCol="0">
            <a:spAutoFit/>
          </a:bodyPr>
          <a:lstStyle/>
          <a:p>
            <a:pPr algn="ctr"/>
            <a:r>
              <a:rPr lang="ru-RU" sz="140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Дорогие друзья!</a:t>
            </a:r>
            <a:endParaRPr lang="ru-RU" sz="14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4" name="TextBox 23"/>
          <p:cNvSpPr txBox="1"/>
          <p:nvPr/>
        </p:nvSpPr>
        <p:spPr>
          <a:xfrm>
            <a:off x="431954" y="5021280"/>
            <a:ext cx="6883399" cy="830997"/>
          </a:xfrm>
          <a:prstGeom prst="rect">
            <a:avLst/>
          </a:prstGeom>
          <a:noFill/>
        </p:spPr>
        <p:txBody>
          <a:bodyPr wrap="square" rtlCol="0">
            <a:spAutoFit/>
          </a:bodyPr>
          <a:lstStyle/>
          <a:p>
            <a:pPr indent="355600" algn="just"/>
            <a:r>
              <a:rPr lang="ru-RU" sz="1200" dirty="0" smtClean="0">
                <a:latin typeface="Open Sans" panose="020B0606030504020204" pitchFamily="34" charset="0"/>
                <a:ea typeface="Open Sans" panose="020B0606030504020204" pitchFamily="34" charset="0"/>
                <a:cs typeface="Open Sans" panose="020B0606030504020204" pitchFamily="34" charset="0"/>
              </a:rPr>
              <a:t>Приглашаю Вас посетить муниципальное образование «Новодугинский муниципальный округ» Смоленской области в любое удобное для Вас время для ознакомления с инвестиционным потенциалом округа. Новодугинский округ всегда открыт для делового сотрудничества.  </a:t>
            </a:r>
          </a:p>
        </p:txBody>
      </p:sp>
      <p:sp>
        <p:nvSpPr>
          <p:cNvPr id="27" name="TextBox 26"/>
          <p:cNvSpPr txBox="1"/>
          <p:nvPr/>
        </p:nvSpPr>
        <p:spPr>
          <a:xfrm>
            <a:off x="833915" y="154887"/>
            <a:ext cx="1188146"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sp>
        <p:nvSpPr>
          <p:cNvPr id="25" name="TextBox 24"/>
          <p:cNvSpPr txBox="1"/>
          <p:nvPr/>
        </p:nvSpPr>
        <p:spPr>
          <a:xfrm>
            <a:off x="1490961" y="6476999"/>
            <a:ext cx="4377457" cy="307777"/>
          </a:xfrm>
          <a:prstGeom prst="rect">
            <a:avLst/>
          </a:prstGeom>
          <a:noFill/>
        </p:spPr>
        <p:txBody>
          <a:bodyPr wrap="square" rtlCol="0">
            <a:spAutoFit/>
          </a:bodyPr>
          <a:lstStyle/>
          <a:p>
            <a:r>
              <a:rPr lang="ru-RU" sz="140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Добро пожаловать в Новодугинский округ!</a:t>
            </a:r>
            <a:endParaRPr lang="ru-RU" sz="14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 name="Прямоугольник 2"/>
          <p:cNvSpPr/>
          <p:nvPr/>
        </p:nvSpPr>
        <p:spPr>
          <a:xfrm>
            <a:off x="431954" y="5841399"/>
            <a:ext cx="6339038" cy="646331"/>
          </a:xfrm>
          <a:prstGeom prst="rect">
            <a:avLst/>
          </a:prstGeom>
        </p:spPr>
        <p:txBody>
          <a:bodyPr wrap="square">
            <a:spAutoFit/>
          </a:bodyPr>
          <a:lstStyle/>
          <a:p>
            <a:pPr indent="355600" algn="just"/>
            <a:r>
              <a:rPr lang="ru-RU" sz="1200" dirty="0">
                <a:latin typeface="Open Sans" panose="020B0606030504020204" pitchFamily="34" charset="0"/>
                <a:ea typeface="Open Sans" panose="020B0606030504020204" pitchFamily="34" charset="0"/>
                <a:cs typeface="Open Sans" panose="020B0606030504020204" pitchFamily="34" charset="0"/>
              </a:rPr>
              <a:t>Надеюсь, что Ваш искренний интерес к нашему </a:t>
            </a:r>
            <a:r>
              <a:rPr lang="ru-RU" sz="1200" dirty="0" smtClean="0">
                <a:latin typeface="Open Sans" panose="020B0606030504020204" pitchFamily="34" charset="0"/>
                <a:ea typeface="Open Sans" panose="020B0606030504020204" pitchFamily="34" charset="0"/>
                <a:cs typeface="Open Sans" panose="020B0606030504020204" pitchFamily="34" charset="0"/>
              </a:rPr>
              <a:t>округу положит </a:t>
            </a:r>
            <a:r>
              <a:rPr lang="ru-RU" sz="1200" dirty="0">
                <a:latin typeface="Open Sans" panose="020B0606030504020204" pitchFamily="34" charset="0"/>
                <a:ea typeface="Open Sans" panose="020B0606030504020204" pitchFamily="34" charset="0"/>
                <a:cs typeface="Open Sans" panose="020B0606030504020204" pitchFamily="34" charset="0"/>
              </a:rPr>
              <a:t>начало плодотворному взаимовыгодному сотрудничеству и значительно расширит деловые связи.</a:t>
            </a: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pic>
        <p:nvPicPr>
          <p:cNvPr id="20" name="Рисунок 19" descr="Степаненков ИА.jpg"/>
          <p:cNvPicPr>
            <a:picLocks noChangeAspect="1"/>
          </p:cNvPicPr>
          <p:nvPr/>
        </p:nvPicPr>
        <p:blipFill>
          <a:blip r:embed="rId4" cstate="print"/>
          <a:stretch>
            <a:fillRect/>
          </a:stretch>
        </p:blipFill>
        <p:spPr>
          <a:xfrm>
            <a:off x="180235" y="1771650"/>
            <a:ext cx="2471525" cy="1853644"/>
          </a:xfrm>
          <a:prstGeom prst="rect">
            <a:avLst/>
          </a:prstGeom>
        </p:spPr>
      </p:pic>
      <p:sp>
        <p:nvSpPr>
          <p:cNvPr id="50177" name="Rectangle 1"/>
          <p:cNvSpPr>
            <a:spLocks noChangeArrowheads="1"/>
          </p:cNvSpPr>
          <p:nvPr/>
        </p:nvSpPr>
        <p:spPr bwMode="auto">
          <a:xfrm>
            <a:off x="2800350" y="1275080"/>
            <a:ext cx="4514850" cy="374718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2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Искренне рад возможности представить Вам инвестиционный паспорт муниципального образования </a:t>
            </a:r>
            <a:r>
              <a:rPr kumimoji="0" lang="ru-RU" sz="125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25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Новодугинский</a:t>
            </a:r>
            <a:r>
              <a:rPr kumimoji="0" lang="ru-RU" sz="12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муниципальный округ</a:t>
            </a:r>
            <a:r>
              <a:rPr kumimoji="0" lang="ru-RU" sz="125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ru-RU" sz="12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Смоленской области.  Облик </a:t>
            </a:r>
            <a:r>
              <a:rPr kumimoji="0" lang="ru-RU" sz="125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Новодугинского</a:t>
            </a:r>
            <a:r>
              <a:rPr kumimoji="0" lang="ru-RU" sz="12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округа определяют следующие факторы: выгодное географическое положение, близость промышленных и финансовых центров, богатый историко-культурный потенциал. Приоритетным направлением развития округа является сельское хозяйство. </a:t>
            </a:r>
            <a:endParaRPr kumimoji="0" lang="ru-RU" sz="125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2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У нас богатое историческое прошлое. Здесь до сих пор сохранены исторические памятники-усадьбы великих деятелей России, внесших огромный вклад в ее историю. Здесь родина великого ученого-почвоведа В.В. Докучаева. Завершена реализация проекта </a:t>
            </a:r>
            <a:r>
              <a:rPr kumimoji="0" lang="ru-RU" sz="1250" b="0" i="0" u="none" strike="noStrike" cap="none" normalizeH="0" baseline="0" dirty="0" smtClean="0">
                <a:ln>
                  <a:noFill/>
                </a:ln>
                <a:solidFill>
                  <a:srgbClr val="1A1A1A"/>
                </a:solidFill>
                <a:effectLst/>
                <a:latin typeface="Calibri"/>
                <a:ea typeface="Calibri" pitchFamily="34" charset="0"/>
                <a:cs typeface="Times New Roman" pitchFamily="18" charset="0"/>
              </a:rPr>
              <a:t>«</a:t>
            </a:r>
            <a:r>
              <a:rPr kumimoji="0" lang="ru-RU" sz="1250" b="0" i="0" u="none" strike="noStrike" cap="none" normalizeH="0" baseline="0" dirty="0" smtClean="0">
                <a:ln>
                  <a:noFill/>
                </a:ln>
                <a:solidFill>
                  <a:srgbClr val="1A1A1A"/>
                </a:solidFill>
                <a:effectLst/>
                <a:latin typeface="Times New Roman" pitchFamily="18" charset="0"/>
                <a:ea typeface="Calibri" pitchFamily="34" charset="0"/>
                <a:cs typeface="Times New Roman" pitchFamily="18" charset="0"/>
              </a:rPr>
              <a:t>Возрождение усадьбы </a:t>
            </a:r>
            <a:r>
              <a:rPr kumimoji="0" lang="ru-RU" sz="1250" b="0" i="0" u="none" strike="noStrike" cap="none" normalizeH="0" baseline="0" dirty="0" smtClean="0">
                <a:ln>
                  <a:noFill/>
                </a:ln>
                <a:solidFill>
                  <a:srgbClr val="1A1A1A"/>
                </a:solidFill>
                <a:effectLst/>
                <a:latin typeface="Calibri"/>
                <a:ea typeface="Calibri" pitchFamily="34" charset="0"/>
                <a:cs typeface="Times New Roman" pitchFamily="18" charset="0"/>
              </a:rPr>
              <a:t>«</a:t>
            </a:r>
            <a:r>
              <a:rPr kumimoji="0" lang="ru-RU" sz="1250" b="0" i="0" u="none" strike="noStrike" cap="none" normalizeH="0" baseline="0" dirty="0" smtClean="0">
                <a:ln>
                  <a:noFill/>
                </a:ln>
                <a:solidFill>
                  <a:srgbClr val="1A1A1A"/>
                </a:solidFill>
                <a:effectLst/>
                <a:latin typeface="Times New Roman" pitchFamily="18" charset="0"/>
                <a:ea typeface="Calibri" pitchFamily="34" charset="0"/>
                <a:cs typeface="Times New Roman" pitchFamily="18" charset="0"/>
              </a:rPr>
              <a:t>Высокое</a:t>
            </a:r>
            <a:r>
              <a:rPr kumimoji="0" lang="ru-RU" sz="1250" b="0" i="0" u="none" strike="noStrike" cap="none" normalizeH="0" baseline="0" dirty="0" smtClean="0">
                <a:ln>
                  <a:noFill/>
                </a:ln>
                <a:solidFill>
                  <a:srgbClr val="1A1A1A"/>
                </a:solidFill>
                <a:effectLst/>
                <a:latin typeface="Calibri"/>
                <a:ea typeface="Calibri" pitchFamily="34" charset="0"/>
                <a:cs typeface="Times New Roman" pitchFamily="18" charset="0"/>
              </a:rPr>
              <a:t>»</a:t>
            </a:r>
            <a:r>
              <a:rPr kumimoji="0" lang="ru-RU" sz="1250" b="0" i="0" u="none" strike="noStrike" cap="none" normalizeH="0" baseline="0" dirty="0" smtClean="0">
                <a:ln>
                  <a:noFill/>
                </a:ln>
                <a:solidFill>
                  <a:srgbClr val="1A1A1A"/>
                </a:solidFill>
                <a:effectLst/>
                <a:latin typeface="Times New Roman" pitchFamily="18" charset="0"/>
                <a:ea typeface="Calibri" pitchFamily="34" charset="0"/>
                <a:cs typeface="Times New Roman" pitchFamily="18" charset="0"/>
              </a:rPr>
              <a:t>, восстановлен </a:t>
            </a:r>
            <a:r>
              <a:rPr kumimoji="0" lang="ru-RU" sz="1250" b="0" i="0" u="none" strike="noStrike" cap="none" normalizeH="0" baseline="0" dirty="0" err="1" smtClean="0">
                <a:ln>
                  <a:noFill/>
                </a:ln>
                <a:solidFill>
                  <a:srgbClr val="1A1A1A"/>
                </a:solidFill>
                <a:effectLst/>
                <a:latin typeface="Times New Roman" pitchFamily="18" charset="0"/>
                <a:ea typeface="Calibri" pitchFamily="34" charset="0"/>
                <a:cs typeface="Times New Roman" pitchFamily="18" charset="0"/>
              </a:rPr>
              <a:t>усадебно-парковый</a:t>
            </a:r>
            <a:r>
              <a:rPr kumimoji="0" lang="ru-RU" sz="1250" b="0" i="0" u="none" strike="noStrike" cap="none" normalizeH="0" baseline="0" dirty="0" smtClean="0">
                <a:ln>
                  <a:noFill/>
                </a:ln>
                <a:solidFill>
                  <a:srgbClr val="1A1A1A"/>
                </a:solidFill>
                <a:effectLst/>
                <a:latin typeface="Times New Roman" pitchFamily="18" charset="0"/>
                <a:ea typeface="Calibri" pitchFamily="34" charset="0"/>
                <a:cs typeface="Times New Roman" pitchFamily="18" charset="0"/>
              </a:rPr>
              <a:t> ансамбль, построенный по заказу графа Шереметева.</a:t>
            </a:r>
            <a:r>
              <a:rPr kumimoji="0" lang="ru-RU" sz="12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ru-RU" sz="1250" b="0" i="0" u="none" strike="noStrike" cap="none" normalizeH="0" baseline="0" dirty="0" smtClean="0">
                <a:ln>
                  <a:noFill/>
                </a:ln>
                <a:solidFill>
                  <a:srgbClr val="1A1A1A"/>
                </a:solidFill>
                <a:effectLst/>
                <a:latin typeface="Times New Roman" pitchFamily="18" charset="0"/>
                <a:ea typeface="Calibri" pitchFamily="34" charset="0"/>
                <a:cs typeface="Times New Roman" pitchFamily="18" charset="0"/>
              </a:rPr>
              <a:t>Усадьба превратилась в масштабный многофункциональный образовательный и производственный комплекс. </a:t>
            </a:r>
            <a:r>
              <a:rPr kumimoji="0" lang="ru-RU" sz="125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Мы свято храним память о прошлом, поддерживаем традиции родного края, гордимся  достижениями своих земляков и делаем все, чтобы жить достойно. </a:t>
            </a:r>
            <a:endParaRPr kumimoji="0" lang="ru-RU" sz="125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18208906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Рисунок 40"/>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48564" y="1152626"/>
            <a:ext cx="1618592" cy="1618592"/>
          </a:xfrm>
          <a:prstGeom prst="rect">
            <a:avLst/>
          </a:prstGeom>
        </p:spPr>
      </p:pic>
      <p:sp>
        <p:nvSpPr>
          <p:cNvPr id="40" name="Стрелка вправо 39"/>
          <p:cNvSpPr/>
          <p:nvPr/>
        </p:nvSpPr>
        <p:spPr>
          <a:xfrm>
            <a:off x="4475168" y="5314915"/>
            <a:ext cx="812936" cy="143148"/>
          </a:xfrm>
          <a:prstGeom prst="rightArrow">
            <a:avLst/>
          </a:prstGeom>
          <a:solidFill>
            <a:srgbClr val="48FF7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Стрелка вправо 35"/>
          <p:cNvSpPr/>
          <p:nvPr/>
        </p:nvSpPr>
        <p:spPr>
          <a:xfrm>
            <a:off x="2867749" y="5314915"/>
            <a:ext cx="812936" cy="143148"/>
          </a:xfrm>
          <a:prstGeom prst="rightArrow">
            <a:avLst/>
          </a:prstGeom>
          <a:solidFill>
            <a:srgbClr val="48FF7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Стрелка вправо 2"/>
          <p:cNvSpPr/>
          <p:nvPr/>
        </p:nvSpPr>
        <p:spPr>
          <a:xfrm>
            <a:off x="1238763" y="5300775"/>
            <a:ext cx="812936" cy="143148"/>
          </a:xfrm>
          <a:prstGeom prst="rightArrow">
            <a:avLst/>
          </a:prstGeom>
          <a:solidFill>
            <a:srgbClr val="48FF7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9" name="Рисунок 38"/>
          <p:cNvPicPr>
            <a:picLocks noChangeAspect="1"/>
          </p:cNvPicPr>
          <p:nvPr/>
        </p:nvPicPr>
        <p:blipFill>
          <a:blip r:embed="rId3" cstate="print">
            <a:duotone>
              <a:schemeClr val="accent6">
                <a:shade val="45000"/>
                <a:satMod val="135000"/>
              </a:schemeClr>
              <a:prstClr val="white"/>
            </a:duotone>
            <a:extLst>
              <a:ext uri="{BEBA8EAE-BF5A-486C-A8C5-ECC9F3942E4B}">
                <a14:imgProps xmlns:a14="http://schemas.microsoft.com/office/drawing/2010/main" xmlns="">
                  <a14:imgLayer r:embed="rId4">
                    <a14:imgEffect>
                      <a14:sharpenSoften amount="50000"/>
                    </a14:imgEffect>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xmlns="" val="0"/>
              </a:ext>
            </a:extLst>
          </a:blip>
          <a:stretch>
            <a:fillRect/>
          </a:stretch>
        </p:blipFill>
        <p:spPr>
          <a:xfrm>
            <a:off x="248564" y="3017674"/>
            <a:ext cx="4140663" cy="1725542"/>
          </a:xfrm>
          <a:prstGeom prst="rect">
            <a:avLst/>
          </a:prstGeom>
          <a:ln w="38100">
            <a:solidFill>
              <a:srgbClr val="77DAFF"/>
            </a:solidFill>
            <a:prstDash val="sysDash"/>
          </a:ln>
        </p:spPr>
      </p:pic>
      <p:pic>
        <p:nvPicPr>
          <p:cNvPr id="30" name="Рисунок 29"/>
          <p:cNvPicPr>
            <a:picLocks noChangeAspect="1"/>
          </p:cNvPicPr>
          <p:nvPr/>
        </p:nvPicPr>
        <p:blipFill>
          <a:blip r:embed="rId3" cstate="print">
            <a:duotone>
              <a:schemeClr val="accent6">
                <a:shade val="45000"/>
                <a:satMod val="135000"/>
              </a:schemeClr>
              <a:prstClr val="white"/>
            </a:duotone>
            <a:extLst>
              <a:ext uri="{BEBA8EAE-BF5A-486C-A8C5-ECC9F3942E4B}">
                <a14:imgProps xmlns:a14="http://schemas.microsoft.com/office/drawing/2010/main" xmlns="">
                  <a14:imgLayer r:embed="rId4">
                    <a14:imgEffect>
                      <a14:sharpenSoften amount="50000"/>
                    </a14:imgEffect>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xmlns="" val="0"/>
              </a:ext>
            </a:extLst>
          </a:blip>
          <a:stretch>
            <a:fillRect/>
          </a:stretch>
        </p:blipFill>
        <p:spPr>
          <a:xfrm>
            <a:off x="3332938" y="1169308"/>
            <a:ext cx="4046892" cy="1635167"/>
          </a:xfrm>
          <a:prstGeom prst="rect">
            <a:avLst/>
          </a:prstGeom>
          <a:ln w="38100">
            <a:solidFill>
              <a:srgbClr val="77DAFF"/>
            </a:solidFill>
            <a:prstDash val="sysDash"/>
          </a:ln>
        </p:spPr>
      </p:pic>
      <p:sp>
        <p:nvSpPr>
          <p:cNvPr id="34" name="Овал 33"/>
          <p:cNvSpPr/>
          <p:nvPr/>
        </p:nvSpPr>
        <p:spPr>
          <a:xfrm>
            <a:off x="5288104" y="4916188"/>
            <a:ext cx="942420" cy="912323"/>
          </a:xfrm>
          <a:prstGeom prst="ellipse">
            <a:avLst/>
          </a:prstGeom>
          <a:solidFill>
            <a:srgbClr val="A2D7D7"/>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Овал 32"/>
          <p:cNvSpPr/>
          <p:nvPr/>
        </p:nvSpPr>
        <p:spPr>
          <a:xfrm>
            <a:off x="3685824" y="4917932"/>
            <a:ext cx="942420" cy="912323"/>
          </a:xfrm>
          <a:prstGeom prst="ellipse">
            <a:avLst/>
          </a:prstGeom>
          <a:solidFill>
            <a:srgbClr val="D4EA80"/>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2" name="Овал 31"/>
          <p:cNvSpPr/>
          <p:nvPr/>
        </p:nvSpPr>
        <p:spPr>
          <a:xfrm>
            <a:off x="2055510" y="4917933"/>
            <a:ext cx="942420" cy="912323"/>
          </a:xfrm>
          <a:prstGeom prst="ellipse">
            <a:avLst/>
          </a:prstGeom>
          <a:solidFill>
            <a:srgbClr val="77DAFF"/>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Овал 1"/>
          <p:cNvSpPr/>
          <p:nvPr/>
        </p:nvSpPr>
        <p:spPr>
          <a:xfrm>
            <a:off x="545661" y="4917934"/>
            <a:ext cx="942420" cy="912323"/>
          </a:xfrm>
          <a:prstGeom prst="ellipse">
            <a:avLst/>
          </a:prstGeom>
          <a:solidFill>
            <a:srgbClr val="C0C966"/>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7" name="Рисунок 36"/>
          <p:cNvPicPr>
            <a:picLocks noChangeAspect="1"/>
          </p:cNvPicPr>
          <p:nvPr/>
        </p:nvPicPr>
        <p:blipFill>
          <a:blip r:embed="rId5" cstate="print"/>
          <a:stretch>
            <a:fillRect/>
          </a:stretch>
        </p:blipFill>
        <p:spPr>
          <a:xfrm>
            <a:off x="2514600" y="215209"/>
            <a:ext cx="4657726" cy="709119"/>
          </a:xfrm>
          <a:prstGeom prst="rect">
            <a:avLst/>
          </a:prstGeom>
        </p:spPr>
      </p:pic>
      <p:sp>
        <p:nvSpPr>
          <p:cNvPr id="42" name="TextBox 41"/>
          <p:cNvSpPr txBox="1"/>
          <p:nvPr/>
        </p:nvSpPr>
        <p:spPr>
          <a:xfrm>
            <a:off x="2061031" y="312564"/>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Историческая справка</a:t>
            </a:r>
          </a:p>
        </p:txBody>
      </p:sp>
      <p:sp>
        <p:nvSpPr>
          <p:cNvPr id="43" name="TextBox 42"/>
          <p:cNvSpPr txBox="1"/>
          <p:nvPr/>
        </p:nvSpPr>
        <p:spPr>
          <a:xfrm>
            <a:off x="7257989" y="7190343"/>
            <a:ext cx="311304"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3</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3" name="TextBox 52"/>
          <p:cNvSpPr txBox="1"/>
          <p:nvPr/>
        </p:nvSpPr>
        <p:spPr>
          <a:xfrm>
            <a:off x="501207" y="5136413"/>
            <a:ext cx="1031328" cy="461665"/>
          </a:xfrm>
          <a:prstGeom prst="rect">
            <a:avLst/>
          </a:prstGeom>
          <a:noFill/>
        </p:spPr>
        <p:txBody>
          <a:bodyPr wrap="square" rtlCol="0">
            <a:spAutoFit/>
          </a:bodyPr>
          <a:lstStyle/>
          <a:p>
            <a:pPr algn="ctr"/>
            <a:r>
              <a:rPr lang="ru-RU" sz="2400" b="1" dirty="0" smtClean="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1887</a:t>
            </a:r>
            <a:endParaRPr lang="ru-RU" sz="24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4" name="TextBox 53"/>
          <p:cNvSpPr txBox="1"/>
          <p:nvPr/>
        </p:nvSpPr>
        <p:spPr>
          <a:xfrm>
            <a:off x="289553" y="5876737"/>
            <a:ext cx="1536613" cy="646331"/>
          </a:xfrm>
          <a:prstGeom prst="rect">
            <a:avLst/>
          </a:prstGeom>
          <a:noFill/>
        </p:spPr>
        <p:txBody>
          <a:bodyPr wrap="square" rtlCol="0">
            <a:spAutoFit/>
          </a:bodyPr>
          <a:lstStyle/>
          <a:p>
            <a:pPr algn="ctr"/>
            <a:r>
              <a:rPr lang="ru-RU" sz="1200" dirty="0" smtClean="0">
                <a:latin typeface="Open Sans" panose="020B0606030504020204" pitchFamily="34" charset="0"/>
                <a:ea typeface="Open Sans" panose="020B0606030504020204" pitchFamily="34" charset="0"/>
                <a:cs typeface="Open Sans" panose="020B0606030504020204" pitchFamily="34" charset="0"/>
              </a:rPr>
              <a:t>Первое документальное упоминание</a:t>
            </a:r>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56" name="TextBox 55"/>
          <p:cNvSpPr txBox="1"/>
          <p:nvPr/>
        </p:nvSpPr>
        <p:spPr>
          <a:xfrm>
            <a:off x="3503233" y="5890877"/>
            <a:ext cx="1378403" cy="1015663"/>
          </a:xfrm>
          <a:prstGeom prst="rect">
            <a:avLst/>
          </a:prstGeom>
          <a:noFill/>
        </p:spPr>
        <p:txBody>
          <a:bodyPr wrap="square" rtlCol="0">
            <a:spAutoFit/>
          </a:bodyPr>
          <a:lstStyle/>
          <a:p>
            <a:pPr algn="ctr"/>
            <a:r>
              <a:rPr lang="ru-RU" sz="1200" dirty="0" smtClean="0">
                <a:latin typeface="Open Sans" panose="020B0606030504020204" pitchFamily="34" charset="0"/>
                <a:ea typeface="Open Sans" panose="020B0606030504020204" pitchFamily="34" charset="0"/>
                <a:cs typeface="Open Sans" panose="020B0606030504020204" pitchFamily="34" charset="0"/>
              </a:rPr>
              <a:t>Село Новодугино исключено из Сычевского уезда</a:t>
            </a:r>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57" name="TextBox 56"/>
          <p:cNvSpPr txBox="1"/>
          <p:nvPr/>
        </p:nvSpPr>
        <p:spPr>
          <a:xfrm>
            <a:off x="4893128" y="5890877"/>
            <a:ext cx="1646992" cy="1015663"/>
          </a:xfrm>
          <a:prstGeom prst="rect">
            <a:avLst/>
          </a:prstGeom>
          <a:noFill/>
        </p:spPr>
        <p:txBody>
          <a:bodyPr wrap="square" rtlCol="0">
            <a:spAutoFit/>
          </a:bodyPr>
          <a:lstStyle/>
          <a:p>
            <a:pPr algn="ctr"/>
            <a:r>
              <a:rPr lang="ru-RU" sz="1200" dirty="0" smtClean="0">
                <a:latin typeface="Open Sans" panose="020B0606030504020204" pitchFamily="34" charset="0"/>
                <a:ea typeface="Open Sans" panose="020B0606030504020204" pitchFamily="34" charset="0"/>
                <a:cs typeface="Open Sans" panose="020B0606030504020204" pitchFamily="34" charset="0"/>
              </a:rPr>
              <a:t>Новодугинский район образован Указом Верховного Совета РСФСР </a:t>
            </a:r>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60" name="TextBox 59"/>
          <p:cNvSpPr txBox="1"/>
          <p:nvPr/>
        </p:nvSpPr>
        <p:spPr>
          <a:xfrm>
            <a:off x="190592" y="2935580"/>
            <a:ext cx="4122012" cy="1892826"/>
          </a:xfrm>
          <a:prstGeom prst="rect">
            <a:avLst/>
          </a:prstGeom>
          <a:noFill/>
        </p:spPr>
        <p:txBody>
          <a:bodyPr wrap="square" rtlCol="0">
            <a:spAutoFit/>
          </a:bodyPr>
          <a:lstStyle/>
          <a:p>
            <a:pPr indent="268288" algn="just"/>
            <a:r>
              <a:rPr lang="ru-RU" sz="1170" dirty="0" smtClean="0">
                <a:latin typeface="Open Sans" panose="020B0606030504020204" pitchFamily="34" charset="0"/>
                <a:ea typeface="Open Sans" panose="020B0606030504020204" pitchFamily="34" charset="0"/>
                <a:cs typeface="Open Sans" panose="020B0606030504020204" pitchFamily="34" charset="0"/>
              </a:rPr>
              <a:t>В ноябре 1917 года крестьяне деревень </a:t>
            </a:r>
            <a:r>
              <a:rPr lang="ru-RU" sz="1170" dirty="0" err="1" smtClean="0">
                <a:latin typeface="Open Sans" panose="020B0606030504020204" pitchFamily="34" charset="0"/>
                <a:ea typeface="Open Sans" panose="020B0606030504020204" pitchFamily="34" charset="0"/>
                <a:cs typeface="Open Sans" panose="020B0606030504020204" pitchFamily="34" charset="0"/>
              </a:rPr>
              <a:t>Слизнево</a:t>
            </a:r>
            <a:r>
              <a:rPr lang="ru-RU" sz="1170" dirty="0" smtClean="0">
                <a:latin typeface="Open Sans" panose="020B0606030504020204" pitchFamily="34" charset="0"/>
                <a:ea typeface="Open Sans" panose="020B0606030504020204" pitchFamily="34" charset="0"/>
                <a:cs typeface="Open Sans" panose="020B0606030504020204" pitchFamily="34" charset="0"/>
              </a:rPr>
              <a:t>, Рябинки, </a:t>
            </a:r>
            <a:r>
              <a:rPr lang="ru-RU" sz="1170" dirty="0" err="1" smtClean="0">
                <a:latin typeface="Open Sans" panose="020B0606030504020204" pitchFamily="34" charset="0"/>
                <a:ea typeface="Open Sans" panose="020B0606030504020204" pitchFamily="34" charset="0"/>
                <a:cs typeface="Open Sans" panose="020B0606030504020204" pitchFamily="34" charset="0"/>
              </a:rPr>
              <a:t>Изосимиха</a:t>
            </a:r>
            <a:r>
              <a:rPr lang="ru-RU" sz="1170" dirty="0" smtClean="0">
                <a:latin typeface="Open Sans" panose="020B0606030504020204" pitchFamily="34" charset="0"/>
                <a:ea typeface="Open Sans" panose="020B0606030504020204" pitchFamily="34" charset="0"/>
                <a:cs typeface="Open Sans" panose="020B0606030504020204" pitchFamily="34" charset="0"/>
              </a:rPr>
              <a:t>, </a:t>
            </a:r>
            <a:r>
              <a:rPr lang="ru-RU" sz="1170" dirty="0" err="1" smtClean="0">
                <a:latin typeface="Open Sans" panose="020B0606030504020204" pitchFamily="34" charset="0"/>
                <a:ea typeface="Open Sans" panose="020B0606030504020204" pitchFamily="34" charset="0"/>
                <a:cs typeface="Open Sans" panose="020B0606030504020204" pitchFamily="34" charset="0"/>
              </a:rPr>
              <a:t>Семенчиха</a:t>
            </a:r>
            <a:r>
              <a:rPr lang="ru-RU" sz="1170" dirty="0" smtClean="0">
                <a:latin typeface="Open Sans" panose="020B0606030504020204" pitchFamily="34" charset="0"/>
                <a:ea typeface="Open Sans" panose="020B0606030504020204" pitchFamily="34" charset="0"/>
                <a:cs typeface="Open Sans" panose="020B0606030504020204" pitchFamily="34" charset="0"/>
              </a:rPr>
              <a:t> в посёлке провели митинг солидарности победе социалистической революции. В посёлке Новодугино был создан </a:t>
            </a:r>
            <a:r>
              <a:rPr lang="ru-RU" sz="1170" dirty="0">
                <a:latin typeface="Open Sans" panose="020B0606030504020204" pitchFamily="34" charset="0"/>
                <a:ea typeface="Open Sans" panose="020B0606030504020204" pitchFamily="34" charset="0"/>
                <a:cs typeface="Open Sans" panose="020B0606030504020204" pitchFamily="34" charset="0"/>
              </a:rPr>
              <a:t>Совет. 1 июня 1929 года в селе </a:t>
            </a:r>
            <a:r>
              <a:rPr lang="ru-RU" sz="1170" dirty="0" err="1">
                <a:latin typeface="Open Sans" panose="020B0606030504020204" pitchFamily="34" charset="0"/>
                <a:ea typeface="Open Sans" panose="020B0606030504020204" pitchFamily="34" charset="0"/>
                <a:cs typeface="Open Sans" panose="020B0606030504020204" pitchFamily="34" charset="0"/>
              </a:rPr>
              <a:t>Липецы</a:t>
            </a:r>
            <a:r>
              <a:rPr lang="ru-RU" sz="1170" dirty="0">
                <a:latin typeface="Open Sans" panose="020B0606030504020204" pitchFamily="34" charset="0"/>
                <a:ea typeface="Open Sans" panose="020B0606030504020204" pitchFamily="34" charset="0"/>
                <a:cs typeface="Open Sans" panose="020B0606030504020204" pitchFamily="34" charset="0"/>
              </a:rPr>
              <a:t> состоялся организационный съезд Советов Липецкой и </a:t>
            </a:r>
            <a:r>
              <a:rPr lang="ru-RU" sz="1170" dirty="0" err="1">
                <a:latin typeface="Open Sans" panose="020B0606030504020204" pitchFamily="34" charset="0"/>
                <a:ea typeface="Open Sans" panose="020B0606030504020204" pitchFamily="34" charset="0"/>
                <a:cs typeface="Open Sans" panose="020B0606030504020204" pitchFamily="34" charset="0"/>
              </a:rPr>
              <a:t>Тесовской</a:t>
            </a:r>
            <a:r>
              <a:rPr lang="ru-RU" sz="1170" dirty="0">
                <a:latin typeface="Open Sans" panose="020B0606030504020204" pitchFamily="34" charset="0"/>
                <a:ea typeface="Open Sans" panose="020B0606030504020204" pitchFamily="34" charset="0"/>
                <a:cs typeface="Open Sans" panose="020B0606030504020204" pitchFamily="34" charset="0"/>
              </a:rPr>
              <a:t> волостей, на котором было принято решение об объединении данных волостей в единый </a:t>
            </a:r>
            <a:r>
              <a:rPr lang="ru-RU" sz="1170" dirty="0" err="1">
                <a:latin typeface="Open Sans" panose="020B0606030504020204" pitchFamily="34" charset="0"/>
                <a:ea typeface="Open Sans" panose="020B0606030504020204" pitchFamily="34" charset="0"/>
                <a:cs typeface="Open Sans" panose="020B0606030504020204" pitchFamily="34" charset="0"/>
              </a:rPr>
              <a:t>Новодугинский</a:t>
            </a:r>
            <a:r>
              <a:rPr lang="ru-RU" sz="1170" dirty="0">
                <a:latin typeface="Open Sans" panose="020B0606030504020204" pitchFamily="34" charset="0"/>
                <a:ea typeface="Open Sans" panose="020B0606030504020204" pitchFamily="34" charset="0"/>
                <a:cs typeface="Open Sans" panose="020B0606030504020204" pitchFamily="34" charset="0"/>
              </a:rPr>
              <a:t> район</a:t>
            </a:r>
            <a:endParaRPr lang="ru-RU" sz="1170" dirty="0" smtClean="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2" name="TextBox 61"/>
          <p:cNvSpPr txBox="1"/>
          <p:nvPr/>
        </p:nvSpPr>
        <p:spPr>
          <a:xfrm>
            <a:off x="3641369" y="5136411"/>
            <a:ext cx="1031328" cy="461665"/>
          </a:xfrm>
          <a:prstGeom prst="rect">
            <a:avLst/>
          </a:prstGeom>
          <a:noFill/>
        </p:spPr>
        <p:txBody>
          <a:bodyPr wrap="square" rtlCol="0">
            <a:spAutoFit/>
          </a:bodyPr>
          <a:lstStyle/>
          <a:p>
            <a:pPr algn="ctr"/>
            <a:r>
              <a:rPr lang="ru-RU" sz="2400" b="1" dirty="0" smtClean="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1929</a:t>
            </a:r>
            <a:endParaRPr lang="ru-RU" sz="24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3" name="TextBox 62"/>
          <p:cNvSpPr txBox="1"/>
          <p:nvPr/>
        </p:nvSpPr>
        <p:spPr>
          <a:xfrm>
            <a:off x="5240127" y="5136410"/>
            <a:ext cx="1031328" cy="461665"/>
          </a:xfrm>
          <a:prstGeom prst="rect">
            <a:avLst/>
          </a:prstGeom>
          <a:noFill/>
        </p:spPr>
        <p:txBody>
          <a:bodyPr wrap="square" rtlCol="0">
            <a:spAutoFit/>
          </a:bodyPr>
          <a:lstStyle/>
          <a:p>
            <a:pPr algn="ctr"/>
            <a:r>
              <a:rPr lang="ru-RU" sz="2400" b="1" dirty="0" smtClean="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1972</a:t>
            </a:r>
            <a:endParaRPr lang="ru-RU" sz="24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0" name="TextBox 49"/>
          <p:cNvSpPr txBox="1"/>
          <p:nvPr/>
        </p:nvSpPr>
        <p:spPr>
          <a:xfrm>
            <a:off x="1950413" y="1804134"/>
            <a:ext cx="981750" cy="461665"/>
          </a:xfrm>
          <a:prstGeom prst="rect">
            <a:avLst/>
          </a:prstGeom>
          <a:noFill/>
        </p:spPr>
        <p:txBody>
          <a:bodyPr wrap="square" rtlCol="0">
            <a:spAutoFit/>
          </a:bodyPr>
          <a:lstStyle/>
          <a:p>
            <a:pPr algn="ctr"/>
            <a:r>
              <a:rPr lang="ru-RU" sz="1200" dirty="0" smtClean="0">
                <a:latin typeface="Open Sans" panose="020B0606030504020204" pitchFamily="34" charset="0"/>
                <a:ea typeface="Open Sans" panose="020B0606030504020204" pitchFamily="34" charset="0"/>
                <a:cs typeface="Open Sans" panose="020B0606030504020204" pitchFamily="34" charset="0"/>
              </a:rPr>
              <a:t>Место для фото</a:t>
            </a:r>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51" name="TextBox 50"/>
          <p:cNvSpPr txBox="1"/>
          <p:nvPr/>
        </p:nvSpPr>
        <p:spPr>
          <a:xfrm>
            <a:off x="446370" y="1766797"/>
            <a:ext cx="981750" cy="461665"/>
          </a:xfrm>
          <a:prstGeom prst="rect">
            <a:avLst/>
          </a:prstGeom>
          <a:noFill/>
        </p:spPr>
        <p:txBody>
          <a:bodyPr wrap="square" rtlCol="0">
            <a:spAutoFit/>
          </a:bodyPr>
          <a:lstStyle/>
          <a:p>
            <a:pPr algn="ctr"/>
            <a:r>
              <a:rPr lang="ru-RU" sz="1200" dirty="0" smtClean="0">
                <a:latin typeface="Open Sans" panose="020B0606030504020204" pitchFamily="34" charset="0"/>
                <a:ea typeface="Open Sans" panose="020B0606030504020204" pitchFamily="34" charset="0"/>
                <a:cs typeface="Open Sans" panose="020B0606030504020204" pitchFamily="34" charset="0"/>
              </a:rPr>
              <a:t>Место для фото</a:t>
            </a:r>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52" name="Рисунок 51"/>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492091" y="3103694"/>
            <a:ext cx="1577828" cy="1577828"/>
          </a:xfrm>
          <a:prstGeom prst="rect">
            <a:avLst/>
          </a:prstGeom>
        </p:spPr>
      </p:pic>
      <p:sp>
        <p:nvSpPr>
          <p:cNvPr id="65" name="TextBox 64"/>
          <p:cNvSpPr txBox="1"/>
          <p:nvPr/>
        </p:nvSpPr>
        <p:spPr>
          <a:xfrm>
            <a:off x="6229532" y="3605085"/>
            <a:ext cx="976292" cy="461665"/>
          </a:xfrm>
          <a:prstGeom prst="rect">
            <a:avLst/>
          </a:prstGeom>
          <a:noFill/>
        </p:spPr>
        <p:txBody>
          <a:bodyPr wrap="square" rtlCol="0">
            <a:spAutoFit/>
          </a:bodyPr>
          <a:lstStyle/>
          <a:p>
            <a:pPr algn="ctr"/>
            <a:r>
              <a:rPr lang="ru-RU" sz="1200" dirty="0" smtClean="0">
                <a:latin typeface="Open Sans" panose="020B0606030504020204" pitchFamily="34" charset="0"/>
                <a:ea typeface="Open Sans" panose="020B0606030504020204" pitchFamily="34" charset="0"/>
                <a:cs typeface="Open Sans" panose="020B0606030504020204" pitchFamily="34" charset="0"/>
              </a:rPr>
              <a:t>Место для фото</a:t>
            </a:r>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66" name="TextBox 65"/>
          <p:cNvSpPr txBox="1"/>
          <p:nvPr/>
        </p:nvSpPr>
        <p:spPr>
          <a:xfrm>
            <a:off x="4725489" y="3567748"/>
            <a:ext cx="976292" cy="461665"/>
          </a:xfrm>
          <a:prstGeom prst="rect">
            <a:avLst/>
          </a:prstGeom>
          <a:noFill/>
        </p:spPr>
        <p:txBody>
          <a:bodyPr wrap="square" rtlCol="0">
            <a:spAutoFit/>
          </a:bodyPr>
          <a:lstStyle/>
          <a:p>
            <a:pPr algn="ctr"/>
            <a:r>
              <a:rPr lang="ru-RU" sz="1200" dirty="0" err="1" smtClean="0">
                <a:latin typeface="Open Sans" panose="020B0606030504020204" pitchFamily="34" charset="0"/>
                <a:ea typeface="Open Sans" panose="020B0606030504020204" pitchFamily="34" charset="0"/>
                <a:cs typeface="Open Sans" panose="020B0606030504020204" pitchFamily="34" charset="0"/>
              </a:rPr>
              <a:t>Месо</a:t>
            </a:r>
            <a:r>
              <a:rPr lang="ru-RU" sz="1200" dirty="0" smtClean="0">
                <a:latin typeface="Open Sans" panose="020B0606030504020204" pitchFamily="34" charset="0"/>
                <a:ea typeface="Open Sans" panose="020B0606030504020204" pitchFamily="34" charset="0"/>
                <a:cs typeface="Open Sans" panose="020B0606030504020204" pitchFamily="34" charset="0"/>
              </a:rPr>
              <a:t> для фото</a:t>
            </a:r>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38" name="TextBox 37"/>
          <p:cNvSpPr txBox="1"/>
          <p:nvPr/>
        </p:nvSpPr>
        <p:spPr>
          <a:xfrm>
            <a:off x="3323208" y="1116363"/>
            <a:ext cx="4044958" cy="1569660"/>
          </a:xfrm>
          <a:prstGeom prst="rect">
            <a:avLst/>
          </a:prstGeom>
          <a:noFill/>
        </p:spPr>
        <p:txBody>
          <a:bodyPr wrap="square" rtlCol="0">
            <a:spAutoFit/>
          </a:bodyPr>
          <a:lstStyle/>
          <a:p>
            <a:pPr indent="268288" algn="just"/>
            <a:r>
              <a:rPr lang="ru-RU" sz="1200" dirty="0" smtClean="0">
                <a:latin typeface="Open Sans" panose="020B0606030504020204" pitchFamily="34" charset="0"/>
                <a:ea typeface="Open Sans" panose="020B0606030504020204" pitchFamily="34" charset="0"/>
                <a:cs typeface="Open Sans" panose="020B0606030504020204" pitchFamily="34" charset="0"/>
              </a:rPr>
              <a:t>Первое упоминание о существовании посёлка прозвучало в конце </a:t>
            </a:r>
            <a:r>
              <a:rPr lang="en-US" sz="1200" dirty="0" smtClean="0">
                <a:latin typeface="Open Sans" panose="020B0606030504020204" pitchFamily="34" charset="0"/>
                <a:ea typeface="Open Sans" panose="020B0606030504020204" pitchFamily="34" charset="0"/>
                <a:cs typeface="Open Sans" panose="020B0606030504020204" pitchFamily="34" charset="0"/>
              </a:rPr>
              <a:t>XIX</a:t>
            </a:r>
            <a:r>
              <a:rPr lang="ru-RU" sz="1200" dirty="0" smtClean="0">
                <a:latin typeface="Open Sans" panose="020B0606030504020204" pitchFamily="34" charset="0"/>
                <a:ea typeface="Open Sans" panose="020B0606030504020204" pitchFamily="34" charset="0"/>
                <a:cs typeface="Open Sans" panose="020B0606030504020204" pitchFamily="34" charset="0"/>
              </a:rPr>
              <a:t> века, в котором начальник Смоленского почтово-телеграфного округа, говоря о неисправности дорог и мостов, называет и станцию </a:t>
            </a:r>
            <a:r>
              <a:rPr lang="ru-RU" sz="1200" dirty="0" err="1" smtClean="0">
                <a:latin typeface="Open Sans" panose="020B0606030504020204" pitchFamily="34" charset="0"/>
                <a:ea typeface="Open Sans" panose="020B0606030504020204" pitchFamily="34" charset="0"/>
                <a:cs typeface="Open Sans" panose="020B0606030504020204" pitchFamily="34" charset="0"/>
              </a:rPr>
              <a:t>Дугино</a:t>
            </a:r>
            <a:r>
              <a:rPr lang="ru-RU" sz="1200" dirty="0" smtClean="0">
                <a:latin typeface="Open Sans" panose="020B0606030504020204" pitchFamily="34" charset="0"/>
                <a:ea typeface="Open Sans" panose="020B0606030504020204" pitchFamily="34" charset="0"/>
                <a:cs typeface="Open Sans" panose="020B0606030504020204" pitchFamily="34" charset="0"/>
              </a:rPr>
              <a:t>. Происхождение названия станции связано с тем, что дорога, связывающая два уездных города Вязьму и Сычевку, дугой вдавилась в сторону имения князя Мещерского.</a:t>
            </a:r>
          </a:p>
        </p:txBody>
      </p:sp>
      <p:pic>
        <p:nvPicPr>
          <p:cNvPr id="1026" name="Picture 2" descr="C:\Users\Econom VE\Desktop\Инвест паспорт 2017\Паспорт муниципального образования\Приложение к Методическим реккомендациям\Фото. Муниципальные образования\Новодугинский р-н фото\1.png"/>
          <p:cNvPicPr>
            <a:picLocks noChangeAspect="1" noChangeArrowheads="1"/>
          </p:cNvPicPr>
          <p:nvPr/>
        </p:nvPicPr>
        <p:blipFill>
          <a:blip r:embed="rId7" cstate="print"/>
          <a:srcRect/>
          <a:stretch>
            <a:fillRect/>
          </a:stretch>
        </p:blipFill>
        <p:spPr bwMode="auto">
          <a:xfrm>
            <a:off x="251615" y="1154544"/>
            <a:ext cx="1642046" cy="1639723"/>
          </a:xfrm>
          <a:prstGeom prst="rect">
            <a:avLst/>
          </a:prstGeom>
          <a:noFill/>
        </p:spPr>
      </p:pic>
      <p:pic>
        <p:nvPicPr>
          <p:cNvPr id="1027" name="Picture 3" descr="C:\Users\Econom VE\Desktop\Инвест паспорт 2017\Паспорт муниципального образования\Приложение к Методическим реккомендациям\Фото. Муниципальные образования\Новодугинский р-н фото\12.png"/>
          <p:cNvPicPr>
            <a:picLocks noChangeAspect="1" noChangeArrowheads="1"/>
          </p:cNvPicPr>
          <p:nvPr/>
        </p:nvPicPr>
        <p:blipFill>
          <a:blip r:embed="rId8" cstate="print"/>
          <a:srcRect/>
          <a:stretch>
            <a:fillRect/>
          </a:stretch>
        </p:blipFill>
        <p:spPr bwMode="auto">
          <a:xfrm>
            <a:off x="1384879" y="1173504"/>
            <a:ext cx="1613051" cy="1610770"/>
          </a:xfrm>
          <a:prstGeom prst="rect">
            <a:avLst/>
          </a:prstGeom>
          <a:noFill/>
        </p:spPr>
      </p:pic>
      <p:pic>
        <p:nvPicPr>
          <p:cNvPr id="1029" name="Picture 5" descr="C:\Users\Econom VE\Desktop\Инвест паспорт 2017\Паспорт муниципального образования\Приложение к Методическим реккомендациям\Фото. Муниципальные образования\Новодугинский р-н фото\19.png"/>
          <p:cNvPicPr>
            <a:picLocks noChangeAspect="1" noChangeArrowheads="1"/>
          </p:cNvPicPr>
          <p:nvPr/>
        </p:nvPicPr>
        <p:blipFill>
          <a:blip r:embed="rId9" cstate="print"/>
          <a:srcRect/>
          <a:stretch>
            <a:fillRect/>
          </a:stretch>
        </p:blipFill>
        <p:spPr bwMode="auto">
          <a:xfrm>
            <a:off x="5976450" y="3251362"/>
            <a:ext cx="1583225" cy="1580986"/>
          </a:xfrm>
          <a:prstGeom prst="rect">
            <a:avLst/>
          </a:prstGeom>
          <a:noFill/>
        </p:spPr>
      </p:pic>
      <p:sp>
        <p:nvSpPr>
          <p:cNvPr id="46" name="TextBox 45"/>
          <p:cNvSpPr txBox="1"/>
          <p:nvPr/>
        </p:nvSpPr>
        <p:spPr>
          <a:xfrm>
            <a:off x="2011056" y="5136412"/>
            <a:ext cx="1031328" cy="461665"/>
          </a:xfrm>
          <a:prstGeom prst="rect">
            <a:avLst/>
          </a:prstGeom>
          <a:noFill/>
        </p:spPr>
        <p:txBody>
          <a:bodyPr wrap="square" rtlCol="0">
            <a:spAutoFit/>
          </a:bodyPr>
          <a:lstStyle/>
          <a:p>
            <a:pPr algn="ctr"/>
            <a:r>
              <a:rPr lang="ru-RU" sz="2400" b="1" dirty="0" smtClean="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1904</a:t>
            </a:r>
            <a:endParaRPr lang="ru-RU" sz="24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7" name="TextBox 46"/>
          <p:cNvSpPr txBox="1"/>
          <p:nvPr/>
        </p:nvSpPr>
        <p:spPr>
          <a:xfrm>
            <a:off x="1814072" y="5890877"/>
            <a:ext cx="1425296" cy="830997"/>
          </a:xfrm>
          <a:prstGeom prst="rect">
            <a:avLst/>
          </a:prstGeom>
          <a:noFill/>
        </p:spPr>
        <p:txBody>
          <a:bodyPr wrap="square" rtlCol="0">
            <a:spAutoFit/>
          </a:bodyPr>
          <a:lstStyle/>
          <a:p>
            <a:pPr algn="ctr"/>
            <a:r>
              <a:rPr lang="ru-RU" sz="1200" dirty="0" smtClean="0">
                <a:latin typeface="Open Sans" panose="020B0606030504020204" pitchFamily="34" charset="0"/>
                <a:ea typeface="Open Sans" panose="020B0606030504020204" pitchFamily="34" charset="0"/>
                <a:cs typeface="Open Sans" panose="020B0606030504020204" pitchFamily="34" charset="0"/>
              </a:rPr>
              <a:t>Село </a:t>
            </a:r>
            <a:r>
              <a:rPr lang="ru-RU" sz="1200" dirty="0" err="1" smtClean="0">
                <a:latin typeface="Open Sans" panose="020B0606030504020204" pitchFamily="34" charset="0"/>
                <a:ea typeface="Open Sans" panose="020B0606030504020204" pitchFamily="34" charset="0"/>
                <a:cs typeface="Open Sans" panose="020B0606030504020204" pitchFamily="34" charset="0"/>
              </a:rPr>
              <a:t>Дугино</a:t>
            </a:r>
            <a:r>
              <a:rPr lang="ru-RU" sz="1200" dirty="0" smtClean="0">
                <a:latin typeface="Open Sans" panose="020B0606030504020204" pitchFamily="34" charset="0"/>
                <a:ea typeface="Open Sans" panose="020B0606030504020204" pitchFamily="34" charset="0"/>
                <a:cs typeface="Open Sans" panose="020B0606030504020204" pitchFamily="34" charset="0"/>
              </a:rPr>
              <a:t> переименовано в село Новодугино</a:t>
            </a:r>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44" name="TextBox 43"/>
          <p:cNvSpPr txBox="1"/>
          <p:nvPr/>
        </p:nvSpPr>
        <p:spPr>
          <a:xfrm>
            <a:off x="833915" y="154887"/>
            <a:ext cx="1588897" cy="738664"/>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 округ </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48" name="Рисунок 47"/>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pic>
        <p:nvPicPr>
          <p:cNvPr id="49" name="Рисунок 48" descr="усадьба.jpg"/>
          <p:cNvPicPr/>
          <p:nvPr/>
        </p:nvPicPr>
        <p:blipFill>
          <a:blip r:embed="rId11" cstate="print"/>
          <a:stretch>
            <a:fillRect/>
          </a:stretch>
        </p:blipFill>
        <p:spPr>
          <a:xfrm>
            <a:off x="4547235" y="3069591"/>
            <a:ext cx="1510665" cy="1628139"/>
          </a:xfrm>
          <a:prstGeom prst="ellipse">
            <a:avLst/>
          </a:prstGeom>
          <a:ln>
            <a:noFill/>
          </a:ln>
          <a:effectLst>
            <a:softEdge rad="112500"/>
          </a:effectLst>
        </p:spPr>
      </p:pic>
    </p:spTree>
    <p:extLst>
      <p:ext uri="{BB962C8B-B14F-4D97-AF65-F5344CB8AC3E}">
        <p14:creationId xmlns:p14="http://schemas.microsoft.com/office/powerpoint/2010/main" xmlns="" val="22279487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2061031" y="156237"/>
            <a:ext cx="5498644" cy="768091"/>
          </a:xfrm>
          <a:prstGeom prst="rect">
            <a:avLst/>
          </a:prstGeom>
        </p:spPr>
      </p:pic>
      <p:sp>
        <p:nvSpPr>
          <p:cNvPr id="3" name="TextBox 2"/>
          <p:cNvSpPr txBox="1"/>
          <p:nvPr/>
        </p:nvSpPr>
        <p:spPr>
          <a:xfrm>
            <a:off x="2061031" y="318545"/>
            <a:ext cx="5457316" cy="369332"/>
          </a:xfrm>
          <a:prstGeom prst="rect">
            <a:avLst/>
          </a:prstGeom>
          <a:noFill/>
        </p:spPr>
        <p:txBody>
          <a:bodyPr wrap="square" rtlCol="0">
            <a:spAutoFit/>
          </a:bodyPr>
          <a:lstStyle/>
          <a:p>
            <a:pPr algn="ctr"/>
            <a:r>
              <a:rPr lang="ru-RU"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Новодугинский муниципальный округ  сегодня</a:t>
            </a:r>
          </a:p>
        </p:txBody>
      </p:sp>
      <p:sp>
        <p:nvSpPr>
          <p:cNvPr id="4" name="TextBox 3"/>
          <p:cNvSpPr txBox="1"/>
          <p:nvPr/>
        </p:nvSpPr>
        <p:spPr>
          <a:xfrm>
            <a:off x="7257989" y="7190343"/>
            <a:ext cx="311304"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4</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30" name="Рисунок 2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362663" y="5524670"/>
            <a:ext cx="1758244" cy="1015663"/>
          </a:xfrm>
          <a:prstGeom prst="rect">
            <a:avLst/>
          </a:prstGeom>
        </p:spPr>
      </p:pic>
      <p:sp>
        <p:nvSpPr>
          <p:cNvPr id="31" name="TextBox 30"/>
          <p:cNvSpPr txBox="1"/>
          <p:nvPr/>
        </p:nvSpPr>
        <p:spPr>
          <a:xfrm>
            <a:off x="1449300" y="5735326"/>
            <a:ext cx="1265164" cy="307777"/>
          </a:xfrm>
          <a:prstGeom prst="rect">
            <a:avLst/>
          </a:prstGeom>
          <a:noFill/>
        </p:spPr>
        <p:txBody>
          <a:bodyPr wrap="square" rtlCol="0">
            <a:spAutoFit/>
          </a:bodyPr>
          <a:lstStyle/>
          <a:p>
            <a:pPr algn="ctr"/>
            <a:r>
              <a:rPr lang="ru-RU" sz="140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Население</a:t>
            </a:r>
            <a:endParaRPr lang="ru-RU" sz="14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2" name="TextBox 31"/>
          <p:cNvSpPr txBox="1"/>
          <p:nvPr/>
        </p:nvSpPr>
        <p:spPr>
          <a:xfrm>
            <a:off x="1180375" y="4776909"/>
            <a:ext cx="1761311" cy="307777"/>
          </a:xfrm>
          <a:prstGeom prst="rect">
            <a:avLst/>
          </a:prstGeom>
          <a:noFill/>
        </p:spPr>
        <p:txBody>
          <a:bodyPr wrap="square" rtlCol="0">
            <a:spAutoFit/>
          </a:bodyPr>
          <a:lstStyle/>
          <a:p>
            <a:pPr algn="ctr"/>
            <a:r>
              <a:rPr lang="ru-RU" sz="140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Общая площадь</a:t>
            </a:r>
            <a:endParaRPr lang="ru-RU" sz="14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4" name="TextBox 33"/>
          <p:cNvSpPr txBox="1"/>
          <p:nvPr/>
        </p:nvSpPr>
        <p:spPr>
          <a:xfrm>
            <a:off x="4230275" y="4793202"/>
            <a:ext cx="2071628" cy="523220"/>
          </a:xfrm>
          <a:prstGeom prst="rect">
            <a:avLst/>
          </a:prstGeom>
          <a:noFill/>
        </p:spPr>
        <p:txBody>
          <a:bodyPr wrap="square" rtlCol="0">
            <a:spAutoFit/>
          </a:bodyPr>
          <a:lstStyle/>
          <a:p>
            <a:pPr algn="ctr"/>
            <a:r>
              <a:rPr lang="ru-RU" sz="140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Территориальные комитеты</a:t>
            </a:r>
            <a:endParaRPr lang="ru-RU" sz="14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5" name="TextBox 34"/>
          <p:cNvSpPr txBox="1"/>
          <p:nvPr/>
        </p:nvSpPr>
        <p:spPr>
          <a:xfrm>
            <a:off x="1381999" y="5035791"/>
            <a:ext cx="1358065" cy="338554"/>
          </a:xfrm>
          <a:prstGeom prst="rect">
            <a:avLst/>
          </a:prstGeom>
          <a:noFill/>
        </p:spPr>
        <p:txBody>
          <a:bodyPr wrap="none" rtlCol="0">
            <a:spAutoFit/>
          </a:bodyPr>
          <a:lstStyle/>
          <a:p>
            <a:pPr algn="ctr"/>
            <a:r>
              <a:rPr lang="ru-RU" sz="1600" dirty="0" smtClean="0">
                <a:latin typeface="Open Sans Semibold" panose="020B0706030804020204" pitchFamily="34" charset="0"/>
                <a:ea typeface="Open Sans Semibold" panose="020B0706030804020204" pitchFamily="34" charset="0"/>
                <a:cs typeface="Open Sans Semibold" panose="020B0706030804020204" pitchFamily="34" charset="0"/>
              </a:rPr>
              <a:t>1 922 кв. км.</a:t>
            </a:r>
            <a:endParaRPr lang="ru-RU" sz="16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7" name="TextBox 36"/>
          <p:cNvSpPr txBox="1"/>
          <p:nvPr/>
        </p:nvSpPr>
        <p:spPr>
          <a:xfrm>
            <a:off x="1271602" y="5990411"/>
            <a:ext cx="1583398" cy="338554"/>
          </a:xfrm>
          <a:prstGeom prst="rect">
            <a:avLst/>
          </a:prstGeom>
          <a:noFill/>
        </p:spPr>
        <p:txBody>
          <a:bodyPr wrap="square" rtlCol="0">
            <a:spAutoFit/>
          </a:bodyPr>
          <a:lstStyle/>
          <a:p>
            <a:pPr algn="ctr"/>
            <a:r>
              <a:rPr lang="ru-RU" sz="1600" dirty="0" smtClean="0">
                <a:latin typeface="Open Sans Semibold" panose="020B0706030804020204" pitchFamily="34" charset="0"/>
                <a:ea typeface="Open Sans Semibold" panose="020B0706030804020204" pitchFamily="34" charset="0"/>
                <a:cs typeface="Open Sans Semibold" panose="020B0706030804020204" pitchFamily="34" charset="0"/>
              </a:rPr>
              <a:t> 7 тыс. чел.</a:t>
            </a:r>
            <a:endParaRPr lang="ru-RU" sz="16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8" name="TextBox 37"/>
          <p:cNvSpPr txBox="1"/>
          <p:nvPr/>
        </p:nvSpPr>
        <p:spPr>
          <a:xfrm>
            <a:off x="4755654" y="5175864"/>
            <a:ext cx="924925" cy="338554"/>
          </a:xfrm>
          <a:prstGeom prst="rect">
            <a:avLst/>
          </a:prstGeom>
          <a:noFill/>
        </p:spPr>
        <p:txBody>
          <a:bodyPr wrap="square" rtlCol="0">
            <a:spAutoFit/>
          </a:bodyPr>
          <a:lstStyle/>
          <a:p>
            <a:pPr algn="ctr"/>
            <a:r>
              <a:rPr lang="ru-RU" sz="1600" dirty="0" smtClean="0">
                <a:latin typeface="Open Sans Semibold" panose="020B0706030804020204" pitchFamily="34" charset="0"/>
                <a:ea typeface="Open Sans Semibold" panose="020B0706030804020204" pitchFamily="34" charset="0"/>
                <a:cs typeface="Open Sans Semibold" panose="020B0706030804020204" pitchFamily="34" charset="0"/>
              </a:rPr>
              <a:t>5</a:t>
            </a:r>
            <a:endParaRPr lang="ru-RU" sz="16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42" name="Рисунок 4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494627" y="4753661"/>
            <a:ext cx="774109" cy="802911"/>
          </a:xfrm>
          <a:prstGeom prst="rect">
            <a:avLst/>
          </a:prstGeom>
        </p:spPr>
      </p:pic>
      <p:pic>
        <p:nvPicPr>
          <p:cNvPr id="43" name="Рисунок 42"/>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31491" y="4662610"/>
            <a:ext cx="814323" cy="814323"/>
          </a:xfrm>
          <a:prstGeom prst="rect">
            <a:avLst/>
          </a:prstGeom>
        </p:spPr>
      </p:pic>
      <p:sp>
        <p:nvSpPr>
          <p:cNvPr id="45" name="TextBox 44"/>
          <p:cNvSpPr txBox="1"/>
          <p:nvPr/>
        </p:nvSpPr>
        <p:spPr>
          <a:xfrm>
            <a:off x="4472774" y="5547105"/>
            <a:ext cx="1648133" cy="938719"/>
          </a:xfrm>
          <a:prstGeom prst="rect">
            <a:avLst/>
          </a:prstGeom>
          <a:noFill/>
        </p:spPr>
        <p:txBody>
          <a:bodyPr wrap="square" rtlCol="0">
            <a:spAutoFit/>
          </a:bodyPr>
          <a:lstStyle/>
          <a:p>
            <a:pPr marL="228600" indent="-228600">
              <a:buAutoNum type="arabicPeriod"/>
            </a:pPr>
            <a:r>
              <a:rPr lang="ru-RU" sz="1100" dirty="0" err="1" smtClean="0">
                <a:latin typeface="Open Sans" panose="020B0606030504020204" pitchFamily="34" charset="0"/>
                <a:ea typeface="Open Sans" panose="020B0606030504020204" pitchFamily="34" charset="0"/>
                <a:cs typeface="Open Sans" panose="020B0606030504020204" pitchFamily="34" charset="0"/>
              </a:rPr>
              <a:t>Высоковский</a:t>
            </a:r>
            <a:endParaRPr lang="ru-RU" sz="1100" dirty="0" smtClean="0">
              <a:latin typeface="Open Sans" panose="020B0606030504020204" pitchFamily="34" charset="0"/>
              <a:ea typeface="Open Sans" panose="020B0606030504020204" pitchFamily="34" charset="0"/>
              <a:cs typeface="Open Sans" panose="020B0606030504020204" pitchFamily="34" charset="0"/>
            </a:endParaRPr>
          </a:p>
          <a:p>
            <a:pPr marL="228600" indent="-228600">
              <a:buAutoNum type="arabicPeriod"/>
            </a:pPr>
            <a:r>
              <a:rPr lang="ru-RU" sz="1100" dirty="0" smtClean="0">
                <a:latin typeface="Open Sans" panose="020B0606030504020204" pitchFamily="34" charset="0"/>
                <a:ea typeface="Open Sans" panose="020B0606030504020204" pitchFamily="34" charset="0"/>
                <a:cs typeface="Open Sans" panose="020B0606030504020204" pitchFamily="34" charset="0"/>
              </a:rPr>
              <a:t>Днепровский</a:t>
            </a:r>
          </a:p>
          <a:p>
            <a:pPr marL="228600" indent="-228600">
              <a:buAutoNum type="arabicPeriod"/>
            </a:pPr>
            <a:r>
              <a:rPr lang="ru-RU" sz="1100" dirty="0" err="1" smtClean="0">
                <a:latin typeface="Open Sans" panose="020B0606030504020204" pitchFamily="34" charset="0"/>
                <a:ea typeface="Open Sans" panose="020B0606030504020204" pitchFamily="34" charset="0"/>
                <a:cs typeface="Open Sans" panose="020B0606030504020204" pitchFamily="34" charset="0"/>
              </a:rPr>
              <a:t>Извековский</a:t>
            </a:r>
            <a:endParaRPr lang="ru-RU" sz="1100" dirty="0" smtClean="0">
              <a:latin typeface="Open Sans" panose="020B0606030504020204" pitchFamily="34" charset="0"/>
              <a:ea typeface="Open Sans" panose="020B0606030504020204" pitchFamily="34" charset="0"/>
              <a:cs typeface="Open Sans" panose="020B0606030504020204" pitchFamily="34" charset="0"/>
            </a:endParaRPr>
          </a:p>
          <a:p>
            <a:pPr marL="228600" indent="-228600">
              <a:buAutoNum type="arabicPeriod"/>
            </a:pPr>
            <a:r>
              <a:rPr lang="ru-RU" sz="1100" dirty="0" err="1" smtClean="0">
                <a:latin typeface="Open Sans" panose="020B0606030504020204" pitchFamily="34" charset="0"/>
                <a:ea typeface="Open Sans" panose="020B0606030504020204" pitchFamily="34" charset="0"/>
                <a:cs typeface="Open Sans" panose="020B0606030504020204" pitchFamily="34" charset="0"/>
              </a:rPr>
              <a:t>Новодугинский</a:t>
            </a:r>
            <a:r>
              <a:rPr lang="ru-RU" sz="1100" dirty="0" smtClean="0">
                <a:latin typeface="Open Sans" panose="020B0606030504020204" pitchFamily="34" charset="0"/>
                <a:ea typeface="Open Sans" panose="020B0606030504020204" pitchFamily="34" charset="0"/>
                <a:cs typeface="Open Sans" panose="020B0606030504020204" pitchFamily="34" charset="0"/>
              </a:rPr>
              <a:t> </a:t>
            </a:r>
          </a:p>
          <a:p>
            <a:pPr marL="228600" indent="-228600">
              <a:buAutoNum type="arabicPeriod"/>
            </a:pPr>
            <a:r>
              <a:rPr lang="ru-RU" sz="1100" dirty="0" err="1" smtClean="0">
                <a:latin typeface="Open Sans" panose="020B0606030504020204" pitchFamily="34" charset="0"/>
                <a:ea typeface="Open Sans" panose="020B0606030504020204" pitchFamily="34" charset="0"/>
                <a:cs typeface="Open Sans" panose="020B0606030504020204" pitchFamily="34" charset="0"/>
              </a:rPr>
              <a:t>Тесовский</a:t>
            </a:r>
            <a:r>
              <a:rPr lang="ru-RU" sz="1100" dirty="0" smtClean="0">
                <a:latin typeface="Open Sans" panose="020B0606030504020204" pitchFamily="34" charset="0"/>
                <a:ea typeface="Open Sans" panose="020B0606030504020204" pitchFamily="34" charset="0"/>
                <a:cs typeface="Open Sans" panose="020B0606030504020204" pitchFamily="34" charset="0"/>
              </a:rPr>
              <a:t> </a:t>
            </a:r>
          </a:p>
        </p:txBody>
      </p:sp>
      <p:pic>
        <p:nvPicPr>
          <p:cNvPr id="7" name="Рисунок 6"/>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31491" y="5628588"/>
            <a:ext cx="838421" cy="838421"/>
          </a:xfrm>
          <a:prstGeom prst="rect">
            <a:avLst/>
          </a:prstGeom>
        </p:spPr>
      </p:pic>
      <p:sp>
        <p:nvSpPr>
          <p:cNvPr id="21" name="TextBox 20"/>
          <p:cNvSpPr txBox="1"/>
          <p:nvPr/>
        </p:nvSpPr>
        <p:spPr>
          <a:xfrm>
            <a:off x="833915" y="154887"/>
            <a:ext cx="1225015"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 </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22" name="Рисунок 21"/>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pic>
        <p:nvPicPr>
          <p:cNvPr id="26" name="Picture 2" descr="C:\Users\Econom VE\Desktop\Инвест паспорт 2017\Новодугинский.png"/>
          <p:cNvPicPr>
            <a:picLocks noChangeAspect="1" noChangeArrowheads="1"/>
          </p:cNvPicPr>
          <p:nvPr/>
        </p:nvPicPr>
        <p:blipFill>
          <a:blip r:embed="rId8" cstate="print"/>
          <a:srcRect/>
          <a:stretch>
            <a:fillRect/>
          </a:stretch>
        </p:blipFill>
        <p:spPr bwMode="auto">
          <a:xfrm>
            <a:off x="5698756" y="1154997"/>
            <a:ext cx="1532005" cy="1517615"/>
          </a:xfrm>
          <a:prstGeom prst="rect">
            <a:avLst/>
          </a:prstGeom>
          <a:noFill/>
        </p:spPr>
      </p:pic>
      <p:pic>
        <p:nvPicPr>
          <p:cNvPr id="33" name="Рисунок 32" descr="Рисунок2.png"/>
          <p:cNvPicPr>
            <a:picLocks noChangeAspect="1"/>
          </p:cNvPicPr>
          <p:nvPr/>
        </p:nvPicPr>
        <p:blipFill>
          <a:blip r:embed="rId9" cstate="print"/>
          <a:stretch>
            <a:fillRect/>
          </a:stretch>
        </p:blipFill>
        <p:spPr>
          <a:xfrm>
            <a:off x="194310" y="1268427"/>
            <a:ext cx="5365580" cy="3337863"/>
          </a:xfrm>
          <a:prstGeom prst="rect">
            <a:avLst/>
          </a:prstGeom>
        </p:spPr>
      </p:pic>
    </p:spTree>
    <p:extLst>
      <p:ext uri="{BB962C8B-B14F-4D97-AF65-F5344CB8AC3E}">
        <p14:creationId xmlns:p14="http://schemas.microsoft.com/office/powerpoint/2010/main" xmlns="" val="6668470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Рисунок 23"/>
          <p:cNvPicPr>
            <a:picLocks noChangeAspect="1"/>
          </p:cNvPicPr>
          <p:nvPr/>
        </p:nvPicPr>
        <p:blipFill>
          <a:blip r:embed="rId3" cstate="print">
            <a:lum bright="70000" contrast="-70000"/>
            <a:extLst>
              <a:ext uri="{BEBA8EAE-BF5A-486C-A8C5-ECC9F3942E4B}">
                <a14:imgProps xmlns:a14="http://schemas.microsoft.com/office/drawing/2010/main" xmlns="">
                  <a14:imgLayer r:embed="rId4">
                    <a14:imgEffect>
                      <a14:sharpenSoften amount="50000"/>
                    </a14:imgEffect>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xmlns="" val="0"/>
              </a:ext>
            </a:extLst>
          </a:blip>
          <a:stretch>
            <a:fillRect/>
          </a:stretch>
        </p:blipFill>
        <p:spPr>
          <a:xfrm>
            <a:off x="234816" y="4655224"/>
            <a:ext cx="2540065" cy="1933670"/>
          </a:xfrm>
          <a:prstGeom prst="rect">
            <a:avLst/>
          </a:prstGeom>
          <a:ln w="38100">
            <a:solidFill>
              <a:srgbClr val="77DAFF"/>
            </a:solidFill>
            <a:prstDash val="sysDash"/>
          </a:ln>
        </p:spPr>
      </p:pic>
      <p:pic>
        <p:nvPicPr>
          <p:cNvPr id="23" name="Рисунок 22"/>
          <p:cNvPicPr>
            <a:picLocks noChangeAspect="1"/>
          </p:cNvPicPr>
          <p:nvPr/>
        </p:nvPicPr>
        <p:blipFill>
          <a:blip r:embed="rId5" cstate="print">
            <a:lum bright="70000" contrast="-70000"/>
            <a:extLst>
              <a:ext uri="{BEBA8EAE-BF5A-486C-A8C5-ECC9F3942E4B}">
                <a14:imgProps xmlns:a14="http://schemas.microsoft.com/office/drawing/2010/main" xmlns="">
                  <a14:imgLayer r:embed="rId4">
                    <a14:imgEffect>
                      <a14:sharpenSoften amount="50000"/>
                    </a14:imgEffect>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xmlns="" val="0"/>
              </a:ext>
            </a:extLst>
          </a:blip>
          <a:stretch>
            <a:fillRect/>
          </a:stretch>
        </p:blipFill>
        <p:spPr>
          <a:xfrm>
            <a:off x="164091" y="1931834"/>
            <a:ext cx="2576777" cy="873023"/>
          </a:xfrm>
          <a:prstGeom prst="rect">
            <a:avLst/>
          </a:prstGeom>
          <a:ln w="38100">
            <a:solidFill>
              <a:srgbClr val="77DAFF"/>
            </a:solidFill>
            <a:prstDash val="sysDash"/>
          </a:ln>
        </p:spPr>
      </p:pic>
      <p:pic>
        <p:nvPicPr>
          <p:cNvPr id="22" name="Рисунок 21"/>
          <p:cNvPicPr>
            <a:picLocks noChangeAspect="1"/>
          </p:cNvPicPr>
          <p:nvPr/>
        </p:nvPicPr>
        <p:blipFill>
          <a:blip r:embed="rId3" cstate="print">
            <a:lum bright="70000" contrast="-70000"/>
            <a:extLst>
              <a:ext uri="{BEBA8EAE-BF5A-486C-A8C5-ECC9F3942E4B}">
                <a14:imgProps xmlns:a14="http://schemas.microsoft.com/office/drawing/2010/main" xmlns="">
                  <a14:imgLayer r:embed="rId4">
                    <a14:imgEffect>
                      <a14:sharpenSoften amount="50000"/>
                    </a14:imgEffect>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xmlns="" val="0"/>
              </a:ext>
            </a:extLst>
          </a:blip>
          <a:stretch>
            <a:fillRect/>
          </a:stretch>
        </p:blipFill>
        <p:spPr>
          <a:xfrm>
            <a:off x="520598" y="3068815"/>
            <a:ext cx="2615888" cy="1297437"/>
          </a:xfrm>
          <a:prstGeom prst="rect">
            <a:avLst/>
          </a:prstGeom>
          <a:ln w="38100">
            <a:solidFill>
              <a:srgbClr val="77DAFF"/>
            </a:solidFill>
            <a:prstDash val="sysDash"/>
          </a:ln>
        </p:spPr>
      </p:pic>
      <p:pic>
        <p:nvPicPr>
          <p:cNvPr id="21" name="Рисунок 20"/>
          <p:cNvPicPr>
            <a:picLocks noChangeAspect="1"/>
          </p:cNvPicPr>
          <p:nvPr/>
        </p:nvPicPr>
        <p:blipFill>
          <a:blip r:embed="rId6" cstate="print">
            <a:lum bright="70000" contrast="-70000"/>
            <a:extLst>
              <a:ext uri="{BEBA8EAE-BF5A-486C-A8C5-ECC9F3942E4B}">
                <a14:imgProps xmlns:a14="http://schemas.microsoft.com/office/drawing/2010/main" xmlns="">
                  <a14:imgLayer r:embed="rId4">
                    <a14:imgEffect>
                      <a14:sharpenSoften amount="50000"/>
                    </a14:imgEffect>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xmlns="" val="0"/>
              </a:ext>
            </a:extLst>
          </a:blip>
          <a:stretch>
            <a:fillRect/>
          </a:stretch>
        </p:blipFill>
        <p:spPr>
          <a:xfrm>
            <a:off x="578832" y="1204717"/>
            <a:ext cx="2563139" cy="470163"/>
          </a:xfrm>
          <a:prstGeom prst="rect">
            <a:avLst/>
          </a:prstGeom>
          <a:ln w="38100">
            <a:solidFill>
              <a:srgbClr val="77DAFF"/>
            </a:solidFill>
            <a:prstDash val="sysDash"/>
          </a:ln>
        </p:spPr>
      </p:pic>
      <p:pic>
        <p:nvPicPr>
          <p:cNvPr id="46" name="Рисунок 45"/>
          <p:cNvPicPr>
            <a:picLocks noChangeAspect="1"/>
          </p:cNvPicPr>
          <p:nvPr/>
        </p:nvPicPr>
        <p:blipFill>
          <a:blip r:embed="rId7" cstate="print"/>
          <a:stretch>
            <a:fillRect/>
          </a:stretch>
        </p:blipFill>
        <p:spPr>
          <a:xfrm>
            <a:off x="2061031" y="156237"/>
            <a:ext cx="5498644" cy="768091"/>
          </a:xfrm>
          <a:prstGeom prst="rect">
            <a:avLst/>
          </a:prstGeom>
        </p:spPr>
      </p:pic>
      <p:sp>
        <p:nvSpPr>
          <p:cNvPr id="48" name="TextBox 47"/>
          <p:cNvSpPr txBox="1"/>
          <p:nvPr/>
        </p:nvSpPr>
        <p:spPr>
          <a:xfrm>
            <a:off x="2114658" y="317130"/>
            <a:ext cx="5391390"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Природные ресурсы</a:t>
            </a:r>
          </a:p>
        </p:txBody>
      </p:sp>
      <p:sp>
        <p:nvSpPr>
          <p:cNvPr id="49" name="TextBox 48"/>
          <p:cNvSpPr txBox="1"/>
          <p:nvPr/>
        </p:nvSpPr>
        <p:spPr>
          <a:xfrm>
            <a:off x="7257989" y="7190343"/>
            <a:ext cx="311304"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5</a:t>
            </a:r>
          </a:p>
        </p:txBody>
      </p:sp>
      <p:sp>
        <p:nvSpPr>
          <p:cNvPr id="50" name="TextBox 49"/>
          <p:cNvSpPr txBox="1"/>
          <p:nvPr/>
        </p:nvSpPr>
        <p:spPr>
          <a:xfrm>
            <a:off x="225726" y="4658888"/>
            <a:ext cx="2549155" cy="1785104"/>
          </a:xfrm>
          <a:prstGeom prst="rect">
            <a:avLst/>
          </a:prstGeom>
          <a:noFill/>
        </p:spPr>
        <p:txBody>
          <a:bodyPr wrap="square" rtlCol="0">
            <a:spAutoFit/>
          </a:bodyPr>
          <a:lstStyle/>
          <a:p>
            <a:pPr indent="449263" algn="just"/>
            <a:r>
              <a:rPr lang="ru-RU" sz="1000" dirty="0" smtClean="0">
                <a:latin typeface="Open Sans" panose="020B0606030504020204" pitchFamily="34" charset="0"/>
                <a:ea typeface="Open Sans" panose="020B0606030504020204" pitchFamily="34" charset="0"/>
                <a:cs typeface="Open Sans" panose="020B0606030504020204" pitchFamily="34" charset="0"/>
              </a:rPr>
              <a:t>Из полезных ископаемых имеются залежи красной глины в неограниченном количестве, а также запасы торфяников (примерная общая площадь их 4752 га, общие запасы скрытого торфа 46130 тыс. куб. метров), в основном верховых, песчано-гравийная смесь и щебень в  карьерах – «Высокое», «</a:t>
            </a:r>
            <a:r>
              <a:rPr lang="ru-RU" sz="1000" dirty="0" err="1" smtClean="0">
                <a:latin typeface="Open Sans" panose="020B0606030504020204" pitchFamily="34" charset="0"/>
                <a:ea typeface="Open Sans" panose="020B0606030504020204" pitchFamily="34" charset="0"/>
                <a:cs typeface="Open Sans" panose="020B0606030504020204" pitchFamily="34" charset="0"/>
              </a:rPr>
              <a:t>Коробаново</a:t>
            </a:r>
            <a:r>
              <a:rPr lang="ru-RU" sz="1000" smtClean="0">
                <a:latin typeface="Open Sans" panose="020B0606030504020204" pitchFamily="34" charset="0"/>
                <a:ea typeface="Open Sans" panose="020B0606030504020204" pitchFamily="34" charset="0"/>
                <a:cs typeface="Open Sans" panose="020B0606030504020204" pitchFamily="34" charset="0"/>
              </a:rPr>
              <a:t>». </a:t>
            </a:r>
            <a:r>
              <a:rPr lang="ru-RU" sz="1000" dirty="0" smtClean="0">
                <a:latin typeface="Open Sans" panose="020B0606030504020204" pitchFamily="34" charset="0"/>
                <a:ea typeface="Open Sans" panose="020B0606030504020204" pitchFamily="34" charset="0"/>
                <a:cs typeface="Open Sans" panose="020B0606030504020204" pitchFamily="34" charset="0"/>
              </a:rPr>
              <a:t>Площадь лесного фонда – 81825 га, запасы древесины – 13 млн. куб. м</a:t>
            </a:r>
            <a:endParaRPr lang="ru-RU"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52" name="TextBox 51"/>
          <p:cNvSpPr txBox="1"/>
          <p:nvPr/>
        </p:nvSpPr>
        <p:spPr>
          <a:xfrm>
            <a:off x="457200" y="3072943"/>
            <a:ext cx="2720340" cy="1169551"/>
          </a:xfrm>
          <a:prstGeom prst="rect">
            <a:avLst/>
          </a:prstGeom>
          <a:noFill/>
        </p:spPr>
        <p:txBody>
          <a:bodyPr wrap="square" rtlCol="0">
            <a:spAutoFit/>
          </a:bodyPr>
          <a:lstStyle/>
          <a:p>
            <a:pPr indent="538163" algn="just"/>
            <a:r>
              <a:rPr lang="ru-RU" sz="1000" dirty="0" smtClean="0">
                <a:latin typeface="Open Sans" panose="020B0606030504020204" pitchFamily="34" charset="0"/>
                <a:ea typeface="Open Sans" panose="020B0606030504020204" pitchFamily="34" charset="0"/>
                <a:cs typeface="Open Sans" panose="020B0606030504020204" pitchFamily="34" charset="0"/>
              </a:rPr>
              <a:t>Округ расположен на территории Смоленско-Московской  возвышенности. Рельеф представлен, в основном, плоскими, слабоволнистыми водно-ледниковыми равнинами с участками мореных </a:t>
            </a:r>
            <a:r>
              <a:rPr lang="ru-RU" sz="1000" dirty="0" err="1" smtClean="0">
                <a:latin typeface="Open Sans" panose="020B0606030504020204" pitchFamily="34" charset="0"/>
                <a:ea typeface="Open Sans" panose="020B0606030504020204" pitchFamily="34" charset="0"/>
                <a:cs typeface="Open Sans" panose="020B0606030504020204" pitchFamily="34" charset="0"/>
              </a:rPr>
              <a:t>всхолмлений</a:t>
            </a:r>
            <a:r>
              <a:rPr lang="ru-RU" sz="1000" dirty="0" smtClean="0">
                <a:latin typeface="Open Sans" panose="020B0606030504020204" pitchFamily="34" charset="0"/>
                <a:ea typeface="Open Sans" panose="020B0606030504020204" pitchFamily="34" charset="0"/>
                <a:cs typeface="Open Sans" panose="020B0606030504020204" pitchFamily="34" charset="0"/>
              </a:rPr>
              <a:t> и небольших холмов</a:t>
            </a:r>
            <a:endParaRPr lang="ru-RU" sz="1050" dirty="0">
              <a:latin typeface="Open Sans" panose="020B0606030504020204" pitchFamily="34" charset="0"/>
              <a:ea typeface="Open Sans" panose="020B0606030504020204" pitchFamily="34" charset="0"/>
              <a:cs typeface="Open Sans" panose="020B0606030504020204" pitchFamily="34" charset="0"/>
            </a:endParaRPr>
          </a:p>
        </p:txBody>
      </p:sp>
      <p:sp>
        <p:nvSpPr>
          <p:cNvPr id="53" name="TextBox 52"/>
          <p:cNvSpPr txBox="1"/>
          <p:nvPr/>
        </p:nvSpPr>
        <p:spPr>
          <a:xfrm>
            <a:off x="132824" y="1945938"/>
            <a:ext cx="2603152" cy="1015663"/>
          </a:xfrm>
          <a:prstGeom prst="rect">
            <a:avLst/>
          </a:prstGeom>
          <a:noFill/>
        </p:spPr>
        <p:txBody>
          <a:bodyPr wrap="square" rtlCol="0">
            <a:spAutoFit/>
          </a:bodyPr>
          <a:lstStyle/>
          <a:p>
            <a:pPr indent="538163" algn="just"/>
            <a:r>
              <a:rPr lang="ru-RU" sz="1000" dirty="0" smtClean="0">
                <a:latin typeface="Open Sans" panose="020B0606030504020204" pitchFamily="34" charset="0"/>
                <a:ea typeface="Open Sans" panose="020B0606030504020204" pitchFamily="34" charset="0"/>
                <a:cs typeface="Open Sans" panose="020B0606030504020204" pitchFamily="34" charset="0"/>
              </a:rPr>
              <a:t>Климат умеренно континентальный со сравнительно теплым летом и умеренно холодной зимой. Наиболее холодный месяц – январь, наиболее теплый – июль</a:t>
            </a:r>
            <a:endParaRPr lang="ru-RU" sz="1100" dirty="0">
              <a:latin typeface="Open Sans" panose="020B0606030504020204" pitchFamily="34" charset="0"/>
              <a:ea typeface="Open Sans" panose="020B0606030504020204" pitchFamily="34" charset="0"/>
              <a:cs typeface="Open Sans" panose="020B0606030504020204" pitchFamily="34" charset="0"/>
            </a:endParaRPr>
          </a:p>
        </p:txBody>
      </p:sp>
      <p:sp>
        <p:nvSpPr>
          <p:cNvPr id="54" name="TextBox 53"/>
          <p:cNvSpPr txBox="1"/>
          <p:nvPr/>
        </p:nvSpPr>
        <p:spPr>
          <a:xfrm>
            <a:off x="559710" y="1225833"/>
            <a:ext cx="2576776" cy="400110"/>
          </a:xfrm>
          <a:prstGeom prst="rect">
            <a:avLst/>
          </a:prstGeom>
          <a:noFill/>
        </p:spPr>
        <p:txBody>
          <a:bodyPr wrap="square" rtlCol="0">
            <a:spAutoFit/>
          </a:bodyPr>
          <a:lstStyle/>
          <a:p>
            <a:pPr indent="538163" algn="just"/>
            <a:r>
              <a:rPr lang="ru-RU" sz="1000" dirty="0" smtClean="0">
                <a:latin typeface="Open Sans" panose="020B0606030504020204" pitchFamily="34" charset="0"/>
                <a:ea typeface="Open Sans" panose="020B0606030504020204" pitchFamily="34" charset="0"/>
                <a:cs typeface="Open Sans" panose="020B0606030504020204" pitchFamily="34" charset="0"/>
              </a:rPr>
              <a:t>3 основных реки: Днепр, Вазуза, Касня.</a:t>
            </a:r>
          </a:p>
        </p:txBody>
      </p:sp>
      <p:pic>
        <p:nvPicPr>
          <p:cNvPr id="57" name="Рисунок 56"/>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623821" y="2898415"/>
            <a:ext cx="346851" cy="333905"/>
          </a:xfrm>
          <a:prstGeom prst="rect">
            <a:avLst/>
          </a:prstGeom>
        </p:spPr>
      </p:pic>
      <p:pic>
        <p:nvPicPr>
          <p:cNvPr id="58" name="Рисунок 57"/>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644931" y="1035602"/>
            <a:ext cx="385217" cy="385217"/>
          </a:xfrm>
          <a:prstGeom prst="rect">
            <a:avLst/>
          </a:prstGeom>
        </p:spPr>
      </p:pic>
      <p:pic>
        <p:nvPicPr>
          <p:cNvPr id="59" name="Рисунок 58"/>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238017" y="1722918"/>
            <a:ext cx="385217" cy="407341"/>
          </a:xfrm>
          <a:prstGeom prst="rect">
            <a:avLst/>
          </a:prstGeom>
        </p:spPr>
      </p:pic>
      <p:pic>
        <p:nvPicPr>
          <p:cNvPr id="60" name="Рисунок 59"/>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304957" y="4474391"/>
            <a:ext cx="377130" cy="391145"/>
          </a:xfrm>
          <a:prstGeom prst="rect">
            <a:avLst/>
          </a:prstGeom>
        </p:spPr>
      </p:pic>
      <p:pic>
        <p:nvPicPr>
          <p:cNvPr id="1026" name="Picture 2" descr="C:\Users\Econom VE\Desktop\Инвест паспорт 2017\Паспорт муниципального образования\Приложение к Методическим реккомендациям\Карты. Природные ресурсы\Росл р-н обозначения.png"/>
          <p:cNvPicPr>
            <a:picLocks noChangeAspect="1" noChangeArrowheads="1"/>
          </p:cNvPicPr>
          <p:nvPr/>
        </p:nvPicPr>
        <p:blipFill>
          <a:blip r:embed="rId12" cstate="print"/>
          <a:srcRect/>
          <a:stretch>
            <a:fillRect/>
          </a:stretch>
        </p:blipFill>
        <p:spPr bwMode="auto">
          <a:xfrm>
            <a:off x="3435065" y="4655224"/>
            <a:ext cx="3133685" cy="1473066"/>
          </a:xfrm>
          <a:prstGeom prst="rect">
            <a:avLst/>
          </a:prstGeom>
          <a:noFill/>
        </p:spPr>
      </p:pic>
      <p:sp>
        <p:nvSpPr>
          <p:cNvPr id="27" name="TextBox 26"/>
          <p:cNvSpPr txBox="1"/>
          <p:nvPr/>
        </p:nvSpPr>
        <p:spPr>
          <a:xfrm>
            <a:off x="833915" y="154887"/>
            <a:ext cx="1188146"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28" name="Рисунок 27"/>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pic>
        <p:nvPicPr>
          <p:cNvPr id="2" name="Рисунок 1"/>
          <p:cNvPicPr>
            <a:picLocks noChangeAspect="1"/>
          </p:cNvPicPr>
          <p:nvPr/>
        </p:nvPicPr>
        <p:blipFill>
          <a:blip r:embed="rId14" cstate="print"/>
          <a:stretch>
            <a:fillRect/>
          </a:stretch>
        </p:blipFill>
        <p:spPr>
          <a:xfrm>
            <a:off x="2869150" y="1775425"/>
            <a:ext cx="4538042" cy="2724039"/>
          </a:xfrm>
          <a:prstGeom prst="rect">
            <a:avLst/>
          </a:prstGeom>
        </p:spPr>
      </p:pic>
    </p:spTree>
    <p:extLst>
      <p:ext uri="{BB962C8B-B14F-4D97-AF65-F5344CB8AC3E}">
        <p14:creationId xmlns:p14="http://schemas.microsoft.com/office/powerpoint/2010/main" xmlns="" val="29671729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Рисунок 7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042048" y="2591022"/>
            <a:ext cx="1008046" cy="1022679"/>
          </a:xfrm>
          <a:prstGeom prst="rect">
            <a:avLst/>
          </a:prstGeom>
        </p:spPr>
      </p:pic>
      <p:pic>
        <p:nvPicPr>
          <p:cNvPr id="78" name="Рисунок 7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341835" y="2607657"/>
            <a:ext cx="1008046" cy="1022679"/>
          </a:xfrm>
          <a:prstGeom prst="rect">
            <a:avLst/>
          </a:prstGeom>
        </p:spPr>
      </p:pic>
      <p:pic>
        <p:nvPicPr>
          <p:cNvPr id="79" name="Рисунок 78"/>
          <p:cNvPicPr>
            <a:picLocks noChangeAspect="1"/>
          </p:cNvPicPr>
          <p:nvPr/>
        </p:nvPicPr>
        <p:blipFill>
          <a:blip r:embed="rId3" cstate="print"/>
          <a:stretch>
            <a:fillRect/>
          </a:stretch>
        </p:blipFill>
        <p:spPr>
          <a:xfrm>
            <a:off x="2061031" y="156237"/>
            <a:ext cx="5498644" cy="768091"/>
          </a:xfrm>
          <a:prstGeom prst="rect">
            <a:avLst/>
          </a:prstGeom>
        </p:spPr>
      </p:pic>
      <p:pic>
        <p:nvPicPr>
          <p:cNvPr id="80" name="Рисунок 79"/>
          <p:cNvPicPr>
            <a:picLocks noChangeAspect="1"/>
          </p:cNvPicPr>
          <p:nvPr/>
        </p:nvPicPr>
        <p:blipFill>
          <a:blip r:embed="rId4" cstate="print">
            <a:lum bright="70000" contrast="-70000"/>
            <a:extLst>
              <a:ext uri="{BEBA8EAE-BF5A-486C-A8C5-ECC9F3942E4B}">
                <a14:imgProps xmlns:a14="http://schemas.microsoft.com/office/drawing/2010/main" xmlns="">
                  <a14:imgLayer r:embed="rId5">
                    <a14:imgEffect>
                      <a14:colorTemperature colorTemp="4700"/>
                    </a14:imgEffect>
                    <a14:imgEffect>
                      <a14:saturation sat="33000"/>
                    </a14:imgEffect>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0" y="1151926"/>
            <a:ext cx="2296633" cy="1368007"/>
          </a:xfrm>
          <a:prstGeom prst="rect">
            <a:avLst/>
          </a:prstGeom>
        </p:spPr>
      </p:pic>
      <p:pic>
        <p:nvPicPr>
          <p:cNvPr id="81" name="Рисунок 80"/>
          <p:cNvPicPr>
            <a:picLocks noChangeAspect="1"/>
          </p:cNvPicPr>
          <p:nvPr/>
        </p:nvPicPr>
        <p:blipFill>
          <a:blip r:embed="rId4" cstate="print">
            <a:lum bright="70000" contrast="-70000"/>
            <a:extLst>
              <a:ext uri="{BEBA8EAE-BF5A-486C-A8C5-ECC9F3942E4B}">
                <a14:imgProps xmlns:a14="http://schemas.microsoft.com/office/drawing/2010/main" xmlns="">
                  <a14:imgLayer r:embed="rId5">
                    <a14:imgEffect>
                      <a14:colorTemperature colorTemp="4700"/>
                    </a14:imgEffect>
                    <a14:imgEffect>
                      <a14:saturation sat="33000"/>
                    </a14:imgEffect>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5263042" y="1151926"/>
            <a:ext cx="2296633" cy="1368007"/>
          </a:xfrm>
          <a:prstGeom prst="rect">
            <a:avLst/>
          </a:prstGeom>
        </p:spPr>
      </p:pic>
      <p:pic>
        <p:nvPicPr>
          <p:cNvPr id="82" name="Рисунок 81"/>
          <p:cNvPicPr>
            <a:picLocks noChangeAspect="1"/>
          </p:cNvPicPr>
          <p:nvPr/>
        </p:nvPicPr>
        <p:blipFill>
          <a:blip r:embed="rId6" cstate="print">
            <a:lum bright="70000" contrast="-70000"/>
            <a:extLst>
              <a:ext uri="{BEBA8EAE-BF5A-486C-A8C5-ECC9F3942E4B}">
                <a14:imgProps xmlns:a14="http://schemas.microsoft.com/office/drawing/2010/main" xmlns="">
                  <a14:imgLayer r:embed="rId5">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2448101" y="1151927"/>
            <a:ext cx="2668401" cy="1360712"/>
          </a:xfrm>
          <a:prstGeom prst="rect">
            <a:avLst/>
          </a:prstGeom>
        </p:spPr>
      </p:pic>
      <p:sp>
        <p:nvSpPr>
          <p:cNvPr id="83" name="TextBox 82"/>
          <p:cNvSpPr txBox="1"/>
          <p:nvPr/>
        </p:nvSpPr>
        <p:spPr>
          <a:xfrm>
            <a:off x="2086043" y="184040"/>
            <a:ext cx="5453269" cy="707886"/>
          </a:xfrm>
          <a:prstGeom prst="rect">
            <a:avLst/>
          </a:prstGeom>
          <a:noFill/>
        </p:spPr>
        <p:txBody>
          <a:bodyPr wrap="square" rtlCol="0">
            <a:spAutoFit/>
          </a:bodyPr>
          <a:lstStyle/>
          <a:p>
            <a:pPr algn="ctr"/>
            <a:r>
              <a:rPr lang="ru-RU" sz="20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Социально-экономическое </a:t>
            </a:r>
          </a:p>
          <a:p>
            <a:pPr algn="ctr"/>
            <a:r>
              <a:rPr lang="ru-RU" sz="20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развитие</a:t>
            </a:r>
          </a:p>
        </p:txBody>
      </p:sp>
      <p:sp>
        <p:nvSpPr>
          <p:cNvPr id="84" name="TextBox 83"/>
          <p:cNvSpPr txBox="1"/>
          <p:nvPr/>
        </p:nvSpPr>
        <p:spPr>
          <a:xfrm>
            <a:off x="7257989" y="7190343"/>
            <a:ext cx="311304"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6</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85" name="TextBox 84"/>
          <p:cNvSpPr txBox="1"/>
          <p:nvPr/>
        </p:nvSpPr>
        <p:spPr>
          <a:xfrm>
            <a:off x="16672" y="1278285"/>
            <a:ext cx="2263287" cy="1107996"/>
          </a:xfrm>
          <a:prstGeom prst="rect">
            <a:avLst/>
          </a:prstGeom>
          <a:noFill/>
        </p:spPr>
        <p:txBody>
          <a:bodyPr wrap="square" rtlCol="0">
            <a:spAutoFit/>
          </a:bodyPr>
          <a:lstStyle/>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Среднемесячная </a:t>
            </a:r>
          </a:p>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заработная </a:t>
            </a:r>
          </a:p>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плата </a:t>
            </a:r>
          </a:p>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работников</a:t>
            </a:r>
            <a:endPar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87" name="TextBox 86"/>
          <p:cNvSpPr txBox="1"/>
          <p:nvPr/>
        </p:nvSpPr>
        <p:spPr>
          <a:xfrm>
            <a:off x="5050094" y="1355503"/>
            <a:ext cx="1626786" cy="923330"/>
          </a:xfrm>
          <a:prstGeom prst="rect">
            <a:avLst/>
          </a:prstGeom>
          <a:noFill/>
        </p:spPr>
        <p:txBody>
          <a:bodyPr wrap="square" rtlCol="0">
            <a:spAutoFit/>
          </a:bodyPr>
          <a:lstStyle/>
          <a:p>
            <a:pPr algn="ctr"/>
            <a:r>
              <a:rPr lang="ru-RU"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Оборот</a:t>
            </a:r>
          </a:p>
          <a:p>
            <a:pPr algn="ctr"/>
            <a:r>
              <a:rPr lang="ru-RU"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р</a:t>
            </a:r>
            <a:r>
              <a:rPr lang="ru-RU"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озничной</a:t>
            </a:r>
          </a:p>
          <a:p>
            <a:pPr algn="ctr"/>
            <a:r>
              <a:rPr lang="ru-RU"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торговли</a:t>
            </a:r>
            <a:endParaRPr lang="ru-RU"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88" name="TextBox 87"/>
          <p:cNvSpPr txBox="1"/>
          <p:nvPr/>
        </p:nvSpPr>
        <p:spPr>
          <a:xfrm>
            <a:off x="1465441" y="2703066"/>
            <a:ext cx="708848" cy="338554"/>
          </a:xfrm>
          <a:prstGeom prst="rect">
            <a:avLst/>
          </a:prstGeom>
          <a:noFill/>
        </p:spPr>
        <p:txBody>
          <a:bodyPr wrap="none" rtlCol="0">
            <a:spAutoFit/>
          </a:bodyPr>
          <a:lstStyle/>
          <a:p>
            <a:r>
              <a:rPr lang="ru-RU" sz="1600" dirty="0" smtClean="0">
                <a:latin typeface="Open Sans" panose="020B0606030504020204" pitchFamily="34" charset="0"/>
                <a:ea typeface="Open Sans" panose="020B0606030504020204" pitchFamily="34" charset="0"/>
                <a:cs typeface="Open Sans" panose="020B0606030504020204" pitchFamily="34" charset="0"/>
              </a:rPr>
              <a:t>123%</a:t>
            </a:r>
            <a:endParaRPr lang="ru-RU"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89" name="TextBox 88"/>
          <p:cNvSpPr txBox="1"/>
          <p:nvPr/>
        </p:nvSpPr>
        <p:spPr>
          <a:xfrm>
            <a:off x="1346764" y="2941908"/>
            <a:ext cx="1029797" cy="253916"/>
          </a:xfrm>
          <a:prstGeom prst="rect">
            <a:avLst/>
          </a:prstGeom>
          <a:noFill/>
        </p:spPr>
        <p:txBody>
          <a:bodyPr wrap="square" rtlCol="0">
            <a:spAutoFit/>
          </a:bodyPr>
          <a:lstStyle/>
          <a:p>
            <a:pPr algn="ctr"/>
            <a:r>
              <a:rPr lang="ru-RU" sz="1050" dirty="0" smtClean="0">
                <a:latin typeface="Open Sans" panose="020B0606030504020204" pitchFamily="34" charset="0"/>
                <a:ea typeface="Open Sans" panose="020B0606030504020204" pitchFamily="34" charset="0"/>
                <a:cs typeface="Open Sans" panose="020B0606030504020204" pitchFamily="34" charset="0"/>
              </a:rPr>
              <a:t>К  2024 г.</a:t>
            </a:r>
            <a:endParaRPr lang="ru-RU" sz="1050" dirty="0">
              <a:latin typeface="Open Sans" panose="020B0606030504020204" pitchFamily="34" charset="0"/>
              <a:ea typeface="Open Sans" panose="020B0606030504020204" pitchFamily="34" charset="0"/>
              <a:cs typeface="Open Sans" panose="020B0606030504020204" pitchFamily="34" charset="0"/>
            </a:endParaRPr>
          </a:p>
        </p:txBody>
      </p:sp>
      <p:sp>
        <p:nvSpPr>
          <p:cNvPr id="94" name="TextBox 93"/>
          <p:cNvSpPr txBox="1"/>
          <p:nvPr/>
        </p:nvSpPr>
        <p:spPr>
          <a:xfrm>
            <a:off x="20511" y="2722232"/>
            <a:ext cx="1285929" cy="800219"/>
          </a:xfrm>
          <a:prstGeom prst="rect">
            <a:avLst/>
          </a:prstGeom>
          <a:noFill/>
        </p:spPr>
        <p:txBody>
          <a:bodyPr wrap="none" rtlCol="0">
            <a:spAutoFit/>
          </a:bodyPr>
          <a:lstStyle/>
          <a:p>
            <a:pPr algn="ctr"/>
            <a:r>
              <a:rPr lang="ru-RU" sz="2800" b="1" dirty="0" smtClean="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51,623</a:t>
            </a:r>
          </a:p>
          <a:p>
            <a:pPr algn="ctr"/>
            <a:r>
              <a:rPr lang="ru-RU" dirty="0" smtClean="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тыс. руб.</a:t>
            </a:r>
            <a:r>
              <a:rPr lang="ru-RU" b="1" dirty="0" smtClean="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 </a:t>
            </a:r>
            <a:endParaRPr lang="ru-RU" sz="1050" dirty="0">
              <a:solidFill>
                <a:srgbClr val="007FAC"/>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5" name="TextBox 94"/>
          <p:cNvSpPr txBox="1"/>
          <p:nvPr/>
        </p:nvSpPr>
        <p:spPr>
          <a:xfrm>
            <a:off x="2525302" y="2733030"/>
            <a:ext cx="1285929" cy="738664"/>
          </a:xfrm>
          <a:prstGeom prst="rect">
            <a:avLst/>
          </a:prstGeom>
          <a:noFill/>
        </p:spPr>
        <p:txBody>
          <a:bodyPr wrap="none" rtlCol="0">
            <a:spAutoFit/>
          </a:bodyPr>
          <a:lstStyle/>
          <a:p>
            <a:pPr algn="ctr"/>
            <a:r>
              <a:rPr lang="ru-RU" sz="2800" b="1" dirty="0" smtClean="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1332,2</a:t>
            </a:r>
          </a:p>
          <a:p>
            <a:pPr algn="ctr"/>
            <a:r>
              <a:rPr lang="ru-RU" sz="1400" dirty="0" smtClean="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млн. руб.</a:t>
            </a:r>
            <a:endParaRPr lang="ru-RU" sz="1400"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6" name="TextBox 95"/>
          <p:cNvSpPr txBox="1"/>
          <p:nvPr/>
        </p:nvSpPr>
        <p:spPr>
          <a:xfrm>
            <a:off x="5216492" y="2725350"/>
            <a:ext cx="1259463" cy="738664"/>
          </a:xfrm>
          <a:prstGeom prst="rect">
            <a:avLst/>
          </a:prstGeom>
          <a:noFill/>
        </p:spPr>
        <p:txBody>
          <a:bodyPr wrap="square" rtlCol="0">
            <a:spAutoFit/>
          </a:bodyPr>
          <a:lstStyle/>
          <a:p>
            <a:pPr algn="ctr"/>
            <a:r>
              <a:rPr lang="ru-RU" sz="2800" b="1" dirty="0" smtClean="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776,6</a:t>
            </a:r>
          </a:p>
          <a:p>
            <a:pPr algn="ctr"/>
            <a:r>
              <a:rPr lang="ru-RU" sz="1400" dirty="0" smtClean="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млн. руб.</a:t>
            </a:r>
            <a:endParaRPr lang="ru-RU" sz="1400"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97" name="Рисунок 96"/>
          <p:cNvPicPr>
            <a:picLocks noChangeAspect="1"/>
          </p:cNvPicPr>
          <p:nvPr/>
        </p:nvPicPr>
        <p:blipFill>
          <a:blip r:embed="rId6" cstate="print">
            <a:lum bright="70000" contrast="-70000"/>
            <a:extLst>
              <a:ext uri="{BEBA8EAE-BF5A-486C-A8C5-ECC9F3942E4B}">
                <a14:imgProps xmlns:a14="http://schemas.microsoft.com/office/drawing/2010/main" xmlns="">
                  <a14:imgLayer r:embed="rId5">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496000" y="3778878"/>
            <a:ext cx="2481721" cy="2727167"/>
          </a:xfrm>
          <a:prstGeom prst="rect">
            <a:avLst/>
          </a:prstGeom>
        </p:spPr>
      </p:pic>
      <p:pic>
        <p:nvPicPr>
          <p:cNvPr id="98" name="Рисунок 97"/>
          <p:cNvPicPr>
            <a:picLocks noChangeAspect="1"/>
          </p:cNvPicPr>
          <p:nvPr/>
        </p:nvPicPr>
        <p:blipFill>
          <a:blip r:embed="rId7" cstate="print">
            <a:extLst>
              <a:ext uri="{BEBA8EAE-BF5A-486C-A8C5-ECC9F3942E4B}">
                <a14:imgProps xmlns:a14="http://schemas.microsoft.com/office/drawing/2010/main" xmlns="">
                  <a14:imgLayer r:embed="rId8">
                    <a14:imgEffect>
                      <a14:brightnessContrast bright="-20000" contrast="-20000"/>
                    </a14:imgEffect>
                  </a14:imgLayer>
                </a14:imgProps>
              </a:ext>
              <a:ext uri="{28A0092B-C50C-407E-A947-70E740481C1C}">
                <a14:useLocalDpi xmlns:a14="http://schemas.microsoft.com/office/drawing/2010/main" xmlns="" val="0"/>
              </a:ext>
            </a:extLst>
          </a:blip>
          <a:stretch>
            <a:fillRect/>
          </a:stretch>
        </p:blipFill>
        <p:spPr>
          <a:xfrm>
            <a:off x="251626" y="4389855"/>
            <a:ext cx="849733" cy="848073"/>
          </a:xfrm>
          <a:prstGeom prst="rect">
            <a:avLst/>
          </a:prstGeom>
        </p:spPr>
      </p:pic>
      <p:sp>
        <p:nvSpPr>
          <p:cNvPr id="100" name="TextBox 99"/>
          <p:cNvSpPr txBox="1"/>
          <p:nvPr/>
        </p:nvSpPr>
        <p:spPr>
          <a:xfrm>
            <a:off x="583093" y="4047238"/>
            <a:ext cx="2221955" cy="307777"/>
          </a:xfrm>
          <a:prstGeom prst="rect">
            <a:avLst/>
          </a:prstGeom>
          <a:noFill/>
        </p:spPr>
        <p:txBody>
          <a:bodyPr wrap="none" rtlCol="0">
            <a:spAutoFit/>
          </a:bodyPr>
          <a:lstStyle/>
          <a:p>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Уровень безработицы</a:t>
            </a:r>
            <a:endPar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01" name="TextBox 100"/>
          <p:cNvSpPr txBox="1"/>
          <p:nvPr/>
        </p:nvSpPr>
        <p:spPr>
          <a:xfrm>
            <a:off x="828611" y="5142462"/>
            <a:ext cx="1730923" cy="738664"/>
          </a:xfrm>
          <a:prstGeom prst="rect">
            <a:avLst/>
          </a:prstGeom>
          <a:noFill/>
        </p:spPr>
        <p:txBody>
          <a:bodyPr wrap="none" rtlCol="0">
            <a:spAutoFit/>
          </a:bodyPr>
          <a:lstStyle/>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Численность </a:t>
            </a:r>
          </a:p>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трудоспособного</a:t>
            </a:r>
          </a:p>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населения</a:t>
            </a:r>
            <a:endParaRPr lang="ru-RU" sz="14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03" name="TextBox 102"/>
          <p:cNvSpPr txBox="1"/>
          <p:nvPr/>
        </p:nvSpPr>
        <p:spPr>
          <a:xfrm>
            <a:off x="1615799" y="4537872"/>
            <a:ext cx="981359" cy="400110"/>
          </a:xfrm>
          <a:prstGeom prst="rect">
            <a:avLst/>
          </a:prstGeom>
          <a:noFill/>
        </p:spPr>
        <p:txBody>
          <a:bodyPr wrap="none" rtlCol="0">
            <a:spAutoFit/>
          </a:bodyPr>
          <a:lstStyle/>
          <a:p>
            <a:r>
              <a:rPr lang="ru-RU" sz="2000" b="1" smtClean="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0,39 </a:t>
            </a:r>
            <a:r>
              <a:rPr lang="ru-RU" sz="2000" b="1" dirty="0" smtClean="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a:t>
            </a:r>
            <a:endParaRPr lang="ru-RU" sz="20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4" name="TextBox 103"/>
          <p:cNvSpPr txBox="1"/>
          <p:nvPr/>
        </p:nvSpPr>
        <p:spPr>
          <a:xfrm>
            <a:off x="811458" y="5971205"/>
            <a:ext cx="1552028" cy="400110"/>
          </a:xfrm>
          <a:prstGeom prst="rect">
            <a:avLst/>
          </a:prstGeom>
          <a:noFill/>
        </p:spPr>
        <p:txBody>
          <a:bodyPr wrap="none" rtlCol="0">
            <a:spAutoFit/>
          </a:bodyPr>
          <a:lstStyle/>
          <a:p>
            <a:r>
              <a:rPr lang="ru-RU" sz="2000" b="1" dirty="0" smtClean="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4 тыс. чел.</a:t>
            </a:r>
            <a:endParaRPr lang="ru-RU" sz="20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8" name="TextBox 107"/>
          <p:cNvSpPr txBox="1"/>
          <p:nvPr/>
        </p:nvSpPr>
        <p:spPr>
          <a:xfrm>
            <a:off x="3462711" y="4596362"/>
            <a:ext cx="1684220" cy="338554"/>
          </a:xfrm>
          <a:prstGeom prst="rect">
            <a:avLst/>
          </a:prstGeom>
          <a:solidFill>
            <a:srgbClr val="99FF99"/>
          </a:solidFill>
        </p:spPr>
        <p:txBody>
          <a:bodyPr wrap="square" rtlCol="0">
            <a:spAutoFit/>
          </a:bodyPr>
          <a:lstStyle/>
          <a:p>
            <a:pPr algn="ctr"/>
            <a:r>
              <a:rPr lang="ru-RU" sz="16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2024 год</a:t>
            </a:r>
            <a:endParaRPr lang="ru-RU" sz="16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9" name="TextBox 108"/>
          <p:cNvSpPr txBox="1"/>
          <p:nvPr/>
        </p:nvSpPr>
        <p:spPr>
          <a:xfrm>
            <a:off x="3462711" y="4996514"/>
            <a:ext cx="1763993" cy="307777"/>
          </a:xfrm>
          <a:prstGeom prst="rect">
            <a:avLst/>
          </a:prstGeom>
          <a:noFill/>
        </p:spPr>
        <p:txBody>
          <a:bodyPr wrap="square" rtlCol="0">
            <a:spAutoFit/>
          </a:bodyPr>
          <a:lstStyle/>
          <a:p>
            <a:pPr algn="ctr"/>
            <a:r>
              <a:rPr lang="ru-RU" sz="1400" b="1" dirty="0" smtClean="0">
                <a:solidFill>
                  <a:srgbClr val="007FAC"/>
                </a:solidFill>
                <a:latin typeface="Open Sans" panose="020B0606030504020204" pitchFamily="34" charset="0"/>
                <a:ea typeface="Open Sans" panose="020B0606030504020204" pitchFamily="34" charset="0"/>
                <a:cs typeface="Open Sans" panose="020B0606030504020204" pitchFamily="34" charset="0"/>
              </a:rPr>
              <a:t>Объем доходов</a:t>
            </a:r>
            <a:endParaRPr lang="ru-RU" sz="1400" b="1" dirty="0">
              <a:solidFill>
                <a:srgbClr val="007FAC"/>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0" name="TextBox 109"/>
          <p:cNvSpPr txBox="1"/>
          <p:nvPr/>
        </p:nvSpPr>
        <p:spPr>
          <a:xfrm>
            <a:off x="3550920" y="5624647"/>
            <a:ext cx="1675784" cy="523220"/>
          </a:xfrm>
          <a:prstGeom prst="rect">
            <a:avLst/>
          </a:prstGeom>
          <a:noFill/>
        </p:spPr>
        <p:txBody>
          <a:bodyPr wrap="square" rtlCol="0">
            <a:spAutoFit/>
          </a:bodyPr>
          <a:lstStyle/>
          <a:p>
            <a:pPr algn="ctr"/>
            <a:r>
              <a:rPr lang="ru-RU" sz="1400" b="1" dirty="0" smtClean="0">
                <a:solidFill>
                  <a:srgbClr val="007FAC"/>
                </a:solidFill>
                <a:latin typeface="Open Sans" panose="020B0606030504020204" pitchFamily="34" charset="0"/>
                <a:ea typeface="Open Sans" panose="020B0606030504020204" pitchFamily="34" charset="0"/>
                <a:cs typeface="Open Sans" panose="020B0606030504020204" pitchFamily="34" charset="0"/>
              </a:rPr>
              <a:t>Бюджет расходов</a:t>
            </a:r>
            <a:endParaRPr lang="ru-RU" sz="1400" b="1" dirty="0">
              <a:solidFill>
                <a:srgbClr val="007FAC"/>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11" name="Рисунок 110"/>
          <p:cNvPicPr>
            <a:picLocks noChangeAspect="1"/>
          </p:cNvPicPr>
          <p:nvPr/>
        </p:nvPicPr>
        <p:blipFill>
          <a:blip r:embed="rId9" cstate="print">
            <a:duotone>
              <a:prstClr val="black"/>
              <a:schemeClr val="accent6">
                <a:tint val="45000"/>
                <a:satMod val="400000"/>
              </a:schemeClr>
            </a:duotone>
            <a:extLst>
              <a:ext uri="{BEBA8EAE-BF5A-486C-A8C5-ECC9F3942E4B}">
                <a14:imgProps xmlns:a14="http://schemas.microsoft.com/office/drawing/2010/main" xmlns="">
                  <a14:imgLayer r:embed="rId10">
                    <a14:imgEffect>
                      <a14:colorTemperature colorTemp="5300"/>
                    </a14:imgEffect>
                    <a14:imgEffect>
                      <a14:saturation sat="0"/>
                    </a14:imgEffect>
                    <a14:imgEffect>
                      <a14:brightnessContrast bright="20000" contrast="-20000"/>
                    </a14:imgEffect>
                  </a14:imgLayer>
                </a14:imgProps>
              </a:ext>
              <a:ext uri="{28A0092B-C50C-407E-A947-70E740481C1C}">
                <a14:useLocalDpi xmlns:a14="http://schemas.microsoft.com/office/drawing/2010/main" xmlns="" val="0"/>
              </a:ext>
            </a:extLst>
          </a:blip>
          <a:stretch>
            <a:fillRect/>
          </a:stretch>
        </p:blipFill>
        <p:spPr>
          <a:xfrm>
            <a:off x="3561129" y="5306168"/>
            <a:ext cx="1701913" cy="326704"/>
          </a:xfrm>
          <a:prstGeom prst="rect">
            <a:avLst/>
          </a:prstGeom>
          <a:solidFill>
            <a:srgbClr val="99FF99"/>
          </a:solidFill>
        </p:spPr>
      </p:pic>
      <p:sp>
        <p:nvSpPr>
          <p:cNvPr id="113" name="TextBox 112"/>
          <p:cNvSpPr txBox="1"/>
          <p:nvPr/>
        </p:nvSpPr>
        <p:spPr>
          <a:xfrm>
            <a:off x="3492433" y="5332560"/>
            <a:ext cx="1718874" cy="276999"/>
          </a:xfrm>
          <a:prstGeom prst="rect">
            <a:avLst/>
          </a:prstGeom>
          <a:noFill/>
        </p:spPr>
        <p:txBody>
          <a:bodyPr wrap="square" rtlCol="0">
            <a:spAutoFit/>
          </a:bodyPr>
          <a:lstStyle/>
          <a:p>
            <a:pPr algn="ctr"/>
            <a:r>
              <a:rPr lang="ru-RU" sz="12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1173,6 млн. руб.</a:t>
            </a:r>
            <a:endParaRPr lang="ru-RU" sz="12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8" name="TextBox 117"/>
          <p:cNvSpPr txBox="1"/>
          <p:nvPr/>
        </p:nvSpPr>
        <p:spPr>
          <a:xfrm>
            <a:off x="3492433" y="6171260"/>
            <a:ext cx="1703629" cy="276999"/>
          </a:xfrm>
          <a:prstGeom prst="rect">
            <a:avLst/>
          </a:prstGeom>
          <a:solidFill>
            <a:srgbClr val="99FF99"/>
          </a:solidFill>
        </p:spPr>
        <p:txBody>
          <a:bodyPr wrap="square" rtlCol="0">
            <a:spAutoFit/>
          </a:bodyPr>
          <a:lstStyle/>
          <a:p>
            <a:pPr algn="ctr"/>
            <a:r>
              <a:rPr lang="ru-RU" sz="12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1175,2 млн. руб.</a:t>
            </a:r>
            <a:endParaRPr lang="ru-RU" sz="12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23" name="Рисунок 122"/>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6026989" y="3598694"/>
            <a:ext cx="894085" cy="894085"/>
          </a:xfrm>
          <a:prstGeom prst="rect">
            <a:avLst/>
          </a:prstGeom>
        </p:spPr>
      </p:pic>
      <p:pic>
        <p:nvPicPr>
          <p:cNvPr id="124" name="Рисунок 123"/>
          <p:cNvPicPr>
            <a:picLocks noChangeAspect="1"/>
          </p:cNvPicPr>
          <p:nvPr/>
        </p:nvPicPr>
        <p:blipFill>
          <a:blip r:embed="rId12" cstate="print">
            <a:lum bright="70000" contrast="-70000"/>
            <a:extLst>
              <a:ext uri="{28A0092B-C50C-407E-A947-70E740481C1C}">
                <a14:useLocalDpi xmlns:a14="http://schemas.microsoft.com/office/drawing/2010/main" xmlns="" val="0"/>
              </a:ext>
            </a:extLst>
          </a:blip>
          <a:stretch>
            <a:fillRect/>
          </a:stretch>
        </p:blipFill>
        <p:spPr>
          <a:xfrm rot="5400000">
            <a:off x="1003050" y="2952246"/>
            <a:ext cx="393612" cy="191262"/>
          </a:xfrm>
          <a:prstGeom prst="rect">
            <a:avLst/>
          </a:prstGeom>
        </p:spPr>
      </p:pic>
      <p:pic>
        <p:nvPicPr>
          <p:cNvPr id="125" name="Рисунок 124"/>
          <p:cNvPicPr>
            <a:picLocks noChangeAspect="1"/>
          </p:cNvPicPr>
          <p:nvPr/>
        </p:nvPicPr>
        <p:blipFill>
          <a:blip r:embed="rId12" cstate="print">
            <a:lum bright="70000" contrast="-70000"/>
            <a:extLst>
              <a:ext uri="{28A0092B-C50C-407E-A947-70E740481C1C}">
                <a14:useLocalDpi xmlns:a14="http://schemas.microsoft.com/office/drawing/2010/main" xmlns="" val="0"/>
              </a:ext>
            </a:extLst>
          </a:blip>
          <a:stretch>
            <a:fillRect/>
          </a:stretch>
        </p:blipFill>
        <p:spPr>
          <a:xfrm rot="5400000">
            <a:off x="3683812" y="2977516"/>
            <a:ext cx="393612" cy="191262"/>
          </a:xfrm>
          <a:prstGeom prst="rect">
            <a:avLst/>
          </a:prstGeom>
        </p:spPr>
      </p:pic>
      <p:sp>
        <p:nvSpPr>
          <p:cNvPr id="56" name="TextBox 55"/>
          <p:cNvSpPr txBox="1"/>
          <p:nvPr/>
        </p:nvSpPr>
        <p:spPr>
          <a:xfrm>
            <a:off x="2491161" y="1179809"/>
            <a:ext cx="2625341" cy="1292662"/>
          </a:xfrm>
          <a:prstGeom prst="rect">
            <a:avLst/>
          </a:prstGeom>
          <a:noFill/>
        </p:spPr>
        <p:txBody>
          <a:bodyPr wrap="square" rtlCol="0">
            <a:spAutoFit/>
          </a:bodyPr>
          <a:lstStyle/>
          <a:p>
            <a:pPr algn="ctr"/>
            <a:r>
              <a:rPr lang="ru-RU" sz="13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Объем отгруженных товаров собственного производства, выполненных работ и услуг по всем видам экономической деятельности</a:t>
            </a:r>
            <a:endParaRPr lang="ru-RU" sz="13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0" name="TextBox 49"/>
          <p:cNvSpPr txBox="1"/>
          <p:nvPr/>
        </p:nvSpPr>
        <p:spPr>
          <a:xfrm>
            <a:off x="833915" y="154887"/>
            <a:ext cx="1188146"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51" name="Рисунок 50"/>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pic>
        <p:nvPicPr>
          <p:cNvPr id="3" name="Рисунок 2"/>
          <p:cNvPicPr>
            <a:picLocks noChangeAspect="1"/>
          </p:cNvPicPr>
          <p:nvPr/>
        </p:nvPicPr>
        <p:blipFill>
          <a:blip r:embed="rId14" cstate="print"/>
          <a:stretch>
            <a:fillRect/>
          </a:stretch>
        </p:blipFill>
        <p:spPr>
          <a:xfrm>
            <a:off x="6522505" y="2550146"/>
            <a:ext cx="1005927" cy="1024217"/>
          </a:xfrm>
          <a:prstGeom prst="rect">
            <a:avLst/>
          </a:prstGeom>
        </p:spPr>
      </p:pic>
      <p:sp>
        <p:nvSpPr>
          <p:cNvPr id="4" name="TextBox 3"/>
          <p:cNvSpPr txBox="1"/>
          <p:nvPr/>
        </p:nvSpPr>
        <p:spPr>
          <a:xfrm>
            <a:off x="6652819" y="2795830"/>
            <a:ext cx="853712" cy="338554"/>
          </a:xfrm>
          <a:prstGeom prst="rect">
            <a:avLst/>
          </a:prstGeom>
          <a:noFill/>
        </p:spPr>
        <p:txBody>
          <a:bodyPr wrap="square" rtlCol="0">
            <a:spAutoFit/>
          </a:bodyPr>
          <a:lstStyle/>
          <a:p>
            <a:r>
              <a:rPr lang="ru-RU" sz="1600" smtClean="0"/>
              <a:t>100,5 </a:t>
            </a:r>
            <a:r>
              <a:rPr lang="ru-RU" sz="1600" dirty="0" smtClean="0"/>
              <a:t>%</a:t>
            </a:r>
            <a:endParaRPr lang="ru-RU" sz="1600" dirty="0"/>
          </a:p>
        </p:txBody>
      </p:sp>
      <p:sp>
        <p:nvSpPr>
          <p:cNvPr id="5" name="TextBox 4"/>
          <p:cNvSpPr txBox="1"/>
          <p:nvPr/>
        </p:nvSpPr>
        <p:spPr>
          <a:xfrm>
            <a:off x="3363063" y="4154656"/>
            <a:ext cx="2894579" cy="400110"/>
          </a:xfrm>
          <a:prstGeom prst="rect">
            <a:avLst/>
          </a:prstGeom>
          <a:noFill/>
        </p:spPr>
        <p:txBody>
          <a:bodyPr wrap="square" rtlCol="0">
            <a:spAutoFit/>
          </a:bodyPr>
          <a:lstStyle/>
          <a:p>
            <a:r>
              <a:rPr lang="ru-RU" sz="2000" b="1" dirty="0" smtClean="0">
                <a:solidFill>
                  <a:srgbClr val="7CD9E0"/>
                </a:solidFill>
              </a:rPr>
              <a:t>Динамика отчислений</a:t>
            </a:r>
            <a:endParaRPr lang="ru-RU" sz="2000" b="1" dirty="0">
              <a:solidFill>
                <a:srgbClr val="7CD9E0"/>
              </a:solidFill>
            </a:endParaRPr>
          </a:p>
        </p:txBody>
      </p:sp>
      <p:pic>
        <p:nvPicPr>
          <p:cNvPr id="6" name="Рисунок 5"/>
          <p:cNvPicPr>
            <a:picLocks noChangeAspect="1"/>
          </p:cNvPicPr>
          <p:nvPr/>
        </p:nvPicPr>
        <p:blipFill>
          <a:blip r:embed="rId15" cstate="print"/>
          <a:stretch>
            <a:fillRect/>
          </a:stretch>
        </p:blipFill>
        <p:spPr>
          <a:xfrm flipH="1" flipV="1">
            <a:off x="5593080" y="4246288"/>
            <a:ext cx="2487008" cy="639774"/>
          </a:xfrm>
          <a:prstGeom prst="rect">
            <a:avLst/>
          </a:prstGeom>
        </p:spPr>
      </p:pic>
      <p:sp>
        <p:nvSpPr>
          <p:cNvPr id="44" name="TextBox 43"/>
          <p:cNvSpPr txBox="1"/>
          <p:nvPr/>
        </p:nvSpPr>
        <p:spPr>
          <a:xfrm>
            <a:off x="5363666" y="4613892"/>
            <a:ext cx="1289153" cy="346275"/>
          </a:xfrm>
          <a:prstGeom prst="rect">
            <a:avLst/>
          </a:prstGeom>
          <a:solidFill>
            <a:srgbClr val="99FF99"/>
          </a:solidFill>
        </p:spPr>
        <p:txBody>
          <a:bodyPr wrap="square" rtlCol="0">
            <a:spAutoFit/>
          </a:bodyPr>
          <a:lstStyle/>
          <a:p>
            <a:pPr algn="ctr"/>
            <a:r>
              <a:rPr lang="ru-RU" sz="16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142 %</a:t>
            </a:r>
            <a:endParaRPr lang="ru-RU" sz="16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6" name="TextBox 45"/>
          <p:cNvSpPr txBox="1"/>
          <p:nvPr/>
        </p:nvSpPr>
        <p:spPr>
          <a:xfrm>
            <a:off x="5395455" y="6092035"/>
            <a:ext cx="1281425" cy="338554"/>
          </a:xfrm>
          <a:prstGeom prst="rect">
            <a:avLst/>
          </a:prstGeom>
          <a:solidFill>
            <a:srgbClr val="99FF99"/>
          </a:solidFill>
        </p:spPr>
        <p:txBody>
          <a:bodyPr wrap="square" rtlCol="0">
            <a:spAutoFit/>
          </a:bodyPr>
          <a:lstStyle/>
          <a:p>
            <a:pPr algn="ctr"/>
            <a:r>
              <a:rPr lang="ru-RU" sz="16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147,1 %</a:t>
            </a:r>
            <a:endParaRPr lang="ru-RU" sz="16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1" name="TextBox 40"/>
          <p:cNvSpPr txBox="1"/>
          <p:nvPr/>
        </p:nvSpPr>
        <p:spPr>
          <a:xfrm>
            <a:off x="4114800" y="2865120"/>
            <a:ext cx="868680" cy="461665"/>
          </a:xfrm>
          <a:prstGeom prst="rect">
            <a:avLst/>
          </a:prstGeom>
          <a:noFill/>
        </p:spPr>
        <p:txBody>
          <a:bodyPr wrap="square" rtlCol="0">
            <a:spAutoFit/>
          </a:bodyPr>
          <a:lstStyle/>
          <a:p>
            <a:r>
              <a:rPr lang="ru-RU" sz="1200" dirty="0" smtClean="0"/>
              <a:t>145,6% к 2024 г.</a:t>
            </a:r>
            <a:endParaRPr lang="ru-RU" sz="1200" dirty="0"/>
          </a:p>
        </p:txBody>
      </p:sp>
    </p:spTree>
    <p:extLst>
      <p:ext uri="{BB962C8B-B14F-4D97-AF65-F5344CB8AC3E}">
        <p14:creationId xmlns:p14="http://schemas.microsoft.com/office/powerpoint/2010/main" xmlns="" val="17068742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Рисунок 34"/>
          <p:cNvPicPr>
            <a:picLocks noChangeAspect="1"/>
          </p:cNvPicPr>
          <p:nvPr/>
        </p:nvPicPr>
        <p:blipFill rotWithShape="1">
          <a:blip r:embed="rId3" cstate="print">
            <a:lum/>
          </a:blip>
          <a:srcRect l="3839" t="-109" r="29312" b="-165"/>
          <a:stretch/>
        </p:blipFill>
        <p:spPr>
          <a:xfrm>
            <a:off x="2139447" y="5633891"/>
            <a:ext cx="1218707" cy="1218707"/>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27" name="Рисунок 26"/>
          <p:cNvPicPr>
            <a:picLocks noChangeAspect="1"/>
          </p:cNvPicPr>
          <p:nvPr/>
        </p:nvPicPr>
        <p:blipFill>
          <a:blip r:embed="rId4" cstate="print">
            <a:lum bright="70000" contrast="-70000"/>
            <a:extLst>
              <a:ext uri="{BEBA8EAE-BF5A-486C-A8C5-ECC9F3942E4B}">
                <a14:imgProps xmlns:a14="http://schemas.microsoft.com/office/drawing/2010/main" xmlns="">
                  <a14:imgLayer r:embed="rId5">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2765164" y="1103613"/>
            <a:ext cx="4552052" cy="446408"/>
          </a:xfrm>
          <a:prstGeom prst="rect">
            <a:avLst/>
          </a:prstGeom>
        </p:spPr>
      </p:pic>
      <p:pic>
        <p:nvPicPr>
          <p:cNvPr id="30" name="Рисунок 29"/>
          <p:cNvPicPr>
            <a:picLocks noChangeAspect="1"/>
          </p:cNvPicPr>
          <p:nvPr/>
        </p:nvPicPr>
        <p:blipFill>
          <a:blip r:embed="rId6" cstate="print"/>
          <a:stretch>
            <a:fillRect/>
          </a:stretch>
        </p:blipFill>
        <p:spPr>
          <a:xfrm>
            <a:off x="2061031" y="156237"/>
            <a:ext cx="5498644" cy="768091"/>
          </a:xfrm>
          <a:prstGeom prst="rect">
            <a:avLst/>
          </a:prstGeom>
        </p:spPr>
      </p:pic>
      <p:sp>
        <p:nvSpPr>
          <p:cNvPr id="36" name="TextBox 35"/>
          <p:cNvSpPr txBox="1"/>
          <p:nvPr/>
        </p:nvSpPr>
        <p:spPr>
          <a:xfrm>
            <a:off x="2061031" y="319424"/>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Инвестиции</a:t>
            </a:r>
          </a:p>
        </p:txBody>
      </p:sp>
      <p:sp>
        <p:nvSpPr>
          <p:cNvPr id="53" name="TextBox 52"/>
          <p:cNvSpPr txBox="1"/>
          <p:nvPr/>
        </p:nvSpPr>
        <p:spPr>
          <a:xfrm>
            <a:off x="7257989" y="7190343"/>
            <a:ext cx="311304" cy="369332"/>
          </a:xfrm>
          <a:prstGeom prst="rect">
            <a:avLst/>
          </a:prstGeom>
          <a:noFill/>
        </p:spPr>
        <p:txBody>
          <a:bodyPr wrap="none" rtlCol="0">
            <a:spAutoFit/>
          </a:bodyPr>
          <a:lstStyle/>
          <a:p>
            <a:r>
              <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7</a:t>
            </a:r>
          </a:p>
        </p:txBody>
      </p:sp>
      <p:sp>
        <p:nvSpPr>
          <p:cNvPr id="55" name="TextBox 54"/>
          <p:cNvSpPr txBox="1"/>
          <p:nvPr/>
        </p:nvSpPr>
        <p:spPr>
          <a:xfrm>
            <a:off x="2868399" y="1169275"/>
            <a:ext cx="4389590" cy="307777"/>
          </a:xfrm>
          <a:prstGeom prst="rect">
            <a:avLst/>
          </a:prstGeom>
          <a:noFill/>
        </p:spPr>
        <p:txBody>
          <a:bodyPr wrap="square" rtlCol="0">
            <a:spAutoFit/>
          </a:bodyPr>
          <a:lstStyle/>
          <a:p>
            <a:pPr algn="ctr"/>
            <a:r>
              <a:rPr lang="ru-RU" sz="14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Структура инвестиций в основной капитал</a:t>
            </a:r>
            <a:endParaRPr lang="ru-RU" sz="1400" b="1"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6" name="Рисунок 55"/>
          <p:cNvPicPr>
            <a:picLocks noChangeAspect="1"/>
          </p:cNvPicPr>
          <p:nvPr/>
        </p:nvPicPr>
        <p:blipFill>
          <a:blip r:embed="rId7" cstate="print">
            <a:lum bright="70000" contrast="-70000"/>
            <a:extLst>
              <a:ext uri="{BEBA8EAE-BF5A-486C-A8C5-ECC9F3942E4B}">
                <a14:imgProps xmlns:a14="http://schemas.microsoft.com/office/drawing/2010/main" xmlns="">
                  <a14:imgLayer r:embed="rId5">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271399" y="1028815"/>
            <a:ext cx="2319174" cy="695335"/>
          </a:xfrm>
          <a:prstGeom prst="rect">
            <a:avLst/>
          </a:prstGeom>
        </p:spPr>
      </p:pic>
      <p:sp>
        <p:nvSpPr>
          <p:cNvPr id="57" name="TextBox 56"/>
          <p:cNvSpPr txBox="1"/>
          <p:nvPr/>
        </p:nvSpPr>
        <p:spPr>
          <a:xfrm>
            <a:off x="270234" y="1118767"/>
            <a:ext cx="2320339" cy="523220"/>
          </a:xfrm>
          <a:prstGeom prst="rect">
            <a:avLst/>
          </a:prstGeom>
          <a:noFill/>
        </p:spPr>
        <p:txBody>
          <a:bodyPr wrap="square" rtlCol="0">
            <a:spAutoFit/>
          </a:bodyPr>
          <a:lstStyle/>
          <a:p>
            <a:pPr algn="ctr"/>
            <a:r>
              <a:rPr lang="ru-RU" sz="14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Объем инвестиций в основной капитал</a:t>
            </a:r>
            <a:endParaRPr lang="ru-RU" sz="1400" b="1"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8" name="TextBox 57"/>
          <p:cNvSpPr txBox="1"/>
          <p:nvPr/>
        </p:nvSpPr>
        <p:spPr>
          <a:xfrm>
            <a:off x="1044296" y="1826789"/>
            <a:ext cx="1452755" cy="400110"/>
          </a:xfrm>
          <a:prstGeom prst="rect">
            <a:avLst/>
          </a:prstGeom>
          <a:noFill/>
        </p:spPr>
        <p:txBody>
          <a:bodyPr wrap="square" rtlCol="0">
            <a:spAutoFit/>
          </a:bodyPr>
          <a:lstStyle/>
          <a:p>
            <a:pPr algn="ctr"/>
            <a:r>
              <a:rPr lang="ru-RU" sz="2000" b="1" dirty="0" smtClean="0">
                <a:solidFill>
                  <a:srgbClr val="00C0CC"/>
                </a:solidFill>
                <a:latin typeface="Open Sans" panose="020B0606030504020204" pitchFamily="34" charset="0"/>
                <a:ea typeface="Open Sans" panose="020B0606030504020204" pitchFamily="34" charset="0"/>
                <a:cs typeface="Open Sans" panose="020B0606030504020204" pitchFamily="34" charset="0"/>
              </a:rPr>
              <a:t>336,951 </a:t>
            </a:r>
            <a:endParaRPr lang="ru-RU" sz="2000" b="1" dirty="0">
              <a:solidFill>
                <a:srgbClr val="00C0CC"/>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9" name="TextBox 58"/>
          <p:cNvSpPr txBox="1"/>
          <p:nvPr/>
        </p:nvSpPr>
        <p:spPr>
          <a:xfrm>
            <a:off x="1331566" y="2214326"/>
            <a:ext cx="1022547" cy="338554"/>
          </a:xfrm>
          <a:prstGeom prst="rect">
            <a:avLst/>
          </a:prstGeom>
          <a:noFill/>
        </p:spPr>
        <p:txBody>
          <a:bodyPr wrap="square" rtlCol="0">
            <a:spAutoFit/>
          </a:bodyPr>
          <a:lstStyle/>
          <a:p>
            <a:r>
              <a:rPr lang="ru-RU" sz="1600" dirty="0"/>
              <a:t>м</a:t>
            </a:r>
            <a:r>
              <a:rPr lang="ru-RU" sz="1600" dirty="0" smtClean="0"/>
              <a:t>лн. руб.</a:t>
            </a:r>
            <a:endParaRPr lang="ru-RU" sz="1600" dirty="0"/>
          </a:p>
        </p:txBody>
      </p:sp>
      <p:pic>
        <p:nvPicPr>
          <p:cNvPr id="63" name="Рисунок 62"/>
          <p:cNvPicPr>
            <a:picLocks noChangeAspect="1"/>
          </p:cNvPicPr>
          <p:nvPr/>
        </p:nvPicPr>
        <p:blipFill>
          <a:blip r:embed="rId8" cstate="print">
            <a:duotone>
              <a:schemeClr val="accent3">
                <a:shade val="45000"/>
                <a:satMod val="135000"/>
              </a:schemeClr>
              <a:prstClr val="white"/>
            </a:duotone>
            <a:extLst>
              <a:ext uri="{28A0092B-C50C-407E-A947-70E740481C1C}">
                <a14:useLocalDpi xmlns:a14="http://schemas.microsoft.com/office/drawing/2010/main" xmlns="" val="0"/>
              </a:ext>
            </a:extLst>
          </a:blip>
          <a:stretch>
            <a:fillRect/>
          </a:stretch>
        </p:blipFill>
        <p:spPr>
          <a:xfrm>
            <a:off x="257581" y="2684219"/>
            <a:ext cx="2334402" cy="64767"/>
          </a:xfrm>
          <a:prstGeom prst="rect">
            <a:avLst/>
          </a:prstGeom>
        </p:spPr>
      </p:pic>
      <p:sp>
        <p:nvSpPr>
          <p:cNvPr id="64" name="TextBox 63"/>
          <p:cNvSpPr txBox="1"/>
          <p:nvPr/>
        </p:nvSpPr>
        <p:spPr>
          <a:xfrm>
            <a:off x="361979" y="4253149"/>
            <a:ext cx="1218903" cy="923330"/>
          </a:xfrm>
          <a:prstGeom prst="rect">
            <a:avLst/>
          </a:prstGeom>
          <a:noFill/>
        </p:spPr>
        <p:txBody>
          <a:bodyPr wrap="square" rtlCol="0">
            <a:spAutoFit/>
          </a:bodyPr>
          <a:lstStyle/>
          <a:p>
            <a:r>
              <a:rPr lang="ru-RU" sz="54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10</a:t>
            </a:r>
            <a:endParaRPr lang="ru-RU" sz="54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5" name="Рисунок 64"/>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209773" y="2899512"/>
            <a:ext cx="894598" cy="887295"/>
          </a:xfrm>
          <a:prstGeom prst="rect">
            <a:avLst/>
          </a:prstGeom>
        </p:spPr>
      </p:pic>
      <p:sp>
        <p:nvSpPr>
          <p:cNvPr id="66" name="TextBox 65"/>
          <p:cNvSpPr txBox="1"/>
          <p:nvPr/>
        </p:nvSpPr>
        <p:spPr>
          <a:xfrm>
            <a:off x="298382" y="2955810"/>
            <a:ext cx="745914" cy="830997"/>
          </a:xfrm>
          <a:prstGeom prst="rect">
            <a:avLst/>
          </a:prstGeom>
          <a:noFill/>
        </p:spPr>
        <p:txBody>
          <a:bodyPr wrap="square" rtlCol="0">
            <a:spAutoFit/>
          </a:bodyPr>
          <a:lstStyle/>
          <a:p>
            <a:pPr algn="ctr"/>
            <a:r>
              <a:rPr lang="ru-RU" sz="4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sp>
        <p:nvSpPr>
          <p:cNvPr id="67" name="TextBox 66"/>
          <p:cNvSpPr txBox="1"/>
          <p:nvPr/>
        </p:nvSpPr>
        <p:spPr>
          <a:xfrm>
            <a:off x="1066052" y="2869809"/>
            <a:ext cx="1861574" cy="738664"/>
          </a:xfrm>
          <a:prstGeom prst="rect">
            <a:avLst/>
          </a:prstGeom>
          <a:noFill/>
        </p:spPr>
        <p:txBody>
          <a:bodyPr wrap="square" rtlCol="0">
            <a:spAutoFit/>
          </a:bodyPr>
          <a:lstStyle/>
          <a:p>
            <a:r>
              <a:rPr lang="ru-RU" sz="14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Реализующихся инвестиционных проекта</a:t>
            </a:r>
            <a:endParaRPr lang="ru-RU" sz="1400" b="1"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8" name="TextBox 67"/>
          <p:cNvSpPr txBox="1"/>
          <p:nvPr/>
        </p:nvSpPr>
        <p:spPr>
          <a:xfrm>
            <a:off x="136385" y="3573194"/>
            <a:ext cx="2791241" cy="861774"/>
          </a:xfrm>
          <a:prstGeom prst="rect">
            <a:avLst/>
          </a:prstGeom>
          <a:noFill/>
        </p:spPr>
        <p:txBody>
          <a:bodyPr wrap="square" rtlCol="0">
            <a:spAutoFit/>
          </a:bodyPr>
          <a:lstStyle/>
          <a:p>
            <a:pPr algn="ctr"/>
            <a:r>
              <a:rPr lang="ru-RU" sz="1200" dirty="0" smtClean="0">
                <a:latin typeface="Open Sans" panose="020B0606030504020204" pitchFamily="34" charset="0"/>
                <a:ea typeface="Open Sans" panose="020B0606030504020204" pitchFamily="34" charset="0"/>
                <a:cs typeface="Open Sans" panose="020B0606030504020204" pitchFamily="34" charset="0"/>
              </a:rPr>
              <a:t>Создание опытной селекционной семеноводческой станции</a:t>
            </a:r>
            <a:br>
              <a:rPr lang="ru-RU" sz="1200" dirty="0" smtClean="0">
                <a:latin typeface="Open Sans" panose="020B0606030504020204" pitchFamily="34" charset="0"/>
                <a:ea typeface="Open Sans" panose="020B0606030504020204" pitchFamily="34" charset="0"/>
                <a:cs typeface="Open Sans" panose="020B0606030504020204" pitchFamily="34" charset="0"/>
              </a:rPr>
            </a:br>
            <a:r>
              <a:rPr lang="ru-RU" sz="1200" dirty="0" smtClean="0">
                <a:latin typeface="Open Sans" panose="020B0606030504020204" pitchFamily="34" charset="0"/>
                <a:ea typeface="Open Sans" panose="020B0606030504020204" pitchFamily="34" charset="0"/>
                <a:cs typeface="Open Sans" panose="020B0606030504020204" pitchFamily="34" charset="0"/>
              </a:rPr>
              <a:t>ООО «Извеково»</a:t>
            </a:r>
          </a:p>
          <a:p>
            <a:pPr algn="ctr"/>
            <a:r>
              <a:rPr lang="ru-RU" sz="1400" b="1" dirty="0" smtClean="0">
                <a:solidFill>
                  <a:srgbClr val="0085B8"/>
                </a:solidFill>
                <a:latin typeface="Open Sans" panose="020B0606030504020204" pitchFamily="34" charset="0"/>
                <a:ea typeface="Open Sans" panose="020B0606030504020204" pitchFamily="34" charset="0"/>
                <a:cs typeface="Open Sans" panose="020B0606030504020204" pitchFamily="34" charset="0"/>
              </a:rPr>
              <a:t>2 </a:t>
            </a:r>
            <a:r>
              <a:rPr lang="ru-RU" sz="1400" b="1" dirty="0">
                <a:solidFill>
                  <a:srgbClr val="0085B8"/>
                </a:solidFill>
                <a:latin typeface="Open Sans" panose="020B0606030504020204" pitchFamily="34" charset="0"/>
                <a:ea typeface="Open Sans" panose="020B0606030504020204" pitchFamily="34" charset="0"/>
                <a:cs typeface="Open Sans" panose="020B0606030504020204" pitchFamily="34" charset="0"/>
              </a:rPr>
              <a:t>млн. руб.</a:t>
            </a:r>
          </a:p>
        </p:txBody>
      </p:sp>
      <p:sp>
        <p:nvSpPr>
          <p:cNvPr id="32" name="TextBox 31"/>
          <p:cNvSpPr txBox="1"/>
          <p:nvPr/>
        </p:nvSpPr>
        <p:spPr>
          <a:xfrm>
            <a:off x="76387" y="5745480"/>
            <a:ext cx="2104716" cy="861774"/>
          </a:xfrm>
          <a:prstGeom prst="rect">
            <a:avLst/>
          </a:prstGeom>
          <a:noFill/>
        </p:spPr>
        <p:txBody>
          <a:bodyPr wrap="square" rtlCol="0">
            <a:spAutoFit/>
          </a:bodyPr>
          <a:lstStyle/>
          <a:p>
            <a:pPr algn="ctr"/>
            <a:r>
              <a:rPr lang="ru-RU" sz="1200" dirty="0" smtClean="0">
                <a:latin typeface="Open Sans" panose="020B0606030504020204" pitchFamily="34" charset="0"/>
                <a:ea typeface="Open Sans" panose="020B0606030504020204" pitchFamily="34" charset="0"/>
                <a:cs typeface="Open Sans" panose="020B0606030504020204" pitchFamily="34" charset="0"/>
              </a:rPr>
              <a:t>Приобретение основных средств ООО «СХП </a:t>
            </a:r>
            <a:r>
              <a:rPr lang="ru-RU" sz="1200" dirty="0" err="1" smtClean="0">
                <a:latin typeface="Open Sans" panose="020B0606030504020204" pitchFamily="34" charset="0"/>
                <a:ea typeface="Open Sans" panose="020B0606030504020204" pitchFamily="34" charset="0"/>
                <a:cs typeface="Open Sans" panose="020B0606030504020204" pitchFamily="34" charset="0"/>
              </a:rPr>
              <a:t>Городнянское</a:t>
            </a:r>
            <a:r>
              <a:rPr lang="ru-RU" sz="1200" dirty="0" smtClean="0">
                <a:latin typeface="Open Sans" panose="020B0606030504020204" pitchFamily="34" charset="0"/>
                <a:ea typeface="Open Sans" panose="020B0606030504020204" pitchFamily="34" charset="0"/>
                <a:cs typeface="Open Sans" panose="020B0606030504020204" pitchFamily="34" charset="0"/>
              </a:rPr>
              <a:t>»</a:t>
            </a:r>
          </a:p>
          <a:p>
            <a:pPr algn="ctr"/>
            <a:r>
              <a:rPr lang="ru-RU" sz="1400" b="1" dirty="0" smtClean="0">
                <a:solidFill>
                  <a:srgbClr val="0085B8"/>
                </a:solidFill>
                <a:latin typeface="Open Sans" panose="020B0606030504020204" pitchFamily="34" charset="0"/>
                <a:ea typeface="Open Sans" panose="020B0606030504020204" pitchFamily="34" charset="0"/>
                <a:cs typeface="Open Sans" panose="020B0606030504020204" pitchFamily="34" charset="0"/>
              </a:rPr>
              <a:t> 2млн</a:t>
            </a:r>
            <a:r>
              <a:rPr lang="ru-RU" sz="1400" b="1" dirty="0">
                <a:solidFill>
                  <a:srgbClr val="0085B8"/>
                </a:solidFill>
                <a:latin typeface="Open Sans" panose="020B0606030504020204" pitchFamily="34" charset="0"/>
                <a:ea typeface="Open Sans" panose="020B0606030504020204" pitchFamily="34" charset="0"/>
                <a:cs typeface="Open Sans" panose="020B0606030504020204" pitchFamily="34" charset="0"/>
              </a:rPr>
              <a:t>. руб.</a:t>
            </a:r>
          </a:p>
        </p:txBody>
      </p:sp>
      <p:pic>
        <p:nvPicPr>
          <p:cNvPr id="2" name="Рисунок 1"/>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2101733" y="5590477"/>
            <a:ext cx="1282621" cy="1282621"/>
          </a:xfrm>
          <a:prstGeom prst="rect">
            <a:avLst/>
          </a:prstGeom>
        </p:spPr>
      </p:pic>
      <p:pic>
        <p:nvPicPr>
          <p:cNvPr id="34" name="Рисунок 33"/>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2943952" y="5032823"/>
            <a:ext cx="1282621" cy="1282621"/>
          </a:xfrm>
          <a:prstGeom prst="rect">
            <a:avLst/>
          </a:prstGeom>
        </p:spPr>
      </p:pic>
      <p:sp>
        <p:nvSpPr>
          <p:cNvPr id="38" name="TextBox 37"/>
          <p:cNvSpPr txBox="1"/>
          <p:nvPr/>
        </p:nvSpPr>
        <p:spPr>
          <a:xfrm>
            <a:off x="3150414" y="5468571"/>
            <a:ext cx="1051867" cy="461665"/>
          </a:xfrm>
          <a:prstGeom prst="rect">
            <a:avLst/>
          </a:prstGeom>
          <a:noFill/>
        </p:spPr>
        <p:txBody>
          <a:bodyPr wrap="square" rtlCol="0">
            <a:spAutoFit/>
          </a:bodyPr>
          <a:lstStyle/>
          <a:p>
            <a:pPr algn="ctr"/>
            <a:r>
              <a:rPr lang="ru-RU" sz="1200" dirty="0" smtClean="0">
                <a:latin typeface="Open Sans" panose="020B0606030504020204" pitchFamily="34" charset="0"/>
                <a:ea typeface="Open Sans" panose="020B0606030504020204" pitchFamily="34" charset="0"/>
                <a:cs typeface="Open Sans" panose="020B0606030504020204" pitchFamily="34" charset="0"/>
              </a:rPr>
              <a:t>Место для фото</a:t>
            </a:r>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40" name="Диаграмма 39"/>
          <p:cNvGraphicFramePr/>
          <p:nvPr>
            <p:extLst>
              <p:ext uri="{D42A27DB-BD31-4B8C-83A1-F6EECF244321}">
                <p14:modId xmlns:p14="http://schemas.microsoft.com/office/powerpoint/2010/main" xmlns="" val="74861619"/>
              </p:ext>
            </p:extLst>
          </p:nvPr>
        </p:nvGraphicFramePr>
        <p:xfrm>
          <a:off x="2743043" y="924329"/>
          <a:ext cx="5281284" cy="5010140"/>
        </p:xfrm>
        <a:graphic>
          <a:graphicData uri="http://schemas.openxmlformats.org/drawingml/2006/chart">
            <c:chart xmlns:c="http://schemas.openxmlformats.org/drawingml/2006/chart" xmlns:r="http://schemas.openxmlformats.org/officeDocument/2006/relationships" r:id="rId11"/>
          </a:graphicData>
        </a:graphic>
      </p:graphicFrame>
      <p:pic>
        <p:nvPicPr>
          <p:cNvPr id="2050" name="Picture 2" descr="C:\Users\Econom VE\Desktop\Инвест паспорт 2017\Паспорт муниципального образования\Приложение к Методическим реккомендациям\Фото. Муниципальные образования\Новодугинский р-н фото\11.png"/>
          <p:cNvPicPr>
            <a:picLocks noChangeAspect="1" noChangeArrowheads="1"/>
          </p:cNvPicPr>
          <p:nvPr/>
        </p:nvPicPr>
        <p:blipFill>
          <a:blip r:embed="rId12" cstate="print"/>
          <a:srcRect/>
          <a:stretch>
            <a:fillRect/>
          </a:stretch>
        </p:blipFill>
        <p:spPr bwMode="auto">
          <a:xfrm>
            <a:off x="2132176" y="4692672"/>
            <a:ext cx="1266120" cy="1155922"/>
          </a:xfrm>
          <a:prstGeom prst="rect">
            <a:avLst/>
          </a:prstGeom>
          <a:noFill/>
        </p:spPr>
      </p:pic>
      <p:pic>
        <p:nvPicPr>
          <p:cNvPr id="2051" name="Picture 3" descr="C:\Users\Econom VE\Desktop\Инвест паспорт 2017\Паспорт муниципального образования\Приложение к Методическим реккомендациям\Сельское хозяйство\зерно.png"/>
          <p:cNvPicPr>
            <a:picLocks noChangeAspect="1" noChangeArrowheads="1"/>
          </p:cNvPicPr>
          <p:nvPr/>
        </p:nvPicPr>
        <p:blipFill>
          <a:blip r:embed="rId13" cstate="print"/>
          <a:srcRect/>
          <a:stretch>
            <a:fillRect/>
          </a:stretch>
        </p:blipFill>
        <p:spPr bwMode="auto">
          <a:xfrm>
            <a:off x="2955473" y="5045530"/>
            <a:ext cx="1257299" cy="1257299"/>
          </a:xfrm>
          <a:prstGeom prst="rect">
            <a:avLst/>
          </a:prstGeom>
          <a:noFill/>
        </p:spPr>
      </p:pic>
      <p:sp>
        <p:nvSpPr>
          <p:cNvPr id="39" name="TextBox 38"/>
          <p:cNvSpPr txBox="1"/>
          <p:nvPr/>
        </p:nvSpPr>
        <p:spPr>
          <a:xfrm>
            <a:off x="833915" y="154887"/>
            <a:ext cx="1225015"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 </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42" name="Рисунок 41"/>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pic>
        <p:nvPicPr>
          <p:cNvPr id="3" name="Рисунок 2"/>
          <p:cNvPicPr>
            <a:picLocks noChangeAspect="1"/>
          </p:cNvPicPr>
          <p:nvPr/>
        </p:nvPicPr>
        <p:blipFill>
          <a:blip r:embed="rId15" cstate="print">
            <a:clrChange>
              <a:clrFrom>
                <a:srgbClr val="FFFFFF"/>
              </a:clrFrom>
              <a:clrTo>
                <a:srgbClr val="FFFFFF">
                  <a:alpha val="0"/>
                </a:srgbClr>
              </a:clrTo>
            </a:clrChange>
            <a:duotone>
              <a:prstClr val="black"/>
              <a:srgbClr val="00C0CC">
                <a:tint val="45000"/>
                <a:satMod val="400000"/>
              </a:srgbClr>
            </a:duotone>
          </a:blip>
          <a:stretch>
            <a:fillRect/>
          </a:stretch>
        </p:blipFill>
        <p:spPr>
          <a:xfrm>
            <a:off x="418275" y="1803329"/>
            <a:ext cx="826649" cy="749837"/>
          </a:xfrm>
          <a:prstGeom prst="rect">
            <a:avLst/>
          </a:prstGeom>
        </p:spPr>
      </p:pic>
      <p:sp>
        <p:nvSpPr>
          <p:cNvPr id="28" name="TextBox 27"/>
          <p:cNvSpPr txBox="1"/>
          <p:nvPr/>
        </p:nvSpPr>
        <p:spPr>
          <a:xfrm>
            <a:off x="253218" y="4360985"/>
            <a:ext cx="1800666" cy="1415772"/>
          </a:xfrm>
          <a:prstGeom prst="rect">
            <a:avLst/>
          </a:prstGeom>
          <a:noFill/>
        </p:spPr>
        <p:txBody>
          <a:bodyPr wrap="square" rtlCol="0">
            <a:spAutoFit/>
          </a:bodyPr>
          <a:lstStyle/>
          <a:p>
            <a:pPr algn="ctr"/>
            <a:r>
              <a:rPr lang="ru-RU" sz="1200" dirty="0" smtClean="0">
                <a:latin typeface="Open Sans" panose="020B0606030504020204" pitchFamily="34" charset="0"/>
                <a:ea typeface="Open Sans" panose="020B0606030504020204" pitchFamily="34" charset="0"/>
                <a:cs typeface="Open Sans" panose="020B0606030504020204" pitchFamily="34" charset="0"/>
              </a:rPr>
              <a:t>Выращивание подвоев яблони, закладка маточника плодовых подвоев</a:t>
            </a:r>
            <a:br>
              <a:rPr lang="ru-RU" sz="1200" dirty="0" smtClean="0">
                <a:latin typeface="Open Sans" panose="020B0606030504020204" pitchFamily="34" charset="0"/>
                <a:ea typeface="Open Sans" panose="020B0606030504020204" pitchFamily="34" charset="0"/>
                <a:cs typeface="Open Sans" panose="020B0606030504020204" pitchFamily="34" charset="0"/>
              </a:rPr>
            </a:br>
            <a:r>
              <a:rPr lang="ru-RU" sz="1200" dirty="0" smtClean="0">
                <a:latin typeface="Open Sans" panose="020B0606030504020204" pitchFamily="34" charset="0"/>
                <a:ea typeface="Open Sans" panose="020B0606030504020204" pitchFamily="34" charset="0"/>
                <a:cs typeface="Open Sans" panose="020B0606030504020204" pitchFamily="34" charset="0"/>
              </a:rPr>
              <a:t>ООО «</a:t>
            </a:r>
            <a:r>
              <a:rPr lang="ru-RU" sz="1200" dirty="0" err="1" smtClean="0">
                <a:latin typeface="Open Sans" panose="020B0606030504020204" pitchFamily="34" charset="0"/>
                <a:ea typeface="Open Sans" panose="020B0606030504020204" pitchFamily="34" charset="0"/>
                <a:cs typeface="Open Sans" panose="020B0606030504020204" pitchFamily="34" charset="0"/>
              </a:rPr>
              <a:t>Городнянские</a:t>
            </a:r>
            <a:r>
              <a:rPr lang="ru-RU" sz="1200" dirty="0" smtClean="0">
                <a:latin typeface="Open Sans" panose="020B0606030504020204" pitchFamily="34" charset="0"/>
                <a:ea typeface="Open Sans" panose="020B0606030504020204" pitchFamily="34" charset="0"/>
                <a:cs typeface="Open Sans" panose="020B0606030504020204" pitchFamily="34" charset="0"/>
              </a:rPr>
              <a:t> сады»</a:t>
            </a:r>
          </a:p>
          <a:p>
            <a:pPr algn="ctr"/>
            <a:r>
              <a:rPr lang="ru-RU" sz="1400" b="1" dirty="0" smtClean="0">
                <a:solidFill>
                  <a:srgbClr val="0085B8"/>
                </a:solidFill>
                <a:latin typeface="Open Sans" panose="020B0606030504020204" pitchFamily="34" charset="0"/>
                <a:ea typeface="Open Sans" panose="020B0606030504020204" pitchFamily="34" charset="0"/>
                <a:cs typeface="Open Sans" panose="020B0606030504020204" pitchFamily="34" charset="0"/>
              </a:rPr>
              <a:t>3 </a:t>
            </a:r>
            <a:r>
              <a:rPr lang="ru-RU" sz="1400" b="1" dirty="0">
                <a:solidFill>
                  <a:srgbClr val="0085B8"/>
                </a:solidFill>
                <a:latin typeface="Open Sans" panose="020B0606030504020204" pitchFamily="34" charset="0"/>
                <a:ea typeface="Open Sans" panose="020B0606030504020204" pitchFamily="34" charset="0"/>
                <a:cs typeface="Open Sans" panose="020B0606030504020204" pitchFamily="34" charset="0"/>
              </a:rPr>
              <a:t>млн. руб.</a:t>
            </a:r>
          </a:p>
        </p:txBody>
      </p:sp>
    </p:spTree>
    <p:extLst>
      <p:ext uri="{BB962C8B-B14F-4D97-AF65-F5344CB8AC3E}">
        <p14:creationId xmlns:p14="http://schemas.microsoft.com/office/powerpoint/2010/main" xmlns="" val="5087326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Рисунок 23"/>
          <p:cNvPicPr>
            <a:picLocks noChangeAspect="1"/>
          </p:cNvPicPr>
          <p:nvPr/>
        </p:nvPicPr>
        <p:blipFill>
          <a:blip r:embed="rId2" cstate="print">
            <a:duotone>
              <a:prstClr val="black"/>
              <a:srgbClr val="F3F7F0">
                <a:tint val="45000"/>
                <a:satMod val="400000"/>
              </a:srgbClr>
            </a:duotone>
            <a:extLst>
              <a:ext uri="{BEBA8EAE-BF5A-486C-A8C5-ECC9F3942E4B}">
                <a14:imgProps xmlns:a14="http://schemas.microsoft.com/office/drawing/2010/main" xmlns="">
                  <a14:imgLayer r:embed="rId3">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xmlns="" val="0"/>
              </a:ext>
            </a:extLst>
          </a:blip>
          <a:stretch>
            <a:fillRect/>
          </a:stretch>
        </p:blipFill>
        <p:spPr>
          <a:xfrm>
            <a:off x="-1" y="4789579"/>
            <a:ext cx="5869623" cy="1596890"/>
          </a:xfrm>
          <a:prstGeom prst="rect">
            <a:avLst/>
          </a:prstGeom>
          <a:ln w="12700">
            <a:solidFill>
              <a:srgbClr val="78A45A"/>
            </a:solidFill>
            <a:prstDash val="lgDash"/>
          </a:ln>
        </p:spPr>
      </p:pic>
      <p:pic>
        <p:nvPicPr>
          <p:cNvPr id="23" name="Рисунок 22"/>
          <p:cNvPicPr>
            <a:picLocks noChangeAspect="1"/>
          </p:cNvPicPr>
          <p:nvPr/>
        </p:nvPicPr>
        <p:blipFill>
          <a:blip r:embed="rId2" cstate="print">
            <a:duotone>
              <a:prstClr val="black"/>
              <a:srgbClr val="F3F7F0">
                <a:tint val="45000"/>
                <a:satMod val="400000"/>
              </a:srgbClr>
            </a:duotone>
            <a:extLst>
              <a:ext uri="{BEBA8EAE-BF5A-486C-A8C5-ECC9F3942E4B}">
                <a14:imgProps xmlns:a14="http://schemas.microsoft.com/office/drawing/2010/main" xmlns="">
                  <a14:imgLayer r:embed="rId3">
                    <a14:imgEffect>
                      <a14:sharpenSoften amount="50000"/>
                    </a14:imgEffect>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xmlns="" val="0"/>
              </a:ext>
            </a:extLst>
          </a:blip>
          <a:stretch>
            <a:fillRect/>
          </a:stretch>
        </p:blipFill>
        <p:spPr>
          <a:xfrm>
            <a:off x="1733947" y="3368914"/>
            <a:ext cx="5832358" cy="930521"/>
          </a:xfrm>
          <a:prstGeom prst="rect">
            <a:avLst/>
          </a:prstGeom>
          <a:ln w="12700">
            <a:solidFill>
              <a:srgbClr val="2765C1"/>
            </a:solidFill>
            <a:prstDash val="lgDash"/>
          </a:ln>
        </p:spPr>
      </p:pic>
      <p:pic>
        <p:nvPicPr>
          <p:cNvPr id="21" name="Рисунок 20"/>
          <p:cNvPicPr>
            <a:picLocks noChangeAspect="1"/>
          </p:cNvPicPr>
          <p:nvPr/>
        </p:nvPicPr>
        <p:blipFill>
          <a:blip r:embed="rId2" cstate="print">
            <a:duotone>
              <a:schemeClr val="accent6">
                <a:shade val="45000"/>
                <a:satMod val="135000"/>
              </a:schemeClr>
              <a:prstClr val="white"/>
            </a:duotone>
            <a:extLst>
              <a:ext uri="{BEBA8EAE-BF5A-486C-A8C5-ECC9F3942E4B}">
                <a14:imgProps xmlns:a14="http://schemas.microsoft.com/office/drawing/2010/main" xmlns="">
                  <a14:imgLayer r:embed="rId3">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xmlns="" val="0"/>
              </a:ext>
            </a:extLst>
          </a:blip>
          <a:stretch>
            <a:fillRect/>
          </a:stretch>
        </p:blipFill>
        <p:spPr>
          <a:xfrm>
            <a:off x="5631" y="1844701"/>
            <a:ext cx="5768127" cy="1092885"/>
          </a:xfrm>
          <a:prstGeom prst="rect">
            <a:avLst/>
          </a:prstGeom>
          <a:ln w="12700">
            <a:solidFill>
              <a:srgbClr val="6FCECE"/>
            </a:solidFill>
            <a:prstDash val="lgDash"/>
          </a:ln>
        </p:spPr>
      </p:pic>
      <p:pic>
        <p:nvPicPr>
          <p:cNvPr id="2" name="Рисунок 1"/>
          <p:cNvPicPr>
            <a:picLocks noChangeAspect="1"/>
          </p:cNvPicPr>
          <p:nvPr/>
        </p:nvPicPr>
        <p:blipFill>
          <a:blip r:embed="rId4" cstate="print"/>
          <a:stretch>
            <a:fillRect/>
          </a:stretch>
        </p:blipFill>
        <p:spPr>
          <a:xfrm>
            <a:off x="2061031" y="156237"/>
            <a:ext cx="5498644" cy="768091"/>
          </a:xfrm>
          <a:prstGeom prst="rect">
            <a:avLst/>
          </a:prstGeom>
        </p:spPr>
      </p:pic>
      <p:sp>
        <p:nvSpPr>
          <p:cNvPr id="3" name="TextBox 2"/>
          <p:cNvSpPr txBox="1"/>
          <p:nvPr/>
        </p:nvSpPr>
        <p:spPr>
          <a:xfrm>
            <a:off x="2061031" y="319424"/>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Инвестиционный потенциал</a:t>
            </a:r>
          </a:p>
        </p:txBody>
      </p:sp>
      <p:sp>
        <p:nvSpPr>
          <p:cNvPr id="8" name="TextBox 7"/>
          <p:cNvSpPr txBox="1"/>
          <p:nvPr/>
        </p:nvSpPr>
        <p:spPr>
          <a:xfrm>
            <a:off x="53562" y="1864778"/>
            <a:ext cx="5672264" cy="1015663"/>
          </a:xfrm>
          <a:prstGeom prst="rect">
            <a:avLst/>
          </a:prstGeom>
          <a:noFill/>
        </p:spPr>
        <p:txBody>
          <a:bodyPr wrap="square" rtlCol="0">
            <a:spAutoFit/>
          </a:bodyPr>
          <a:lstStyle/>
          <a:p>
            <a:pPr indent="174625" algn="just">
              <a:buFont typeface="Arial" panose="020B0604020202020204" pitchFamily="34" charset="0"/>
              <a:buChar char="•"/>
            </a:pPr>
            <a:r>
              <a:rPr lang="ru-RU" sz="1200" dirty="0" smtClean="0">
                <a:latin typeface="Open Sans" panose="020B0606030504020204" pitchFamily="34" charset="0"/>
                <a:ea typeface="Open Sans" panose="020B0606030504020204" pitchFamily="34" charset="0"/>
                <a:cs typeface="Open Sans" panose="020B0606030504020204" pitchFamily="34" charset="0"/>
              </a:rPr>
              <a:t>Развитие молочно-мясного животноводства и сопутствующих высокотехнологических отраслей промышленной переработки</a:t>
            </a:r>
          </a:p>
          <a:p>
            <a:pPr indent="174625" algn="just">
              <a:buFont typeface="Arial" panose="020B0604020202020204" pitchFamily="34" charset="0"/>
              <a:buChar char="•"/>
            </a:pPr>
            <a:r>
              <a:rPr lang="ru-RU" sz="1200" dirty="0" smtClean="0">
                <a:latin typeface="Open Sans" panose="020B0606030504020204" pitchFamily="34" charset="0"/>
                <a:ea typeface="Open Sans" panose="020B0606030504020204" pitchFamily="34" charset="0"/>
                <a:cs typeface="Open Sans" panose="020B0606030504020204" pitchFamily="34" charset="0"/>
              </a:rPr>
              <a:t>Освоение залежных, неэффективно используемых земель</a:t>
            </a:r>
          </a:p>
          <a:p>
            <a:pPr indent="174625" algn="just">
              <a:buFont typeface="Arial" panose="020B0604020202020204" pitchFamily="34" charset="0"/>
              <a:buChar char="•"/>
            </a:pPr>
            <a:r>
              <a:rPr lang="ru-RU" sz="1200" dirty="0" smtClean="0">
                <a:latin typeface="Open Sans" panose="020B0606030504020204" pitchFamily="34" charset="0"/>
                <a:ea typeface="Open Sans" panose="020B0606030504020204" pitchFamily="34" charset="0"/>
                <a:cs typeface="Open Sans" panose="020B0606030504020204" pitchFamily="34" charset="0"/>
              </a:rPr>
              <a:t>Производство экологически чистой продукции (овощеводство, садоводство), ориентированной на внутренний рынок</a:t>
            </a:r>
          </a:p>
        </p:txBody>
      </p:sp>
      <p:sp>
        <p:nvSpPr>
          <p:cNvPr id="13" name="TextBox 12"/>
          <p:cNvSpPr txBox="1"/>
          <p:nvPr/>
        </p:nvSpPr>
        <p:spPr>
          <a:xfrm>
            <a:off x="2429670" y="1454196"/>
            <a:ext cx="2774542" cy="707886"/>
          </a:xfrm>
          <a:prstGeom prst="rect">
            <a:avLst/>
          </a:prstGeom>
          <a:noFill/>
        </p:spPr>
        <p:txBody>
          <a:bodyPr wrap="none" rtlCol="0">
            <a:spAutoFit/>
          </a:bodyPr>
          <a:lstStyle/>
          <a:p>
            <a:r>
              <a:rPr lang="ru-RU" sz="2000" b="1" dirty="0" smtClean="0">
                <a:solidFill>
                  <a:srgbClr val="6FCECE"/>
                </a:solidFill>
                <a:latin typeface="Open Sans Semibold" panose="020B0706030804020204" pitchFamily="34" charset="0"/>
                <a:ea typeface="Open Sans Semibold" panose="020B0706030804020204" pitchFamily="34" charset="0"/>
                <a:cs typeface="Open Sans Semibold" panose="020B0706030804020204" pitchFamily="34" charset="0"/>
              </a:rPr>
              <a:t>Сельское хозяйство</a:t>
            </a:r>
          </a:p>
          <a:p>
            <a:endParaRPr lang="ru-RU" sz="2000" b="1" dirty="0">
              <a:solidFill>
                <a:srgbClr val="6FCECE"/>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6" name="TextBox 15"/>
          <p:cNvSpPr txBox="1"/>
          <p:nvPr/>
        </p:nvSpPr>
        <p:spPr>
          <a:xfrm>
            <a:off x="1796405" y="3427730"/>
            <a:ext cx="5707442" cy="830997"/>
          </a:xfrm>
          <a:prstGeom prst="rect">
            <a:avLst/>
          </a:prstGeom>
          <a:noFill/>
        </p:spPr>
        <p:txBody>
          <a:bodyPr wrap="square" rtlCol="0">
            <a:spAutoFit/>
          </a:bodyPr>
          <a:lstStyle/>
          <a:p>
            <a:pPr indent="174625" algn="just">
              <a:buFont typeface="Arial" panose="020B0604020202020204" pitchFamily="34" charset="0"/>
              <a:buChar char="•"/>
            </a:pPr>
            <a:r>
              <a:rPr lang="ru-RU" sz="1200" dirty="0" smtClean="0">
                <a:latin typeface="Open Sans" pitchFamily="34" charset="0"/>
                <a:ea typeface="Open Sans" pitchFamily="34" charset="0"/>
                <a:cs typeface="Open Sans" pitchFamily="34" charset="0"/>
              </a:rPr>
              <a:t>Содействие повышению инвестиционной привлекательности округа, укреплению его экономического потенциала; привлечение инвестиций в экономику и социальную сферу </a:t>
            </a:r>
            <a:r>
              <a:rPr lang="ru-RU" sz="1200" dirty="0" smtClean="0">
                <a:latin typeface="Open Sans" pitchFamily="34" charset="0"/>
                <a:ea typeface="Open Sans" pitchFamily="34" charset="0"/>
                <a:cs typeface="Open Sans" pitchFamily="34" charset="0"/>
              </a:rPr>
              <a:t> округа</a:t>
            </a:r>
            <a:endParaRPr lang="ru-RU" sz="1200" dirty="0" smtClean="0">
              <a:latin typeface="Open Sans" pitchFamily="34" charset="0"/>
              <a:ea typeface="Open Sans" pitchFamily="34" charset="0"/>
              <a:cs typeface="Open Sans" pitchFamily="34" charset="0"/>
            </a:endParaRPr>
          </a:p>
          <a:p>
            <a:pPr indent="174625" algn="just">
              <a:buFont typeface="Arial" panose="020B0604020202020204" pitchFamily="34" charset="0"/>
              <a:buChar char="•"/>
            </a:pPr>
            <a:r>
              <a:rPr lang="ru-RU" sz="1200" dirty="0" smtClean="0">
                <a:latin typeface="Open Sans" pitchFamily="34" charset="0"/>
                <a:ea typeface="Open Sans" pitchFamily="34" charset="0"/>
                <a:cs typeface="Open Sans" pitchFamily="34" charset="0"/>
              </a:rPr>
              <a:t>Продолжение газификации округа </a:t>
            </a:r>
            <a:endParaRPr lang="ru-RU" sz="1200" dirty="0">
              <a:latin typeface="Open Sans" pitchFamily="34" charset="0"/>
              <a:ea typeface="Open Sans" pitchFamily="34" charset="0"/>
              <a:cs typeface="Open Sans" pitchFamily="34" charset="0"/>
            </a:endParaRPr>
          </a:p>
        </p:txBody>
      </p:sp>
      <p:sp>
        <p:nvSpPr>
          <p:cNvPr id="17" name="TextBox 16"/>
          <p:cNvSpPr txBox="1"/>
          <p:nvPr/>
        </p:nvSpPr>
        <p:spPr>
          <a:xfrm>
            <a:off x="2712598" y="2946297"/>
            <a:ext cx="2133726" cy="400110"/>
          </a:xfrm>
          <a:prstGeom prst="rect">
            <a:avLst/>
          </a:prstGeom>
          <a:noFill/>
        </p:spPr>
        <p:txBody>
          <a:bodyPr wrap="none" rtlCol="0">
            <a:spAutoFit/>
          </a:bodyPr>
          <a:lstStyle/>
          <a:p>
            <a:r>
              <a:rPr lang="ru-RU" sz="2000" b="1" dirty="0" smtClean="0">
                <a:solidFill>
                  <a:srgbClr val="0070C0"/>
                </a:solidFill>
                <a:latin typeface="Open Sans Semibold" panose="020B0706030804020204" pitchFamily="34" charset="0"/>
                <a:ea typeface="Open Sans Semibold" panose="020B0706030804020204" pitchFamily="34" charset="0"/>
                <a:cs typeface="Open Sans Semibold" panose="020B0706030804020204" pitchFamily="34" charset="0"/>
              </a:rPr>
              <a:t>Строительство</a:t>
            </a:r>
            <a:endParaRPr lang="ru-RU" sz="2000" b="1" dirty="0">
              <a:solidFill>
                <a:srgbClr val="0070C0"/>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8" name="TextBox 17"/>
          <p:cNvSpPr txBox="1"/>
          <p:nvPr/>
        </p:nvSpPr>
        <p:spPr>
          <a:xfrm>
            <a:off x="53562" y="4807008"/>
            <a:ext cx="5672264" cy="1569660"/>
          </a:xfrm>
          <a:prstGeom prst="rect">
            <a:avLst/>
          </a:prstGeom>
          <a:noFill/>
        </p:spPr>
        <p:txBody>
          <a:bodyPr wrap="square" rtlCol="0">
            <a:spAutoFit/>
          </a:bodyPr>
          <a:lstStyle/>
          <a:p>
            <a:pPr indent="174625" algn="just">
              <a:buFont typeface="Arial" panose="020B0604020202020204" pitchFamily="34" charset="0"/>
              <a:buChar char="•"/>
            </a:pPr>
            <a:r>
              <a:rPr lang="ru-RU" sz="1200" dirty="0" smtClean="0">
                <a:latin typeface="Open Sans" pitchFamily="34" charset="0"/>
                <a:ea typeface="Open Sans" pitchFamily="34" charset="0"/>
                <a:cs typeface="Open Sans" pitchFamily="34" charset="0"/>
              </a:rPr>
              <a:t>Развитие отраслей социальной сферы, направленное на повышение качества предоставляемых услуг, повышение социальной защищенности жителей округа</a:t>
            </a:r>
          </a:p>
          <a:p>
            <a:pPr indent="174625" algn="just">
              <a:buFont typeface="Arial" panose="020B0604020202020204" pitchFamily="34" charset="0"/>
              <a:buChar char="•"/>
            </a:pPr>
            <a:r>
              <a:rPr lang="ru-RU" sz="1200" dirty="0" smtClean="0">
                <a:latin typeface="Open Sans" pitchFamily="34" charset="0"/>
                <a:ea typeface="Open Sans" pitchFamily="34" charset="0"/>
                <a:cs typeface="Open Sans" pitchFamily="34" charset="0"/>
              </a:rPr>
              <a:t>Укрепление материально-технической базы учреждений образования и культуры</a:t>
            </a:r>
          </a:p>
          <a:p>
            <a:pPr indent="174625" algn="just">
              <a:buFont typeface="Arial" panose="020B0604020202020204" pitchFamily="34" charset="0"/>
              <a:buChar char="•"/>
            </a:pPr>
            <a:r>
              <a:rPr lang="ru-RU" sz="1200" dirty="0" smtClean="0">
                <a:latin typeface="Open Sans" pitchFamily="34" charset="0"/>
                <a:ea typeface="Open Sans" pitchFamily="34" charset="0"/>
                <a:cs typeface="Open Sans" pitchFamily="34" charset="0"/>
              </a:rPr>
              <a:t>Создание комфортной среды для жизни и работы</a:t>
            </a:r>
          </a:p>
          <a:p>
            <a:pPr indent="174625">
              <a:buFont typeface="Arial" panose="020B0604020202020204" pitchFamily="34" charset="0"/>
              <a:buChar char="•"/>
            </a:pPr>
            <a:r>
              <a:rPr lang="ru-RU" sz="1200" dirty="0" smtClean="0">
                <a:latin typeface="Open Sans" pitchFamily="34" charset="0"/>
                <a:ea typeface="Open Sans" pitchFamily="34" charset="0"/>
                <a:cs typeface="Open Sans" pitchFamily="34" charset="0"/>
              </a:rPr>
              <a:t>Обеспечение надежного функционирования  инженерной  инфраструктуры</a:t>
            </a:r>
          </a:p>
        </p:txBody>
      </p:sp>
      <p:sp>
        <p:nvSpPr>
          <p:cNvPr id="19" name="TextBox 18"/>
          <p:cNvSpPr txBox="1"/>
          <p:nvPr/>
        </p:nvSpPr>
        <p:spPr>
          <a:xfrm>
            <a:off x="2429669" y="4344452"/>
            <a:ext cx="2699585" cy="400110"/>
          </a:xfrm>
          <a:prstGeom prst="rect">
            <a:avLst/>
          </a:prstGeom>
          <a:noFill/>
        </p:spPr>
        <p:txBody>
          <a:bodyPr wrap="none" rtlCol="0">
            <a:spAutoFit/>
          </a:bodyPr>
          <a:lstStyle/>
          <a:p>
            <a:r>
              <a:rPr lang="ru-RU" sz="2000" b="1" dirty="0" smtClean="0">
                <a:solidFill>
                  <a:srgbClr val="00B050"/>
                </a:solidFill>
                <a:latin typeface="Open Sans Semibold" panose="020B0706030804020204" pitchFamily="34" charset="0"/>
                <a:ea typeface="Open Sans Semibold" panose="020B0706030804020204" pitchFamily="34" charset="0"/>
                <a:cs typeface="Open Sans Semibold" panose="020B0706030804020204" pitchFamily="34" charset="0"/>
              </a:rPr>
              <a:t>Социальная  сфера</a:t>
            </a:r>
            <a:endParaRPr lang="ru-RU" sz="2000" b="1" dirty="0">
              <a:solidFill>
                <a:srgbClr val="00B050"/>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0" name="TextBox 19"/>
          <p:cNvSpPr txBox="1"/>
          <p:nvPr/>
        </p:nvSpPr>
        <p:spPr>
          <a:xfrm>
            <a:off x="7248370" y="7190343"/>
            <a:ext cx="311304"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8</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22" name="Рисунок 21"/>
          <p:cNvPicPr>
            <a:picLocks noChangeAspect="1"/>
          </p:cNvPicPr>
          <p:nvPr/>
        </p:nvPicPr>
        <p:blipFill>
          <a:blip r:embed="rId5" cstate="print">
            <a:lum bright="70000" contrast="-70000"/>
            <a:extLst>
              <a:ext uri="{BEBA8EAE-BF5A-486C-A8C5-ECC9F3942E4B}">
                <a14:imgProps xmlns:a14="http://schemas.microsoft.com/office/drawing/2010/main" xmlns="">
                  <a14:imgLayer r:embed="rId3">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1" y="1008705"/>
            <a:ext cx="7559675" cy="439931"/>
          </a:xfrm>
          <a:prstGeom prst="rect">
            <a:avLst/>
          </a:prstGeom>
        </p:spPr>
      </p:pic>
      <p:sp>
        <p:nvSpPr>
          <p:cNvPr id="6" name="TextBox 5"/>
          <p:cNvSpPr txBox="1"/>
          <p:nvPr/>
        </p:nvSpPr>
        <p:spPr>
          <a:xfrm>
            <a:off x="9619" y="1044004"/>
            <a:ext cx="7511394" cy="369332"/>
          </a:xfrm>
          <a:prstGeom prst="rect">
            <a:avLst/>
          </a:prstGeom>
          <a:noFill/>
        </p:spPr>
        <p:txBody>
          <a:bodyPr wrap="square" rtlCol="0">
            <a:spAutoFit/>
          </a:bodyPr>
          <a:lstStyle/>
          <a:p>
            <a:pPr algn="ctr"/>
            <a:r>
              <a:rPr lang="ru-RU" b="1" dirty="0" smtClean="0">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rPr>
              <a:t>Приоритетные направления инвестирования</a:t>
            </a:r>
            <a:endParaRPr lang="ru-RU" b="1" dirty="0">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1" name="Рисунок 30"/>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084701" y="1589222"/>
            <a:ext cx="1317136" cy="1317136"/>
          </a:xfrm>
          <a:prstGeom prst="rect">
            <a:avLst/>
          </a:prstGeom>
        </p:spPr>
      </p:pic>
      <p:pic>
        <p:nvPicPr>
          <p:cNvPr id="32" name="Рисунок 31"/>
          <p:cNvPicPr>
            <a:picLocks noChangeAspect="1"/>
          </p:cNvPicPr>
          <p:nvPr/>
        </p:nvPicPr>
        <p:blipFill>
          <a:blip r:embed="rId7" cstate="print">
            <a:extLst>
              <a:ext uri="{BEBA8EAE-BF5A-486C-A8C5-ECC9F3942E4B}">
                <a14:imgProps xmlns:a14="http://schemas.microsoft.com/office/drawing/2010/main" xmlns="">
                  <a14:imgLayer r:embed="rId8">
                    <a14:imgEffect>
                      <a14:saturation sat="66000"/>
                    </a14:imgEffect>
                  </a14:imgLayer>
                </a14:imgProps>
              </a:ext>
              <a:ext uri="{28A0092B-C50C-407E-A947-70E740481C1C}">
                <a14:useLocalDpi xmlns:a14="http://schemas.microsoft.com/office/drawing/2010/main" xmlns="" val="0"/>
              </a:ext>
            </a:extLst>
          </a:blip>
          <a:stretch>
            <a:fillRect/>
          </a:stretch>
        </p:blipFill>
        <p:spPr>
          <a:xfrm>
            <a:off x="220390" y="3046626"/>
            <a:ext cx="1253832" cy="1297826"/>
          </a:xfrm>
          <a:prstGeom prst="rect">
            <a:avLst/>
          </a:prstGeom>
        </p:spPr>
      </p:pic>
      <p:pic>
        <p:nvPicPr>
          <p:cNvPr id="1026" name="Picture 2" descr="C:\Users\Econom VE\Desktop\Инвест паспорт 2017\Паспорт муниципального образования\Приложение к Методическим реккомендациям\Инвестиционный потенциал\сфера обслуживания.png"/>
          <p:cNvPicPr>
            <a:picLocks noChangeAspect="1" noChangeArrowheads="1"/>
          </p:cNvPicPr>
          <p:nvPr/>
        </p:nvPicPr>
        <p:blipFill>
          <a:blip r:embed="rId9" cstate="print"/>
          <a:srcRect/>
          <a:stretch>
            <a:fillRect/>
          </a:stretch>
        </p:blipFill>
        <p:spPr bwMode="auto">
          <a:xfrm>
            <a:off x="6060731" y="4635269"/>
            <a:ext cx="1187639" cy="1109619"/>
          </a:xfrm>
          <a:prstGeom prst="rect">
            <a:avLst/>
          </a:prstGeom>
          <a:noFill/>
        </p:spPr>
      </p:pic>
      <p:sp>
        <p:nvSpPr>
          <p:cNvPr id="27" name="TextBox 26"/>
          <p:cNvSpPr txBox="1"/>
          <p:nvPr/>
        </p:nvSpPr>
        <p:spPr>
          <a:xfrm>
            <a:off x="833915" y="154887"/>
            <a:ext cx="1188146"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28" name="Рисунок 27"/>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spTree>
    <p:extLst>
      <p:ext uri="{BB962C8B-B14F-4D97-AF65-F5344CB8AC3E}">
        <p14:creationId xmlns:p14="http://schemas.microsoft.com/office/powerpoint/2010/main" xmlns="" val="41855275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2061031" y="156237"/>
            <a:ext cx="5498644" cy="768091"/>
          </a:xfrm>
          <a:prstGeom prst="rect">
            <a:avLst/>
          </a:prstGeom>
        </p:spPr>
      </p:pic>
      <p:sp>
        <p:nvSpPr>
          <p:cNvPr id="3" name="TextBox 2"/>
          <p:cNvSpPr txBox="1"/>
          <p:nvPr/>
        </p:nvSpPr>
        <p:spPr>
          <a:xfrm>
            <a:off x="2061031" y="318545"/>
            <a:ext cx="5457316"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Инвестиционная карта</a:t>
            </a:r>
          </a:p>
        </p:txBody>
      </p:sp>
      <p:sp>
        <p:nvSpPr>
          <p:cNvPr id="4" name="TextBox 3"/>
          <p:cNvSpPr txBox="1"/>
          <p:nvPr/>
        </p:nvSpPr>
        <p:spPr>
          <a:xfrm>
            <a:off x="7257989" y="7190343"/>
            <a:ext cx="312906"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9</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1" name="TextBox 30"/>
          <p:cNvSpPr txBox="1"/>
          <p:nvPr/>
        </p:nvSpPr>
        <p:spPr>
          <a:xfrm>
            <a:off x="1449300" y="5735326"/>
            <a:ext cx="1265164" cy="307777"/>
          </a:xfrm>
          <a:prstGeom prst="rect">
            <a:avLst/>
          </a:prstGeom>
          <a:noFill/>
        </p:spPr>
        <p:txBody>
          <a:bodyPr wrap="square" rtlCol="0">
            <a:spAutoFit/>
          </a:bodyPr>
          <a:lstStyle/>
          <a:p>
            <a:pPr algn="ctr"/>
            <a:endParaRPr lang="ru-RU" sz="14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2" name="TextBox 31"/>
          <p:cNvSpPr txBox="1"/>
          <p:nvPr/>
        </p:nvSpPr>
        <p:spPr>
          <a:xfrm>
            <a:off x="1180375" y="4776909"/>
            <a:ext cx="1761311" cy="307777"/>
          </a:xfrm>
          <a:prstGeom prst="rect">
            <a:avLst/>
          </a:prstGeom>
          <a:noFill/>
        </p:spPr>
        <p:txBody>
          <a:bodyPr wrap="square" rtlCol="0">
            <a:spAutoFit/>
          </a:bodyPr>
          <a:lstStyle/>
          <a:p>
            <a:pPr algn="ctr"/>
            <a:endParaRPr lang="ru-RU" sz="14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5" name="TextBox 34"/>
          <p:cNvSpPr txBox="1"/>
          <p:nvPr/>
        </p:nvSpPr>
        <p:spPr>
          <a:xfrm>
            <a:off x="1822450" y="5048491"/>
            <a:ext cx="578597" cy="338554"/>
          </a:xfrm>
          <a:prstGeom prst="rect">
            <a:avLst/>
          </a:prstGeom>
          <a:noFill/>
        </p:spPr>
        <p:txBody>
          <a:bodyPr wrap="square" rtlCol="0">
            <a:spAutoFit/>
          </a:bodyPr>
          <a:lstStyle/>
          <a:p>
            <a:pPr algn="ctr"/>
            <a:endParaRPr lang="ru-RU" sz="16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7" name="TextBox 36"/>
          <p:cNvSpPr txBox="1"/>
          <p:nvPr/>
        </p:nvSpPr>
        <p:spPr>
          <a:xfrm>
            <a:off x="1271602" y="5990411"/>
            <a:ext cx="1583398" cy="338554"/>
          </a:xfrm>
          <a:prstGeom prst="rect">
            <a:avLst/>
          </a:prstGeom>
          <a:noFill/>
        </p:spPr>
        <p:txBody>
          <a:bodyPr wrap="square" rtlCol="0">
            <a:spAutoFit/>
          </a:bodyPr>
          <a:lstStyle/>
          <a:p>
            <a:pPr algn="ctr"/>
            <a:r>
              <a:rPr lang="ru-RU" sz="1600" dirty="0" smtClean="0">
                <a:latin typeface="Open Sans Semibold" panose="020B0706030804020204" pitchFamily="34" charset="0"/>
                <a:ea typeface="Open Sans Semibold" panose="020B0706030804020204" pitchFamily="34" charset="0"/>
                <a:cs typeface="Open Sans Semibold" panose="020B0706030804020204" pitchFamily="34" charset="0"/>
              </a:rPr>
              <a:t> </a:t>
            </a:r>
            <a:endParaRPr lang="ru-RU" sz="16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5" name="TextBox 44"/>
          <p:cNvSpPr txBox="1"/>
          <p:nvPr/>
        </p:nvSpPr>
        <p:spPr>
          <a:xfrm>
            <a:off x="2118724" y="5949769"/>
            <a:ext cx="1543050" cy="600164"/>
          </a:xfrm>
          <a:prstGeom prst="rect">
            <a:avLst/>
          </a:prstGeom>
          <a:noFill/>
        </p:spPr>
        <p:txBody>
          <a:bodyPr wrap="square" rtlCol="0">
            <a:spAutoFit/>
          </a:bodyPr>
          <a:lstStyle/>
          <a:p>
            <a:r>
              <a:rPr lang="ru-RU" sz="1100" dirty="0" smtClean="0">
                <a:latin typeface="Verdana" panose="020B0604030504040204" pitchFamily="34" charset="0"/>
                <a:ea typeface="Verdana" panose="020B0604030504040204" pitchFamily="34" charset="0"/>
              </a:rPr>
              <a:t>Площадки</a:t>
            </a:r>
            <a:br>
              <a:rPr lang="ru-RU" sz="1100" dirty="0" smtClean="0">
                <a:latin typeface="Verdana" panose="020B0604030504040204" pitchFamily="34" charset="0"/>
                <a:ea typeface="Verdana" panose="020B0604030504040204" pitchFamily="34" charset="0"/>
              </a:rPr>
            </a:br>
            <a:r>
              <a:rPr lang="ru-RU" sz="1100" dirty="0" smtClean="0">
                <a:latin typeface="Verdana" panose="020B0604030504040204" pitchFamily="34" charset="0"/>
                <a:ea typeface="Verdana" panose="020B0604030504040204" pitchFamily="34" charset="0"/>
              </a:rPr>
              <a:t> промышленного</a:t>
            </a:r>
          </a:p>
          <a:p>
            <a:r>
              <a:rPr lang="ru-RU" sz="1100" dirty="0" smtClean="0">
                <a:latin typeface="Verdana" panose="020B0604030504040204" pitchFamily="34" charset="0"/>
                <a:ea typeface="Verdana" panose="020B0604030504040204" pitchFamily="34" charset="0"/>
              </a:rPr>
              <a:t> назначени</a:t>
            </a:r>
            <a:r>
              <a:rPr lang="ru-RU" sz="1100" dirty="0" smtClean="0">
                <a:latin typeface="Open Sans" panose="020B0606030504020204" pitchFamily="34" charset="0"/>
                <a:ea typeface="Open Sans" panose="020B0606030504020204" pitchFamily="34" charset="0"/>
                <a:cs typeface="Open Sans" panose="020B0606030504020204" pitchFamily="34" charset="0"/>
              </a:rPr>
              <a:t>я </a:t>
            </a:r>
          </a:p>
        </p:txBody>
      </p:sp>
      <p:sp>
        <p:nvSpPr>
          <p:cNvPr id="21" name="TextBox 20"/>
          <p:cNvSpPr txBox="1"/>
          <p:nvPr/>
        </p:nvSpPr>
        <p:spPr>
          <a:xfrm>
            <a:off x="833915" y="154887"/>
            <a:ext cx="1188146"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22" name="Рисунок 2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pic>
        <p:nvPicPr>
          <p:cNvPr id="5" name="Рисунок 4"/>
          <p:cNvPicPr>
            <a:picLocks noChangeAspect="1"/>
          </p:cNvPicPr>
          <p:nvPr/>
        </p:nvPicPr>
        <p:blipFill>
          <a:blip r:embed="rId4" cstate="print"/>
          <a:stretch>
            <a:fillRect/>
          </a:stretch>
        </p:blipFill>
        <p:spPr>
          <a:xfrm>
            <a:off x="0" y="1588770"/>
            <a:ext cx="6521736" cy="4057093"/>
          </a:xfrm>
          <a:prstGeom prst="rect">
            <a:avLst/>
          </a:prstGeom>
        </p:spPr>
      </p:pic>
      <p:pic>
        <p:nvPicPr>
          <p:cNvPr id="27" name="Рисунок 26"/>
          <p:cNvPicPr>
            <a:picLocks noChangeAspect="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xmlns="" val="0"/>
              </a:ext>
            </a:extLst>
          </a:blip>
          <a:stretch>
            <a:fillRect/>
          </a:stretch>
        </p:blipFill>
        <p:spPr>
          <a:xfrm flipH="1">
            <a:off x="4308475" y="3409950"/>
            <a:ext cx="298450" cy="209550"/>
          </a:xfrm>
          <a:prstGeom prst="rect">
            <a:avLst/>
          </a:prstGeom>
        </p:spPr>
      </p:pic>
      <p:pic>
        <p:nvPicPr>
          <p:cNvPr id="23" name="Рисунок 22"/>
          <p:cNvPicPr>
            <a:picLocks noChangeAspect="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xmlns="" val="0"/>
              </a:ext>
            </a:extLst>
          </a:blip>
          <a:stretch>
            <a:fillRect/>
          </a:stretch>
        </p:blipFill>
        <p:spPr>
          <a:xfrm rot="10800000" flipV="1">
            <a:off x="1262561" y="6038848"/>
            <a:ext cx="450850" cy="458557"/>
          </a:xfrm>
          <a:prstGeom prst="rect">
            <a:avLst/>
          </a:prstGeom>
        </p:spPr>
      </p:pic>
      <p:pic>
        <p:nvPicPr>
          <p:cNvPr id="19" name="Рисунок 18"/>
          <p:cNvPicPr>
            <a:picLocks noChangeAspect="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xmlns="" val="0"/>
              </a:ext>
            </a:extLst>
          </a:blip>
          <a:stretch>
            <a:fillRect/>
          </a:stretch>
        </p:blipFill>
        <p:spPr>
          <a:xfrm rot="10800000" flipV="1">
            <a:off x="3762372" y="2950119"/>
            <a:ext cx="299143" cy="304256"/>
          </a:xfrm>
          <a:prstGeom prst="rect">
            <a:avLst/>
          </a:prstGeom>
        </p:spPr>
      </p:pic>
      <p:pic>
        <p:nvPicPr>
          <p:cNvPr id="26" name="Рисунок 25"/>
          <p:cNvPicPr>
            <a:picLocks noChangeAspect="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xmlns="" val="0"/>
              </a:ext>
            </a:extLst>
          </a:blip>
          <a:stretch>
            <a:fillRect/>
          </a:stretch>
        </p:blipFill>
        <p:spPr>
          <a:xfrm rot="10800000" flipV="1">
            <a:off x="4308472" y="2918369"/>
            <a:ext cx="299143" cy="304256"/>
          </a:xfrm>
          <a:prstGeom prst="rect">
            <a:avLst/>
          </a:prstGeom>
        </p:spPr>
      </p:pic>
      <p:pic>
        <p:nvPicPr>
          <p:cNvPr id="28" name="Рисунок 27"/>
          <p:cNvPicPr>
            <a:picLocks noChangeAspect="1"/>
          </p:cNvPicPr>
          <p:nvPr/>
        </p:nvPicPr>
        <p:blipFill>
          <a:blip r:embed="rId5" cstate="print">
            <a:duotone>
              <a:schemeClr val="accent2">
                <a:shade val="45000"/>
                <a:satMod val="135000"/>
              </a:schemeClr>
              <a:prstClr val="white"/>
            </a:duotone>
            <a:extLst>
              <a:ext uri="{28A0092B-C50C-407E-A947-70E740481C1C}">
                <a14:useLocalDpi xmlns:a14="http://schemas.microsoft.com/office/drawing/2010/main" xmlns="" val="0"/>
              </a:ext>
            </a:extLst>
          </a:blip>
          <a:stretch>
            <a:fillRect/>
          </a:stretch>
        </p:blipFill>
        <p:spPr>
          <a:xfrm rot="10800000" flipV="1">
            <a:off x="3635372" y="4215872"/>
            <a:ext cx="299143" cy="304256"/>
          </a:xfrm>
          <a:prstGeom prst="rect">
            <a:avLst/>
          </a:prstGeom>
        </p:spPr>
      </p:pic>
      <p:pic>
        <p:nvPicPr>
          <p:cNvPr id="20" name="Picture 2" descr="C:\Users\Econom VE\Desktop\Инвест паспорт 2017\Новодугинский.png"/>
          <p:cNvPicPr>
            <a:picLocks noChangeAspect="1" noChangeArrowheads="1"/>
          </p:cNvPicPr>
          <p:nvPr/>
        </p:nvPicPr>
        <p:blipFill>
          <a:blip r:embed="rId6" cstate="print"/>
          <a:srcRect/>
          <a:stretch>
            <a:fillRect/>
          </a:stretch>
        </p:blipFill>
        <p:spPr bwMode="auto">
          <a:xfrm>
            <a:off x="5881636" y="1143567"/>
            <a:ext cx="1532005" cy="1517615"/>
          </a:xfrm>
          <a:prstGeom prst="rect">
            <a:avLst/>
          </a:prstGeom>
          <a:noFill/>
        </p:spPr>
      </p:pic>
    </p:spTree>
    <p:extLst>
      <p:ext uri="{BB962C8B-B14F-4D97-AF65-F5344CB8AC3E}">
        <p14:creationId xmlns:p14="http://schemas.microsoft.com/office/powerpoint/2010/main" xmlns="" val="6668470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3" cstate="print"/>
          <a:stretch>
            <a:fillRect/>
          </a:stretch>
        </p:blipFill>
        <p:spPr>
          <a:xfrm>
            <a:off x="2061031" y="156237"/>
            <a:ext cx="5498644" cy="768091"/>
          </a:xfrm>
          <a:prstGeom prst="rect">
            <a:avLst/>
          </a:prstGeom>
        </p:spPr>
      </p:pic>
      <p:sp>
        <p:nvSpPr>
          <p:cNvPr id="3" name="TextBox 2"/>
          <p:cNvSpPr txBox="1"/>
          <p:nvPr/>
        </p:nvSpPr>
        <p:spPr>
          <a:xfrm>
            <a:off x="2061031" y="317130"/>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Инвестиционные площадки</a:t>
            </a:r>
          </a:p>
        </p:txBody>
      </p:sp>
      <p:sp>
        <p:nvSpPr>
          <p:cNvPr id="15" name="TextBox 14"/>
          <p:cNvSpPr txBox="1"/>
          <p:nvPr/>
        </p:nvSpPr>
        <p:spPr>
          <a:xfrm>
            <a:off x="7118529" y="7190343"/>
            <a:ext cx="441146"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10</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aphicFrame>
        <p:nvGraphicFramePr>
          <p:cNvPr id="19" name="Таблица 18"/>
          <p:cNvGraphicFramePr>
            <a:graphicFrameLocks noGrp="1"/>
          </p:cNvGraphicFramePr>
          <p:nvPr>
            <p:extLst>
              <p:ext uri="{D42A27DB-BD31-4B8C-83A1-F6EECF244321}">
                <p14:modId xmlns:p14="http://schemas.microsoft.com/office/powerpoint/2010/main" xmlns="" val="453003107"/>
              </p:ext>
            </p:extLst>
          </p:nvPr>
        </p:nvGraphicFramePr>
        <p:xfrm>
          <a:off x="168295" y="1008076"/>
          <a:ext cx="7224722" cy="2122750"/>
        </p:xfrm>
        <a:graphic>
          <a:graphicData uri="http://schemas.openxmlformats.org/drawingml/2006/table">
            <a:tbl>
              <a:tblPr>
                <a:tableStyleId>{BDBED569-4797-4DF1-A0F4-6AAB3CD982D8}</a:tableStyleId>
              </a:tblPr>
              <a:tblGrid>
                <a:gridCol w="3668209">
                  <a:extLst>
                    <a:ext uri="{9D8B030D-6E8A-4147-A177-3AD203B41FA5}">
                      <a16:colId xmlns:a16="http://schemas.microsoft.com/office/drawing/2014/main" xmlns="" val="4165441938"/>
                    </a:ext>
                  </a:extLst>
                </a:gridCol>
                <a:gridCol w="3556513">
                  <a:extLst>
                    <a:ext uri="{9D8B030D-6E8A-4147-A177-3AD203B41FA5}">
                      <a16:colId xmlns:a16="http://schemas.microsoft.com/office/drawing/2014/main" xmlns="" val="1779954494"/>
                    </a:ext>
                  </a:extLst>
                </a:gridCol>
              </a:tblGrid>
              <a:tr h="553054">
                <a:tc>
                  <a:txBody>
                    <a:bodyPr/>
                    <a:lstStyle/>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Инвестиционная площадка </a:t>
                      </a:r>
                    </a:p>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67-13-01</a:t>
                      </a:r>
                    </a:p>
                  </a:txBody>
                  <a:tcPr anchor="ctr">
                    <a:solidFill>
                      <a:srgbClr val="D1FFFF"/>
                    </a:solidFill>
                  </a:tcPr>
                </a:tc>
                <a:tc rowSpan="2">
                  <a:txBody>
                    <a:bodyPr/>
                    <a:lstStyle/>
                    <a:p>
                      <a:pPr algn="ctr"/>
                      <a:endPar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xmlns="" val="2951530806"/>
                  </a:ext>
                </a:extLst>
              </a:tr>
              <a:tr h="1569696">
                <a:tc>
                  <a:txBody>
                    <a:bodyPr/>
                    <a:lstStyle/>
                    <a:p>
                      <a:pPr algn="ctr"/>
                      <a:endPar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Местоположение:</a:t>
                      </a:r>
                    </a:p>
                    <a:p>
                      <a:pPr marL="0" indent="180975" algn="just"/>
                      <a:endParaRPr lang="ru-RU" sz="1050" dirty="0" smtClean="0">
                        <a:latin typeface="Open Sans Semibold" panose="020B0706030804020204" pitchFamily="34" charset="0"/>
                        <a:ea typeface="Open Sans Semibold" panose="020B0706030804020204" pitchFamily="34" charset="0"/>
                        <a:cs typeface="Open Sans Semibold" panose="020B0706030804020204" pitchFamily="34" charset="0"/>
                      </a:endParaRPr>
                    </a:p>
                    <a:p>
                      <a:pPr marL="0" indent="180975" algn="just"/>
                      <a:r>
                        <a:rPr lang="ru-RU" sz="1100" dirty="0" err="1" smtClean="0">
                          <a:latin typeface="Open Sans" panose="020B0606030504020204" pitchFamily="34" charset="0"/>
                          <a:ea typeface="Open Sans" panose="020B0606030504020204" pitchFamily="34" charset="0"/>
                          <a:cs typeface="Open Sans" panose="020B0606030504020204" pitchFamily="34" charset="0"/>
                        </a:rPr>
                        <a:t>Новодугинский</a:t>
                      </a:r>
                      <a:r>
                        <a:rPr lang="ru-RU" sz="1100" baseline="0" dirty="0" smtClean="0">
                          <a:latin typeface="Open Sans" panose="020B0606030504020204" pitchFamily="34" charset="0"/>
                          <a:ea typeface="Open Sans" panose="020B0606030504020204" pitchFamily="34" charset="0"/>
                          <a:cs typeface="Open Sans" panose="020B0606030504020204" pitchFamily="34" charset="0"/>
                        </a:rPr>
                        <a:t> район, с. Новодугино,</a:t>
                      </a:r>
                    </a:p>
                    <a:p>
                      <a:pPr marL="0" indent="180975" algn="just"/>
                      <a:r>
                        <a:rPr lang="ru-RU" sz="1100" baseline="0" dirty="0" smtClean="0">
                          <a:latin typeface="Open Sans" panose="020B0606030504020204" pitchFamily="34" charset="0"/>
                          <a:ea typeface="Open Sans" panose="020B0606030504020204" pitchFamily="34" charset="0"/>
                          <a:cs typeface="Open Sans" panose="020B0606030504020204" pitchFamily="34" charset="0"/>
                        </a:rPr>
                        <a:t> ул. Чкалова, колбасный цех;</a:t>
                      </a:r>
                      <a:endParaRPr lang="ru-RU" sz="1100" dirty="0" smtClean="0">
                        <a:latin typeface="Open Sans" panose="020B0606030504020204" pitchFamily="34" charset="0"/>
                        <a:ea typeface="Open Sans" panose="020B0606030504020204" pitchFamily="34" charset="0"/>
                        <a:cs typeface="Open Sans" panose="020B0606030504020204" pitchFamily="34" charset="0"/>
                      </a:endParaRPr>
                    </a:p>
                    <a:p>
                      <a:pPr marL="0" indent="180975" algn="just"/>
                      <a:r>
                        <a:rPr lang="ru-RU" sz="1100" dirty="0" smtClean="0">
                          <a:latin typeface="Open Sans" panose="020B0606030504020204" pitchFamily="34" charset="0"/>
                          <a:ea typeface="Open Sans" panose="020B0606030504020204" pitchFamily="34" charset="0"/>
                          <a:cs typeface="Open Sans" panose="020B0606030504020204" pitchFamily="34" charset="0"/>
                        </a:rPr>
                        <a:t>- расстояние до г. Москвы: 250</a:t>
                      </a:r>
                      <a:r>
                        <a:rPr lang="ru-RU" sz="1100" baseline="0" dirty="0" smtClean="0">
                          <a:latin typeface="Open Sans" panose="020B0606030504020204" pitchFamily="34" charset="0"/>
                          <a:ea typeface="Open Sans" panose="020B0606030504020204" pitchFamily="34" charset="0"/>
                          <a:cs typeface="Open Sans" panose="020B0606030504020204" pitchFamily="34" charset="0"/>
                        </a:rPr>
                        <a:t> к</a:t>
                      </a:r>
                      <a:r>
                        <a:rPr lang="ru-RU" sz="1100" dirty="0" smtClean="0">
                          <a:latin typeface="Open Sans" panose="020B0606030504020204" pitchFamily="34" charset="0"/>
                          <a:ea typeface="Open Sans" panose="020B0606030504020204" pitchFamily="34" charset="0"/>
                          <a:cs typeface="Open Sans" panose="020B0606030504020204" pitchFamily="34" charset="0"/>
                        </a:rPr>
                        <a:t>м;</a:t>
                      </a:r>
                    </a:p>
                    <a:p>
                      <a:pPr marL="0" indent="180975" algn="just"/>
                      <a:r>
                        <a:rPr lang="ru-RU" sz="1100" dirty="0" smtClean="0">
                          <a:latin typeface="Open Sans" panose="020B0606030504020204" pitchFamily="34" charset="0"/>
                          <a:ea typeface="Open Sans" panose="020B0606030504020204" pitchFamily="34" charset="0"/>
                          <a:cs typeface="Open Sans" panose="020B0606030504020204" pitchFamily="34" charset="0"/>
                        </a:rPr>
                        <a:t>- расстояние до г. Смоленска:</a:t>
                      </a:r>
                      <a:r>
                        <a:rPr lang="ru-RU" sz="1100" baseline="0" dirty="0" smtClean="0">
                          <a:latin typeface="Open Sans" panose="020B0606030504020204" pitchFamily="34" charset="0"/>
                          <a:ea typeface="Open Sans" panose="020B0606030504020204" pitchFamily="34" charset="0"/>
                          <a:cs typeface="Open Sans" panose="020B0606030504020204" pitchFamily="34" charset="0"/>
                        </a:rPr>
                        <a:t> 234 </a:t>
                      </a:r>
                      <a:r>
                        <a:rPr lang="ru-RU" sz="1100" dirty="0" smtClean="0">
                          <a:latin typeface="Open Sans" panose="020B0606030504020204" pitchFamily="34" charset="0"/>
                          <a:ea typeface="Open Sans" panose="020B0606030504020204" pitchFamily="34" charset="0"/>
                          <a:cs typeface="Open Sans" panose="020B0606030504020204" pitchFamily="34" charset="0"/>
                        </a:rPr>
                        <a:t>км.</a:t>
                      </a:r>
                    </a:p>
                  </a:txBody>
                  <a:tcPr/>
                </a:tc>
                <a:tc vMerge="1">
                  <a:txBody>
                    <a:bodyPr/>
                    <a:lstStyle/>
                    <a:p>
                      <a:pPr algn="just"/>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xmlns="" val="415780204"/>
                  </a:ext>
                </a:extLst>
              </a:tr>
            </a:tbl>
          </a:graphicData>
        </a:graphic>
      </p:graphicFrame>
      <p:graphicFrame>
        <p:nvGraphicFramePr>
          <p:cNvPr id="22" name="Таблица 21"/>
          <p:cNvGraphicFramePr>
            <a:graphicFrameLocks noGrp="1"/>
          </p:cNvGraphicFramePr>
          <p:nvPr>
            <p:extLst>
              <p:ext uri="{D42A27DB-BD31-4B8C-83A1-F6EECF244321}">
                <p14:modId xmlns:p14="http://schemas.microsoft.com/office/powerpoint/2010/main" xmlns="" val="3140371005"/>
              </p:ext>
            </p:extLst>
          </p:nvPr>
        </p:nvGraphicFramePr>
        <p:xfrm>
          <a:off x="163515" y="6062200"/>
          <a:ext cx="5931421" cy="365760"/>
        </p:xfrm>
        <a:graphic>
          <a:graphicData uri="http://schemas.openxmlformats.org/drawingml/2006/table">
            <a:tbl>
              <a:tblPr>
                <a:tableStyleId>{BDBED569-4797-4DF1-A0F4-6AAB3CD982D8}</a:tableStyleId>
              </a:tblPr>
              <a:tblGrid>
                <a:gridCol w="2169138">
                  <a:extLst>
                    <a:ext uri="{9D8B030D-6E8A-4147-A177-3AD203B41FA5}">
                      <a16:colId xmlns:a16="http://schemas.microsoft.com/office/drawing/2014/main" xmlns="" val="4165441938"/>
                    </a:ext>
                  </a:extLst>
                </a:gridCol>
                <a:gridCol w="3762283">
                  <a:extLst>
                    <a:ext uri="{9D8B030D-6E8A-4147-A177-3AD203B41FA5}">
                      <a16:colId xmlns:a16="http://schemas.microsoft.com/office/drawing/2014/main" xmlns="" val="1772052304"/>
                    </a:ext>
                  </a:extLst>
                </a:gridCol>
              </a:tblGrid>
              <a:tr h="228600">
                <a:tc>
                  <a:txBody>
                    <a:bodyPr/>
                    <a:lstStyle/>
                    <a:p>
                      <a:pPr algn="ct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Подъездные</a:t>
                      </a:r>
                      <a:r>
                        <a:rPr lang="ru-RU" sz="1000" baseline="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пути</a:t>
                      </a:r>
                      <a:endParaRPr lang="ru-RU" sz="10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автомобильная дорога примыкает</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к участку</a:t>
                      </a: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железная дорога</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 станция «Новодугинская» – на расстоянии 200 м</a:t>
                      </a:r>
                      <a:endPar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solidFill>
                      <a:schemeClr val="bg1"/>
                    </a:solidFill>
                  </a:tcPr>
                </a:tc>
                <a:extLst>
                  <a:ext uri="{0D108BD9-81ED-4DB2-BD59-A6C34878D82A}">
                    <a16:rowId xmlns:a16="http://schemas.microsoft.com/office/drawing/2014/main" xmlns="" val="2951530806"/>
                  </a:ext>
                </a:extLst>
              </a:tr>
            </a:tbl>
          </a:graphicData>
        </a:graphic>
      </p:graphicFrame>
      <p:graphicFrame>
        <p:nvGraphicFramePr>
          <p:cNvPr id="23" name="Таблица 22"/>
          <p:cNvGraphicFramePr>
            <a:graphicFrameLocks noGrp="1"/>
          </p:cNvGraphicFramePr>
          <p:nvPr>
            <p:extLst>
              <p:ext uri="{D42A27DB-BD31-4B8C-83A1-F6EECF244321}">
                <p14:modId xmlns:p14="http://schemas.microsoft.com/office/powerpoint/2010/main" xmlns="" val="3164059811"/>
              </p:ext>
            </p:extLst>
          </p:nvPr>
        </p:nvGraphicFramePr>
        <p:xfrm>
          <a:off x="1039815" y="6429334"/>
          <a:ext cx="4212542" cy="365760"/>
        </p:xfrm>
        <a:graphic>
          <a:graphicData uri="http://schemas.openxmlformats.org/drawingml/2006/table">
            <a:tbl>
              <a:tblPr>
                <a:tableStyleId>{BDBED569-4797-4DF1-A0F4-6AAB3CD982D8}</a:tableStyleId>
              </a:tblPr>
              <a:tblGrid>
                <a:gridCol w="2169138">
                  <a:extLst>
                    <a:ext uri="{9D8B030D-6E8A-4147-A177-3AD203B41FA5}">
                      <a16:colId xmlns:a16="http://schemas.microsoft.com/office/drawing/2014/main" xmlns="" val="4165441938"/>
                    </a:ext>
                  </a:extLst>
                </a:gridCol>
                <a:gridCol w="2043404">
                  <a:extLst>
                    <a:ext uri="{9D8B030D-6E8A-4147-A177-3AD203B41FA5}">
                      <a16:colId xmlns:a16="http://schemas.microsoft.com/office/drawing/2014/main" xmlns="" val="1575495227"/>
                    </a:ext>
                  </a:extLst>
                </a:gridCol>
              </a:tblGrid>
              <a:tr h="0">
                <a:tc>
                  <a:txBody>
                    <a:bodyPr/>
                    <a:lstStyle/>
                    <a:p>
                      <a:pPr algn="ct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Условия предоставления</a:t>
                      </a:r>
                      <a:endParaRPr lang="ru-RU" sz="10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аренда: 35 тыс. руб./мес.</a:t>
                      </a:r>
                    </a:p>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выкуп: 1 млн. руб.</a:t>
                      </a:r>
                    </a:p>
                  </a:txBody>
                  <a:tcPr anchor="ctr">
                    <a:solidFill>
                      <a:schemeClr val="bg1"/>
                    </a:solidFill>
                  </a:tcPr>
                </a:tc>
                <a:extLst>
                  <a:ext uri="{0D108BD9-81ED-4DB2-BD59-A6C34878D82A}">
                    <a16:rowId xmlns:a16="http://schemas.microsoft.com/office/drawing/2014/main" xmlns="" val="2951530806"/>
                  </a:ext>
                </a:extLst>
              </a:tr>
            </a:tbl>
          </a:graphicData>
        </a:graphic>
      </p:graphicFrame>
      <p:graphicFrame>
        <p:nvGraphicFramePr>
          <p:cNvPr id="24" name="Таблица 23"/>
          <p:cNvGraphicFramePr>
            <a:graphicFrameLocks noGrp="1"/>
          </p:cNvGraphicFramePr>
          <p:nvPr>
            <p:extLst>
              <p:ext uri="{D42A27DB-BD31-4B8C-83A1-F6EECF244321}">
                <p14:modId xmlns:p14="http://schemas.microsoft.com/office/powerpoint/2010/main" xmlns="" val="1372500092"/>
              </p:ext>
            </p:extLst>
          </p:nvPr>
        </p:nvGraphicFramePr>
        <p:xfrm>
          <a:off x="168296" y="3131309"/>
          <a:ext cx="7224723" cy="1051560"/>
        </p:xfrm>
        <a:graphic>
          <a:graphicData uri="http://schemas.openxmlformats.org/drawingml/2006/table">
            <a:tbl>
              <a:tblPr>
                <a:tableStyleId>{BDBED569-4797-4DF1-A0F4-6AAB3CD982D8}</a:tableStyleId>
              </a:tblPr>
              <a:tblGrid>
                <a:gridCol w="1525593">
                  <a:extLst>
                    <a:ext uri="{9D8B030D-6E8A-4147-A177-3AD203B41FA5}">
                      <a16:colId xmlns:a16="http://schemas.microsoft.com/office/drawing/2014/main" xmlns="" val="4165441938"/>
                    </a:ext>
                  </a:extLst>
                </a:gridCol>
                <a:gridCol w="2154211">
                  <a:extLst>
                    <a:ext uri="{9D8B030D-6E8A-4147-A177-3AD203B41FA5}">
                      <a16:colId xmlns:a16="http://schemas.microsoft.com/office/drawing/2014/main" xmlns="" val="3330051727"/>
                    </a:ext>
                  </a:extLst>
                </a:gridCol>
                <a:gridCol w="3544919">
                  <a:extLst>
                    <a:ext uri="{9D8B030D-6E8A-4147-A177-3AD203B41FA5}">
                      <a16:colId xmlns:a16="http://schemas.microsoft.com/office/drawing/2014/main" xmlns="" val="2995895153"/>
                    </a:ext>
                  </a:extLst>
                </a:gridCol>
              </a:tblGrid>
              <a:tr h="164341">
                <a:tc rowSpan="4">
                  <a:txBody>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Характеристика</a:t>
                      </a:r>
                    </a:p>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участка</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Площадь</a:t>
                      </a:r>
                      <a:endParaRPr lang="ru-RU" sz="900" b="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algn="l"/>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0, 0557 га</a:t>
                      </a:r>
                      <a:endParaRPr lang="ru-RU" sz="9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2951530806"/>
                  </a:ext>
                </a:extLst>
              </a:tr>
              <a:tr h="0">
                <a:tc vMerge="1">
                  <a:txBody>
                    <a:bodyPr/>
                    <a:lstStyle/>
                    <a:p>
                      <a:pPr marL="0" marR="0" indent="0" algn="l" defTabSz="755934" rtl="0" eaLnBrk="1" fontAlgn="auto" latinLnBrk="0" hangingPunct="1">
                        <a:lnSpc>
                          <a:spcPct val="100000"/>
                        </a:lnSpc>
                        <a:spcBef>
                          <a:spcPts val="0"/>
                        </a:spcBef>
                        <a:spcAft>
                          <a:spcPts val="0"/>
                        </a:spcAft>
                        <a:buClrTx/>
                        <a:buSzTx/>
                        <a:buFontTx/>
                        <a:buNone/>
                        <a:tabLst/>
                        <a:defRPr/>
                      </a:pPr>
                      <a:endParaRPr lang="ru-RU" sz="7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Категория</a:t>
                      </a:r>
                      <a:r>
                        <a:rPr lang="ru-RU" sz="900" b="0" baseline="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земли</a:t>
                      </a:r>
                      <a:endPar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земли промышленности</a:t>
                      </a:r>
                    </a:p>
                  </a:txBody>
                  <a:tcPr anchor="ctr"/>
                </a:tc>
                <a:extLst>
                  <a:ext uri="{0D108BD9-81ED-4DB2-BD59-A6C34878D82A}">
                    <a16:rowId xmlns:a16="http://schemas.microsoft.com/office/drawing/2014/main" xmlns="" val="3113957651"/>
                  </a:ext>
                </a:extLst>
              </a:tr>
              <a:tr h="0">
                <a:tc vMerge="1">
                  <a:txBody>
                    <a:bodyPr/>
                    <a:lstStyle/>
                    <a:p>
                      <a:pPr marL="0" marR="0" indent="0" algn="l" defTabSz="755934" rtl="0" eaLnBrk="1" fontAlgn="auto" latinLnBrk="0" hangingPunct="1">
                        <a:lnSpc>
                          <a:spcPct val="100000"/>
                        </a:lnSpc>
                        <a:spcBef>
                          <a:spcPts val="0"/>
                        </a:spcBef>
                        <a:spcAft>
                          <a:spcPts val="0"/>
                        </a:spcAft>
                        <a:buClrTx/>
                        <a:buSzTx/>
                        <a:buFontTx/>
                        <a:buNone/>
                        <a:tabLst/>
                        <a:defRPr/>
                      </a:pPr>
                      <a:endParaRPr lang="ru-RU" sz="7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Форма собственности</a:t>
                      </a: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частная</a:t>
                      </a:r>
                    </a:p>
                  </a:txBody>
                  <a:tcPr anchor="ctr"/>
                </a:tc>
                <a:extLst>
                  <a:ext uri="{0D108BD9-81ED-4DB2-BD59-A6C34878D82A}">
                    <a16:rowId xmlns:a16="http://schemas.microsoft.com/office/drawing/2014/main" xmlns="" val="42063930"/>
                  </a:ext>
                </a:extLst>
              </a:tr>
              <a:tr h="302346">
                <a:tc vMerge="1">
                  <a:txBody>
                    <a:bodyPr/>
                    <a:lstStyle/>
                    <a:p>
                      <a:pPr algn="ct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Приоритетное направление использования</a:t>
                      </a: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производственная деятельность</a:t>
                      </a:r>
                    </a:p>
                  </a:txBody>
                  <a:tcPr anchor="ctr"/>
                </a:tc>
                <a:extLst>
                  <a:ext uri="{0D108BD9-81ED-4DB2-BD59-A6C34878D82A}">
                    <a16:rowId xmlns:a16="http://schemas.microsoft.com/office/drawing/2014/main" xmlns="" val="10003"/>
                  </a:ext>
                </a:extLst>
              </a:tr>
            </a:tbl>
          </a:graphicData>
        </a:graphic>
      </p:graphicFrame>
      <p:graphicFrame>
        <p:nvGraphicFramePr>
          <p:cNvPr id="34" name="Таблица 33"/>
          <p:cNvGraphicFramePr>
            <a:graphicFrameLocks noGrp="1"/>
          </p:cNvGraphicFramePr>
          <p:nvPr>
            <p:extLst>
              <p:ext uri="{D42A27DB-BD31-4B8C-83A1-F6EECF244321}">
                <p14:modId xmlns:p14="http://schemas.microsoft.com/office/powerpoint/2010/main" xmlns="" val="4171782321"/>
              </p:ext>
            </p:extLst>
          </p:nvPr>
        </p:nvGraphicFramePr>
        <p:xfrm>
          <a:off x="168932" y="4187051"/>
          <a:ext cx="6614424" cy="1874520"/>
        </p:xfrm>
        <a:graphic>
          <a:graphicData uri="http://schemas.openxmlformats.org/drawingml/2006/table">
            <a:tbl>
              <a:tblPr>
                <a:tableStyleId>{BDBED569-4797-4DF1-A0F4-6AAB3CD982D8}</a:tableStyleId>
              </a:tblPr>
              <a:tblGrid>
                <a:gridCol w="1286644">
                  <a:extLst>
                    <a:ext uri="{9D8B030D-6E8A-4147-A177-3AD203B41FA5}">
                      <a16:colId xmlns:a16="http://schemas.microsoft.com/office/drawing/2014/main" xmlns="" val="4165441938"/>
                    </a:ext>
                  </a:extLst>
                </a:gridCol>
                <a:gridCol w="1315616">
                  <a:extLst>
                    <a:ext uri="{9D8B030D-6E8A-4147-A177-3AD203B41FA5}">
                      <a16:colId xmlns:a16="http://schemas.microsoft.com/office/drawing/2014/main" xmlns="" val="2407449417"/>
                    </a:ext>
                  </a:extLst>
                </a:gridCol>
                <a:gridCol w="4012164">
                  <a:extLst>
                    <a:ext uri="{9D8B030D-6E8A-4147-A177-3AD203B41FA5}">
                      <a16:colId xmlns:a16="http://schemas.microsoft.com/office/drawing/2014/main" xmlns="" val="2693098453"/>
                    </a:ext>
                  </a:extLst>
                </a:gridCol>
              </a:tblGrid>
              <a:tr h="168366">
                <a:tc rowSpan="4">
                  <a:txBody>
                    <a:bodyPr/>
                    <a:lstStyle/>
                    <a:p>
                      <a:pPr algn="ct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Инженерная</a:t>
                      </a:r>
                      <a:r>
                        <a:rPr lang="ru-RU" sz="1000" baseline="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инфраструктура</a:t>
                      </a:r>
                      <a:endPar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Электроснабжение</a:t>
                      </a:r>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marL="0" marR="0" indent="0" algn="just"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ближайший центр питания ПС Новодугино 110/35/10 на расстоянии 0,85 км по прямой до границы земельного участка. Резерв мощности для тех. присоединения 5,76МВА</a:t>
                      </a:r>
                    </a:p>
                  </a:txBody>
                  <a:tcPr anchor="ctr"/>
                </a:tc>
                <a:extLst>
                  <a:ext uri="{0D108BD9-81ED-4DB2-BD59-A6C34878D82A}">
                    <a16:rowId xmlns:a16="http://schemas.microsoft.com/office/drawing/2014/main" xmlns="" val="10000"/>
                  </a:ext>
                </a:extLst>
              </a:tr>
              <a:tr h="168366">
                <a:tc vMerge="1">
                  <a:txBody>
                    <a:bodyPr/>
                    <a:lstStyle/>
                    <a:p>
                      <a:pPr algn="ctr"/>
                      <a:endPar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Газоснабжение</a:t>
                      </a:r>
                    </a:p>
                  </a:txBody>
                  <a:tcPr anchor="ctr"/>
                </a:tc>
                <a:tc>
                  <a:txBody>
                    <a:bodyPr/>
                    <a:lstStyle/>
                    <a:p>
                      <a:pPr marL="0" marR="0" indent="0" algn="just"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точка подключения на расстоянии 50 м,</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свободная</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мощность - 500 м.куб./час, </a:t>
                      </a: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сроки тех. присоединения – 6-12 месяцев, стоимость – от 50 тыс. руб.</a:t>
                      </a:r>
                    </a:p>
                  </a:txBody>
                  <a:tcPr anchor="ctr"/>
                </a:tc>
                <a:extLst>
                  <a:ext uri="{0D108BD9-81ED-4DB2-BD59-A6C34878D82A}">
                    <a16:rowId xmlns:a16="http://schemas.microsoft.com/office/drawing/2014/main" xmlns="" val="2951530806"/>
                  </a:ext>
                </a:extLst>
              </a:tr>
              <a:tr h="168366">
                <a:tc vMerge="1">
                  <a:txBody>
                    <a:bodyPr/>
                    <a:lstStyle/>
                    <a:p>
                      <a:pPr algn="l"/>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Водоснабжение</a:t>
                      </a:r>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marL="0" marR="0" indent="0" algn="just"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точка подключения на расстоянии 20 м; максимальная мощность</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120</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куб.м./час., сроки тех. присоединения - 1 мес., стоимость - от 10 тыс. руб.</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согласно смете</a:t>
                      </a:r>
                    </a:p>
                  </a:txBody>
                  <a:tcPr anchor="ctr"/>
                </a:tc>
                <a:extLst>
                  <a:ext uri="{0D108BD9-81ED-4DB2-BD59-A6C34878D82A}">
                    <a16:rowId xmlns:a16="http://schemas.microsoft.com/office/drawing/2014/main" xmlns="" val="42063930"/>
                  </a:ext>
                </a:extLst>
              </a:tr>
              <a:tr h="122448">
                <a:tc vMerge="1">
                  <a:txBody>
                    <a:bodyPr/>
                    <a:lstStyle/>
                    <a:p>
                      <a:pPr algn="l"/>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Водоотведение</a:t>
                      </a:r>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algn="just"/>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точка подключения на расстоянии 2 км; максимальная мощность 120 куб. м./час., сроки тех. присоединения - 1 мес.</a:t>
                      </a:r>
                    </a:p>
                  </a:txBody>
                  <a:tcPr anchor="ctr"/>
                </a:tc>
                <a:extLst>
                  <a:ext uri="{0D108BD9-81ED-4DB2-BD59-A6C34878D82A}">
                    <a16:rowId xmlns:a16="http://schemas.microsoft.com/office/drawing/2014/main" xmlns="" val="2032109891"/>
                  </a:ext>
                </a:extLst>
              </a:tr>
            </a:tbl>
          </a:graphicData>
        </a:graphic>
      </p:graphicFrame>
      <p:sp>
        <p:nvSpPr>
          <p:cNvPr id="20" name="TextBox 19"/>
          <p:cNvSpPr txBox="1"/>
          <p:nvPr/>
        </p:nvSpPr>
        <p:spPr>
          <a:xfrm>
            <a:off x="833915" y="154887"/>
            <a:ext cx="1188146"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21" name="Рисунок 2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pic>
        <p:nvPicPr>
          <p:cNvPr id="1028" name="Picture 4" descr="C:\Users\Econom VE\Desktop\Скан\Безымянный1.png"/>
          <p:cNvPicPr>
            <a:picLocks noChangeAspect="1" noChangeArrowheads="1"/>
          </p:cNvPicPr>
          <p:nvPr/>
        </p:nvPicPr>
        <p:blipFill>
          <a:blip r:embed="rId5" cstate="print"/>
          <a:srcRect/>
          <a:stretch>
            <a:fillRect/>
          </a:stretch>
        </p:blipFill>
        <p:spPr bwMode="auto">
          <a:xfrm>
            <a:off x="3850822" y="1015181"/>
            <a:ext cx="1760838" cy="2102669"/>
          </a:xfrm>
          <a:prstGeom prst="rect">
            <a:avLst/>
          </a:prstGeom>
          <a:noFill/>
        </p:spPr>
      </p:pic>
      <p:pic>
        <p:nvPicPr>
          <p:cNvPr id="14" name="Рисунок 13" descr="C:\Users\Ekon2\Казакова_Осн\Исх 2025\МИР_Инвестплощадки 20 янв 2025\Фото инвестплощадок\Фото -колбасный цех райпо 67-13-01.jpg"/>
          <p:cNvPicPr/>
          <p:nvPr/>
        </p:nvPicPr>
        <p:blipFill>
          <a:blip r:embed="rId6" cstate="print"/>
          <a:srcRect/>
          <a:stretch>
            <a:fillRect/>
          </a:stretch>
        </p:blipFill>
        <p:spPr bwMode="auto">
          <a:xfrm>
            <a:off x="5612130" y="1026160"/>
            <a:ext cx="1794510" cy="2128520"/>
          </a:xfrm>
          <a:prstGeom prst="rect">
            <a:avLst/>
          </a:prstGeom>
          <a:noFill/>
          <a:ln w="9525">
            <a:noFill/>
            <a:miter lim="800000"/>
            <a:headEnd/>
            <a:tailEnd/>
          </a:ln>
        </p:spPr>
      </p:pic>
    </p:spTree>
    <p:extLst>
      <p:ext uri="{BB962C8B-B14F-4D97-AF65-F5344CB8AC3E}">
        <p14:creationId xmlns:p14="http://schemas.microsoft.com/office/powerpoint/2010/main" xmlns="" val="37438236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3" cstate="print"/>
          <a:stretch>
            <a:fillRect/>
          </a:stretch>
        </p:blipFill>
        <p:spPr>
          <a:xfrm>
            <a:off x="2061031" y="156237"/>
            <a:ext cx="5498644" cy="768091"/>
          </a:xfrm>
          <a:prstGeom prst="rect">
            <a:avLst/>
          </a:prstGeom>
        </p:spPr>
      </p:pic>
      <p:sp>
        <p:nvSpPr>
          <p:cNvPr id="3" name="TextBox 2"/>
          <p:cNvSpPr txBox="1"/>
          <p:nvPr/>
        </p:nvSpPr>
        <p:spPr>
          <a:xfrm>
            <a:off x="2061031" y="317130"/>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Инвестиционные площадки</a:t>
            </a:r>
          </a:p>
        </p:txBody>
      </p:sp>
      <p:sp>
        <p:nvSpPr>
          <p:cNvPr id="15" name="TextBox 14"/>
          <p:cNvSpPr txBox="1"/>
          <p:nvPr/>
        </p:nvSpPr>
        <p:spPr>
          <a:xfrm>
            <a:off x="7121735" y="7190343"/>
            <a:ext cx="424027"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11</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aphicFrame>
        <p:nvGraphicFramePr>
          <p:cNvPr id="19" name="Таблица 18"/>
          <p:cNvGraphicFramePr>
            <a:graphicFrameLocks noGrp="1"/>
          </p:cNvGraphicFramePr>
          <p:nvPr>
            <p:extLst>
              <p:ext uri="{D42A27DB-BD31-4B8C-83A1-F6EECF244321}">
                <p14:modId xmlns:p14="http://schemas.microsoft.com/office/powerpoint/2010/main" xmlns="" val="987014633"/>
              </p:ext>
            </p:extLst>
          </p:nvPr>
        </p:nvGraphicFramePr>
        <p:xfrm>
          <a:off x="168295" y="1094139"/>
          <a:ext cx="7224722" cy="2122750"/>
        </p:xfrm>
        <a:graphic>
          <a:graphicData uri="http://schemas.openxmlformats.org/drawingml/2006/table">
            <a:tbl>
              <a:tblPr>
                <a:tableStyleId>{BDBED569-4797-4DF1-A0F4-6AAB3CD982D8}</a:tableStyleId>
              </a:tblPr>
              <a:tblGrid>
                <a:gridCol w="3668209">
                  <a:extLst>
                    <a:ext uri="{9D8B030D-6E8A-4147-A177-3AD203B41FA5}">
                      <a16:colId xmlns:a16="http://schemas.microsoft.com/office/drawing/2014/main" xmlns="" val="4165441938"/>
                    </a:ext>
                  </a:extLst>
                </a:gridCol>
                <a:gridCol w="3556513">
                  <a:extLst>
                    <a:ext uri="{9D8B030D-6E8A-4147-A177-3AD203B41FA5}">
                      <a16:colId xmlns:a16="http://schemas.microsoft.com/office/drawing/2014/main" xmlns="" val="1779954494"/>
                    </a:ext>
                  </a:extLst>
                </a:gridCol>
              </a:tblGrid>
              <a:tr h="553054">
                <a:tc>
                  <a:txBody>
                    <a:bodyPr/>
                    <a:lstStyle/>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Инвестиционная площадка </a:t>
                      </a:r>
                    </a:p>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67-13-25</a:t>
                      </a:r>
                    </a:p>
                  </a:txBody>
                  <a:tcPr>
                    <a:solidFill>
                      <a:srgbClr val="D1FFFF"/>
                    </a:solidFill>
                  </a:tcPr>
                </a:tc>
                <a:tc rowSpan="2">
                  <a:txBody>
                    <a:bodyPr/>
                    <a:lstStyle/>
                    <a:p>
                      <a:pPr algn="ctr"/>
                      <a:endPar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xmlns="" val="2951530806"/>
                  </a:ext>
                </a:extLst>
              </a:tr>
              <a:tr h="1569696">
                <a:tc>
                  <a:txBody>
                    <a:bodyPr/>
                    <a:lstStyle/>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Местоположение:</a:t>
                      </a:r>
                    </a:p>
                    <a:p>
                      <a:pPr marL="0" indent="180975" algn="just"/>
                      <a:endParaRPr lang="ru-RU" sz="1050" dirty="0" smtClean="0">
                        <a:latin typeface="Open Sans Semibold" panose="020B0706030804020204" pitchFamily="34" charset="0"/>
                        <a:ea typeface="Open Sans Semibold" panose="020B0706030804020204" pitchFamily="34" charset="0"/>
                        <a:cs typeface="Open Sans Semibold" panose="020B0706030804020204" pitchFamily="34" charset="0"/>
                      </a:endParaRPr>
                    </a:p>
                    <a:p>
                      <a:pPr marL="0" indent="180975" algn="just"/>
                      <a:r>
                        <a:rPr lang="ru-RU" sz="1100" dirty="0" err="1" smtClean="0">
                          <a:latin typeface="Open Sans" panose="020B0606030504020204" pitchFamily="34" charset="0"/>
                          <a:ea typeface="Open Sans" panose="020B0606030504020204" pitchFamily="34" charset="0"/>
                          <a:cs typeface="Open Sans" panose="020B0606030504020204" pitchFamily="34" charset="0"/>
                        </a:rPr>
                        <a:t>Новодугинский</a:t>
                      </a:r>
                      <a:r>
                        <a:rPr lang="ru-RU" sz="1100" baseline="0" dirty="0" smtClean="0">
                          <a:latin typeface="Open Sans" panose="020B0606030504020204" pitchFamily="34" charset="0"/>
                          <a:ea typeface="Open Sans" panose="020B0606030504020204" pitchFamily="34" charset="0"/>
                          <a:cs typeface="Open Sans" panose="020B0606030504020204" pitchFamily="34" charset="0"/>
                        </a:rPr>
                        <a:t> район, с. Новодугино,</a:t>
                      </a:r>
                    </a:p>
                    <a:p>
                      <a:pPr marL="0" indent="180975" algn="just"/>
                      <a:r>
                        <a:rPr lang="ru-RU" sz="1100" baseline="0" dirty="0" smtClean="0">
                          <a:latin typeface="Open Sans" panose="020B0606030504020204" pitchFamily="34" charset="0"/>
                          <a:ea typeface="Open Sans" panose="020B0606030504020204" pitchFamily="34" charset="0"/>
                          <a:cs typeface="Open Sans" panose="020B0606030504020204" pitchFamily="34" charset="0"/>
                        </a:rPr>
                        <a:t>Окраина 3;</a:t>
                      </a:r>
                    </a:p>
                    <a:p>
                      <a:pPr marL="0" indent="180975" algn="just"/>
                      <a:r>
                        <a:rPr lang="ru-RU" sz="1100" baseline="0" dirty="0" smtClean="0">
                          <a:latin typeface="Open Sans" panose="020B0606030504020204" pitchFamily="34" charset="0"/>
                          <a:ea typeface="Open Sans" panose="020B0606030504020204" pitchFamily="34" charset="0"/>
                          <a:cs typeface="Open Sans" panose="020B0606030504020204" pitchFamily="34" charset="0"/>
                        </a:rPr>
                        <a:t>- р</a:t>
                      </a:r>
                      <a:r>
                        <a:rPr lang="ru-RU" sz="1100" dirty="0" smtClean="0">
                          <a:latin typeface="Open Sans" panose="020B0606030504020204" pitchFamily="34" charset="0"/>
                          <a:ea typeface="Open Sans" panose="020B0606030504020204" pitchFamily="34" charset="0"/>
                          <a:cs typeface="Open Sans" panose="020B0606030504020204" pitchFamily="34" charset="0"/>
                        </a:rPr>
                        <a:t>асстояние до г. Москвы: 250</a:t>
                      </a:r>
                      <a:r>
                        <a:rPr lang="ru-RU" sz="1100" baseline="0" dirty="0" smtClean="0">
                          <a:latin typeface="Open Sans" panose="020B0606030504020204" pitchFamily="34" charset="0"/>
                          <a:ea typeface="Open Sans" panose="020B0606030504020204" pitchFamily="34" charset="0"/>
                          <a:cs typeface="Open Sans" panose="020B0606030504020204" pitchFamily="34" charset="0"/>
                        </a:rPr>
                        <a:t> к</a:t>
                      </a:r>
                      <a:r>
                        <a:rPr lang="ru-RU" sz="1100" dirty="0" smtClean="0">
                          <a:latin typeface="Open Sans" panose="020B0606030504020204" pitchFamily="34" charset="0"/>
                          <a:ea typeface="Open Sans" panose="020B0606030504020204" pitchFamily="34" charset="0"/>
                          <a:cs typeface="Open Sans" panose="020B0606030504020204" pitchFamily="34" charset="0"/>
                        </a:rPr>
                        <a:t>м;</a:t>
                      </a:r>
                    </a:p>
                    <a:p>
                      <a:pPr marL="0" indent="180975" algn="just"/>
                      <a:r>
                        <a:rPr lang="ru-RU" sz="1100" dirty="0" smtClean="0">
                          <a:latin typeface="Open Sans" panose="020B0606030504020204" pitchFamily="34" charset="0"/>
                          <a:ea typeface="Open Sans" panose="020B0606030504020204" pitchFamily="34" charset="0"/>
                          <a:cs typeface="Open Sans" panose="020B0606030504020204" pitchFamily="34" charset="0"/>
                        </a:rPr>
                        <a:t>- расстояние до г. Смоленска:</a:t>
                      </a:r>
                      <a:r>
                        <a:rPr lang="ru-RU" sz="1100" baseline="0" dirty="0" smtClean="0">
                          <a:latin typeface="Open Sans" panose="020B0606030504020204" pitchFamily="34" charset="0"/>
                          <a:ea typeface="Open Sans" panose="020B0606030504020204" pitchFamily="34" charset="0"/>
                          <a:cs typeface="Open Sans" panose="020B0606030504020204" pitchFamily="34" charset="0"/>
                        </a:rPr>
                        <a:t> 234 </a:t>
                      </a:r>
                      <a:r>
                        <a:rPr lang="ru-RU" sz="1100" dirty="0" smtClean="0">
                          <a:latin typeface="Open Sans" panose="020B0606030504020204" pitchFamily="34" charset="0"/>
                          <a:ea typeface="Open Sans" panose="020B0606030504020204" pitchFamily="34" charset="0"/>
                          <a:cs typeface="Open Sans" panose="020B0606030504020204" pitchFamily="34" charset="0"/>
                        </a:rPr>
                        <a:t>км.</a:t>
                      </a:r>
                    </a:p>
                  </a:txBody>
                  <a:tcPr/>
                </a:tc>
                <a:tc vMerge="1">
                  <a:txBody>
                    <a:bodyPr/>
                    <a:lstStyle/>
                    <a:p>
                      <a:pPr algn="just"/>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xmlns="" val="415780204"/>
                  </a:ext>
                </a:extLst>
              </a:tr>
            </a:tbl>
          </a:graphicData>
        </a:graphic>
      </p:graphicFrame>
      <p:graphicFrame>
        <p:nvGraphicFramePr>
          <p:cNvPr id="22" name="Таблица 21"/>
          <p:cNvGraphicFramePr>
            <a:graphicFrameLocks noGrp="1"/>
          </p:cNvGraphicFramePr>
          <p:nvPr>
            <p:extLst>
              <p:ext uri="{D42A27DB-BD31-4B8C-83A1-F6EECF244321}">
                <p14:modId xmlns:p14="http://schemas.microsoft.com/office/powerpoint/2010/main" xmlns="" val="2590330634"/>
              </p:ext>
            </p:extLst>
          </p:nvPr>
        </p:nvGraphicFramePr>
        <p:xfrm>
          <a:off x="170802" y="5865971"/>
          <a:ext cx="6202005" cy="365760"/>
        </p:xfrm>
        <a:graphic>
          <a:graphicData uri="http://schemas.openxmlformats.org/drawingml/2006/table">
            <a:tbl>
              <a:tblPr>
                <a:tableStyleId>{BDBED569-4797-4DF1-A0F4-6AAB3CD982D8}</a:tableStyleId>
              </a:tblPr>
              <a:tblGrid>
                <a:gridCol w="2273818">
                  <a:extLst>
                    <a:ext uri="{9D8B030D-6E8A-4147-A177-3AD203B41FA5}">
                      <a16:colId xmlns:a16="http://schemas.microsoft.com/office/drawing/2014/main" xmlns="" val="4165441938"/>
                    </a:ext>
                  </a:extLst>
                </a:gridCol>
                <a:gridCol w="3928187">
                  <a:extLst>
                    <a:ext uri="{9D8B030D-6E8A-4147-A177-3AD203B41FA5}">
                      <a16:colId xmlns:a16="http://schemas.microsoft.com/office/drawing/2014/main" xmlns="" val="1772052304"/>
                    </a:ext>
                  </a:extLst>
                </a:gridCol>
              </a:tblGrid>
              <a:tr h="228600">
                <a:tc>
                  <a:txBody>
                    <a:bodyPr/>
                    <a:lstStyle/>
                    <a:p>
                      <a:pPr algn="ct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Подъездные</a:t>
                      </a:r>
                      <a:r>
                        <a:rPr lang="ru-RU" sz="1000" baseline="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пути</a:t>
                      </a:r>
                      <a:endParaRPr lang="ru-RU" sz="10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автомобильная дорога примыкает</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к участку</a:t>
                      </a:r>
                      <a:r>
                        <a:rPr lang="ru-RU" sz="900" dirty="0" smtClean="0">
                          <a:solidFill>
                            <a:srgbClr val="FF0000"/>
                          </a:solidFill>
                          <a:latin typeface="Open Sans" panose="020B0606030504020204" pitchFamily="34" charset="0"/>
                          <a:ea typeface="Open Sans" panose="020B0606030504020204" pitchFamily="34" charset="0"/>
                          <a:cs typeface="Open Sans" panose="020B0606030504020204" pitchFamily="34" charset="0"/>
                        </a:rPr>
                        <a:t>, </a:t>
                      </a: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железная дорога</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 станция «Новодугинская» на </a:t>
                      </a:r>
                      <a:r>
                        <a:rPr lang="ru-RU" sz="900" baseline="0" smtClean="0">
                          <a:solidFill>
                            <a:schemeClr val="tx1"/>
                          </a:solidFill>
                          <a:latin typeface="Open Sans" panose="020B0606030504020204" pitchFamily="34" charset="0"/>
                          <a:ea typeface="Open Sans" panose="020B0606030504020204" pitchFamily="34" charset="0"/>
                          <a:cs typeface="Open Sans" panose="020B0606030504020204" pitchFamily="34" charset="0"/>
                        </a:rPr>
                        <a:t>расстоянии 300 </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метров</a:t>
                      </a:r>
                      <a:endPar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solidFill>
                      <a:schemeClr val="bg1"/>
                    </a:solidFill>
                  </a:tcPr>
                </a:tc>
                <a:extLst>
                  <a:ext uri="{0D108BD9-81ED-4DB2-BD59-A6C34878D82A}">
                    <a16:rowId xmlns:a16="http://schemas.microsoft.com/office/drawing/2014/main" xmlns="" val="2951530806"/>
                  </a:ext>
                </a:extLst>
              </a:tr>
            </a:tbl>
          </a:graphicData>
        </a:graphic>
      </p:graphicFrame>
      <p:graphicFrame>
        <p:nvGraphicFramePr>
          <p:cNvPr id="23" name="Таблица 22"/>
          <p:cNvGraphicFramePr>
            <a:graphicFrameLocks noGrp="1"/>
          </p:cNvGraphicFramePr>
          <p:nvPr>
            <p:extLst>
              <p:ext uri="{D42A27DB-BD31-4B8C-83A1-F6EECF244321}">
                <p14:modId xmlns:p14="http://schemas.microsoft.com/office/powerpoint/2010/main" xmlns="" val="3146338919"/>
              </p:ext>
            </p:extLst>
          </p:nvPr>
        </p:nvGraphicFramePr>
        <p:xfrm>
          <a:off x="170253" y="6236002"/>
          <a:ext cx="5931421" cy="243840"/>
        </p:xfrm>
        <a:graphic>
          <a:graphicData uri="http://schemas.openxmlformats.org/drawingml/2006/table">
            <a:tbl>
              <a:tblPr>
                <a:tableStyleId>{BDBED569-4797-4DF1-A0F4-6AAB3CD982D8}</a:tableStyleId>
              </a:tblPr>
              <a:tblGrid>
                <a:gridCol w="2613004">
                  <a:extLst>
                    <a:ext uri="{9D8B030D-6E8A-4147-A177-3AD203B41FA5}">
                      <a16:colId xmlns:a16="http://schemas.microsoft.com/office/drawing/2014/main" xmlns="" val="4165441938"/>
                    </a:ext>
                  </a:extLst>
                </a:gridCol>
                <a:gridCol w="3318417">
                  <a:extLst>
                    <a:ext uri="{9D8B030D-6E8A-4147-A177-3AD203B41FA5}">
                      <a16:colId xmlns:a16="http://schemas.microsoft.com/office/drawing/2014/main" xmlns="" val="1575495227"/>
                    </a:ext>
                  </a:extLst>
                </a:gridCol>
              </a:tblGrid>
              <a:tr h="233111">
                <a:tc>
                  <a:txBody>
                    <a:bodyPr/>
                    <a:lstStyle/>
                    <a:p>
                      <a:pPr algn="ct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Условия предоставления</a:t>
                      </a:r>
                      <a:endParaRPr lang="ru-RU" sz="10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выкуп:</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по оперативным данным от 2 млн. руб.</a:t>
                      </a:r>
                    </a:p>
                  </a:txBody>
                  <a:tcPr anchor="ctr">
                    <a:solidFill>
                      <a:schemeClr val="bg1"/>
                    </a:solidFill>
                  </a:tcPr>
                </a:tc>
                <a:extLst>
                  <a:ext uri="{0D108BD9-81ED-4DB2-BD59-A6C34878D82A}">
                    <a16:rowId xmlns:a16="http://schemas.microsoft.com/office/drawing/2014/main" xmlns="" val="2951530806"/>
                  </a:ext>
                </a:extLst>
              </a:tr>
            </a:tbl>
          </a:graphicData>
        </a:graphic>
      </p:graphicFrame>
      <p:graphicFrame>
        <p:nvGraphicFramePr>
          <p:cNvPr id="24" name="Таблица 23"/>
          <p:cNvGraphicFramePr>
            <a:graphicFrameLocks noGrp="1"/>
          </p:cNvGraphicFramePr>
          <p:nvPr>
            <p:extLst>
              <p:ext uri="{D42A27DB-BD31-4B8C-83A1-F6EECF244321}">
                <p14:modId xmlns:p14="http://schemas.microsoft.com/office/powerpoint/2010/main" xmlns="" val="437295164"/>
              </p:ext>
            </p:extLst>
          </p:nvPr>
        </p:nvGraphicFramePr>
        <p:xfrm>
          <a:off x="168296" y="3217372"/>
          <a:ext cx="7224723" cy="1051560"/>
        </p:xfrm>
        <a:graphic>
          <a:graphicData uri="http://schemas.openxmlformats.org/drawingml/2006/table">
            <a:tbl>
              <a:tblPr>
                <a:tableStyleId>{BDBED569-4797-4DF1-A0F4-6AAB3CD982D8}</a:tableStyleId>
              </a:tblPr>
              <a:tblGrid>
                <a:gridCol w="1510602">
                  <a:extLst>
                    <a:ext uri="{9D8B030D-6E8A-4147-A177-3AD203B41FA5}">
                      <a16:colId xmlns:a16="http://schemas.microsoft.com/office/drawing/2014/main" xmlns="" val="4165441938"/>
                    </a:ext>
                  </a:extLst>
                </a:gridCol>
                <a:gridCol w="2169202">
                  <a:extLst>
                    <a:ext uri="{9D8B030D-6E8A-4147-A177-3AD203B41FA5}">
                      <a16:colId xmlns:a16="http://schemas.microsoft.com/office/drawing/2014/main" xmlns="" val="3330051727"/>
                    </a:ext>
                  </a:extLst>
                </a:gridCol>
                <a:gridCol w="3544919">
                  <a:extLst>
                    <a:ext uri="{9D8B030D-6E8A-4147-A177-3AD203B41FA5}">
                      <a16:colId xmlns:a16="http://schemas.microsoft.com/office/drawing/2014/main" xmlns="" val="2995895153"/>
                    </a:ext>
                  </a:extLst>
                </a:gridCol>
              </a:tblGrid>
              <a:tr h="164341">
                <a:tc rowSpan="4">
                  <a:txBody>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Характеристика</a:t>
                      </a:r>
                    </a:p>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участка</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Площадь</a:t>
                      </a:r>
                      <a:endParaRPr lang="ru-RU" sz="900" b="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algn="l"/>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0,5 га</a:t>
                      </a:r>
                      <a:endParaRPr lang="ru-RU" sz="9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2951530806"/>
                  </a:ext>
                </a:extLst>
              </a:tr>
              <a:tr h="0">
                <a:tc vMerge="1">
                  <a:txBody>
                    <a:bodyPr/>
                    <a:lstStyle/>
                    <a:p>
                      <a:pPr marL="0" marR="0" indent="0" algn="l" defTabSz="755934" rtl="0" eaLnBrk="1" fontAlgn="auto" latinLnBrk="0" hangingPunct="1">
                        <a:lnSpc>
                          <a:spcPct val="100000"/>
                        </a:lnSpc>
                        <a:spcBef>
                          <a:spcPts val="0"/>
                        </a:spcBef>
                        <a:spcAft>
                          <a:spcPts val="0"/>
                        </a:spcAft>
                        <a:buClrTx/>
                        <a:buSzTx/>
                        <a:buFontTx/>
                        <a:buNone/>
                        <a:tabLst/>
                        <a:defRPr/>
                      </a:pPr>
                      <a:endParaRPr lang="ru-RU" sz="7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Категория</a:t>
                      </a:r>
                      <a:r>
                        <a:rPr lang="ru-RU" sz="900" b="0" baseline="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земли</a:t>
                      </a:r>
                      <a:endPar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земли промышленности</a:t>
                      </a:r>
                    </a:p>
                  </a:txBody>
                  <a:tcPr anchor="ctr"/>
                </a:tc>
                <a:extLst>
                  <a:ext uri="{0D108BD9-81ED-4DB2-BD59-A6C34878D82A}">
                    <a16:rowId xmlns:a16="http://schemas.microsoft.com/office/drawing/2014/main" xmlns="" val="3113957651"/>
                  </a:ext>
                </a:extLst>
              </a:tr>
              <a:tr h="0">
                <a:tc vMerge="1">
                  <a:txBody>
                    <a:bodyPr/>
                    <a:lstStyle/>
                    <a:p>
                      <a:pPr marL="0" marR="0" indent="0" algn="l" defTabSz="755934" rtl="0" eaLnBrk="1" fontAlgn="auto" latinLnBrk="0" hangingPunct="1">
                        <a:lnSpc>
                          <a:spcPct val="100000"/>
                        </a:lnSpc>
                        <a:spcBef>
                          <a:spcPts val="0"/>
                        </a:spcBef>
                        <a:spcAft>
                          <a:spcPts val="0"/>
                        </a:spcAft>
                        <a:buClrTx/>
                        <a:buSzTx/>
                        <a:buFontTx/>
                        <a:buNone/>
                        <a:tabLst/>
                        <a:defRPr/>
                      </a:pPr>
                      <a:endParaRPr lang="ru-RU" sz="7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Форма собственности</a:t>
                      </a: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не</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разграничена</a:t>
                      </a:r>
                      <a:endPar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42063930"/>
                  </a:ext>
                </a:extLst>
              </a:tr>
              <a:tr h="302346">
                <a:tc vMerge="1">
                  <a:txBody>
                    <a:bodyPr/>
                    <a:lstStyle/>
                    <a:p>
                      <a:pPr algn="ct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Приоритетное направление использования</a:t>
                      </a: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производственная деятельность</a:t>
                      </a:r>
                    </a:p>
                  </a:txBody>
                  <a:tcPr anchor="ctr"/>
                </a:tc>
                <a:extLst>
                  <a:ext uri="{0D108BD9-81ED-4DB2-BD59-A6C34878D82A}">
                    <a16:rowId xmlns:a16="http://schemas.microsoft.com/office/drawing/2014/main" xmlns="" val="10003"/>
                  </a:ext>
                </a:extLst>
              </a:tr>
            </a:tbl>
          </a:graphicData>
        </a:graphic>
      </p:graphicFrame>
      <p:graphicFrame>
        <p:nvGraphicFramePr>
          <p:cNvPr id="34" name="Таблица 33"/>
          <p:cNvGraphicFramePr>
            <a:graphicFrameLocks noGrp="1"/>
          </p:cNvGraphicFramePr>
          <p:nvPr>
            <p:extLst>
              <p:ext uri="{D42A27DB-BD31-4B8C-83A1-F6EECF244321}">
                <p14:modId xmlns:p14="http://schemas.microsoft.com/office/powerpoint/2010/main" xmlns="" val="2845361438"/>
              </p:ext>
            </p:extLst>
          </p:nvPr>
        </p:nvGraphicFramePr>
        <p:xfrm>
          <a:off x="171447" y="4269902"/>
          <a:ext cx="6845173" cy="1600200"/>
        </p:xfrm>
        <a:graphic>
          <a:graphicData uri="http://schemas.openxmlformats.org/drawingml/2006/table">
            <a:tbl>
              <a:tblPr>
                <a:tableStyleId>{BDBED569-4797-4DF1-A0F4-6AAB3CD982D8}</a:tableStyleId>
              </a:tblPr>
              <a:tblGrid>
                <a:gridCol w="1246806">
                  <a:extLst>
                    <a:ext uri="{9D8B030D-6E8A-4147-A177-3AD203B41FA5}">
                      <a16:colId xmlns:a16="http://schemas.microsoft.com/office/drawing/2014/main" xmlns="" val="4165441938"/>
                    </a:ext>
                  </a:extLst>
                </a:gridCol>
                <a:gridCol w="1315616">
                  <a:extLst>
                    <a:ext uri="{9D8B030D-6E8A-4147-A177-3AD203B41FA5}">
                      <a16:colId xmlns:a16="http://schemas.microsoft.com/office/drawing/2014/main" xmlns="" val="2407449417"/>
                    </a:ext>
                  </a:extLst>
                </a:gridCol>
                <a:gridCol w="4282751">
                  <a:extLst>
                    <a:ext uri="{9D8B030D-6E8A-4147-A177-3AD203B41FA5}">
                      <a16:colId xmlns:a16="http://schemas.microsoft.com/office/drawing/2014/main" xmlns="" val="2693098453"/>
                    </a:ext>
                  </a:extLst>
                </a:gridCol>
              </a:tblGrid>
              <a:tr h="365899">
                <a:tc rowSpan="4">
                  <a:txBody>
                    <a:bodyPr/>
                    <a:lstStyle/>
                    <a:p>
                      <a:pPr algn="ct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Инженерная</a:t>
                      </a:r>
                      <a:r>
                        <a:rPr lang="ru-RU" sz="1000" baseline="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инфраструктура</a:t>
                      </a:r>
                      <a:endPar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Электроснабжение</a:t>
                      </a:r>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marL="0" marR="0" indent="0" algn="just"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ближайший центр питания ПС Новодугино 110/35/10 на расстоянии 0,8 км по прямой до границы земельного участка.</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Резерв мощности для тех. присоединения 5,76 МВА</a:t>
                      </a:r>
                    </a:p>
                  </a:txBody>
                  <a:tcPr anchor="ctr"/>
                </a:tc>
                <a:extLst>
                  <a:ext uri="{0D108BD9-81ED-4DB2-BD59-A6C34878D82A}">
                    <a16:rowId xmlns:a16="http://schemas.microsoft.com/office/drawing/2014/main" xmlns="" val="10000"/>
                  </a:ext>
                </a:extLst>
              </a:tr>
              <a:tr h="215404">
                <a:tc vMerge="1">
                  <a:txBody>
                    <a:bodyPr/>
                    <a:lstStyle/>
                    <a:p>
                      <a:pPr algn="ctr"/>
                      <a:endPar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Газоснабжение</a:t>
                      </a: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точка подключения на расстоянии 500 м; сроки тех. </a:t>
                      </a:r>
                      <a:r>
                        <a:rPr lang="ru-RU" sz="900" dirty="0" err="1" smtClean="0">
                          <a:solidFill>
                            <a:schemeClr val="tx1"/>
                          </a:solidFill>
                          <a:latin typeface="Open Sans" panose="020B0606030504020204" pitchFamily="34" charset="0"/>
                          <a:ea typeface="Open Sans" panose="020B0606030504020204" pitchFamily="34" charset="0"/>
                          <a:cs typeface="Open Sans" panose="020B0606030504020204" pitchFamily="34" charset="0"/>
                        </a:rPr>
                        <a:t>прис</a:t>
                      </a: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-я – 6-12 мес., стоимость – от 500 тыс. руб., свободная</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мощность 500 м.куб./час. </a:t>
                      </a:r>
                      <a:endPar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2951530806"/>
                  </a:ext>
                </a:extLst>
              </a:tr>
              <a:tr h="328900">
                <a:tc vMerge="1">
                  <a:txBody>
                    <a:bodyPr/>
                    <a:lstStyle/>
                    <a:p>
                      <a:pPr algn="l"/>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Водоснабжение</a:t>
                      </a:r>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marL="0" marR="0" indent="0" algn="just"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точка подключения на расстоянии 500 м; сроки тех. присоединения </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6 </a:t>
                      </a: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мес., стоимость  от 250 тыс. руб.</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согласно смете.</a:t>
                      </a:r>
                    </a:p>
                  </a:txBody>
                  <a:tcPr anchor="ctr"/>
                </a:tc>
                <a:extLst>
                  <a:ext uri="{0D108BD9-81ED-4DB2-BD59-A6C34878D82A}">
                    <a16:rowId xmlns:a16="http://schemas.microsoft.com/office/drawing/2014/main" xmlns="" val="42063930"/>
                  </a:ext>
                </a:extLst>
              </a:tr>
              <a:tr h="328900">
                <a:tc vMerge="1">
                  <a:txBody>
                    <a:bodyPr/>
                    <a:lstStyle/>
                    <a:p>
                      <a:pPr algn="l"/>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Водоотведение</a:t>
                      </a:r>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algn="just"/>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точка подключения на расстоянии  2 км;  сроки тех. присоединения  не</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более 2 лет</a:t>
                      </a: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стоимость от 2 млн. руб. или согласно смете</a:t>
                      </a:r>
                    </a:p>
                  </a:txBody>
                  <a:tcPr anchor="ctr"/>
                </a:tc>
                <a:extLst>
                  <a:ext uri="{0D108BD9-81ED-4DB2-BD59-A6C34878D82A}">
                    <a16:rowId xmlns:a16="http://schemas.microsoft.com/office/drawing/2014/main" xmlns="" val="2032109891"/>
                  </a:ext>
                </a:extLst>
              </a:tr>
            </a:tbl>
          </a:graphicData>
        </a:graphic>
      </p:graphicFrame>
      <p:sp>
        <p:nvSpPr>
          <p:cNvPr id="18" name="TextBox 17"/>
          <p:cNvSpPr txBox="1"/>
          <p:nvPr/>
        </p:nvSpPr>
        <p:spPr>
          <a:xfrm>
            <a:off x="833915" y="154887"/>
            <a:ext cx="1188146"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20" name="Рисунок 1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pic>
        <p:nvPicPr>
          <p:cNvPr id="2" name="Рисунок 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838573" y="1098819"/>
            <a:ext cx="1923400" cy="2114282"/>
          </a:xfrm>
          <a:prstGeom prst="rect">
            <a:avLst/>
          </a:prstGeom>
        </p:spPr>
      </p:pic>
      <p:pic>
        <p:nvPicPr>
          <p:cNvPr id="14" name="Рисунок 13" descr="\\Pochtapc\общая\Экономика\ФОТО ИНВЕСТ\ФОТО около переезда 1.jpg"/>
          <p:cNvPicPr/>
          <p:nvPr/>
        </p:nvPicPr>
        <p:blipFill>
          <a:blip r:embed="rId6" cstate="print"/>
          <a:srcRect/>
          <a:stretch>
            <a:fillRect/>
          </a:stretch>
        </p:blipFill>
        <p:spPr bwMode="auto">
          <a:xfrm>
            <a:off x="5749290" y="1089580"/>
            <a:ext cx="1645920" cy="2133680"/>
          </a:xfrm>
          <a:prstGeom prst="rect">
            <a:avLst/>
          </a:prstGeom>
          <a:noFill/>
          <a:ln w="9525">
            <a:noFill/>
            <a:miter lim="800000"/>
            <a:headEnd/>
            <a:tailEnd/>
          </a:ln>
        </p:spPr>
      </p:pic>
    </p:spTree>
    <p:extLst>
      <p:ext uri="{BB962C8B-B14F-4D97-AF65-F5344CB8AC3E}">
        <p14:creationId xmlns:p14="http://schemas.microsoft.com/office/powerpoint/2010/main" xmlns="" val="37438236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3" cstate="print"/>
          <a:stretch>
            <a:fillRect/>
          </a:stretch>
        </p:blipFill>
        <p:spPr>
          <a:xfrm>
            <a:off x="2061031" y="156237"/>
            <a:ext cx="5498644" cy="768091"/>
          </a:xfrm>
          <a:prstGeom prst="rect">
            <a:avLst/>
          </a:prstGeom>
        </p:spPr>
      </p:pic>
      <p:sp>
        <p:nvSpPr>
          <p:cNvPr id="3" name="TextBox 2"/>
          <p:cNvSpPr txBox="1"/>
          <p:nvPr/>
        </p:nvSpPr>
        <p:spPr>
          <a:xfrm>
            <a:off x="2061031" y="317130"/>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Инвестиционные площадки</a:t>
            </a:r>
          </a:p>
        </p:txBody>
      </p:sp>
      <p:sp>
        <p:nvSpPr>
          <p:cNvPr id="15" name="TextBox 14"/>
          <p:cNvSpPr txBox="1"/>
          <p:nvPr/>
        </p:nvSpPr>
        <p:spPr>
          <a:xfrm>
            <a:off x="7121735" y="7190343"/>
            <a:ext cx="441146"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12</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aphicFrame>
        <p:nvGraphicFramePr>
          <p:cNvPr id="19" name="Таблица 18"/>
          <p:cNvGraphicFramePr>
            <a:graphicFrameLocks noGrp="1"/>
          </p:cNvGraphicFramePr>
          <p:nvPr>
            <p:extLst>
              <p:ext uri="{D42A27DB-BD31-4B8C-83A1-F6EECF244321}">
                <p14:modId xmlns:p14="http://schemas.microsoft.com/office/powerpoint/2010/main" xmlns="" val="520338593"/>
              </p:ext>
            </p:extLst>
          </p:nvPr>
        </p:nvGraphicFramePr>
        <p:xfrm>
          <a:off x="168295" y="1212475"/>
          <a:ext cx="7162145" cy="1988820"/>
        </p:xfrm>
        <a:graphic>
          <a:graphicData uri="http://schemas.openxmlformats.org/drawingml/2006/table">
            <a:tbl>
              <a:tblPr>
                <a:tableStyleId>{BDBED569-4797-4DF1-A0F4-6AAB3CD982D8}</a:tableStyleId>
              </a:tblPr>
              <a:tblGrid>
                <a:gridCol w="3635529">
                  <a:extLst>
                    <a:ext uri="{9D8B030D-6E8A-4147-A177-3AD203B41FA5}">
                      <a16:colId xmlns:a16="http://schemas.microsoft.com/office/drawing/2014/main" xmlns="" val="4165441938"/>
                    </a:ext>
                  </a:extLst>
                </a:gridCol>
                <a:gridCol w="3526616">
                  <a:extLst>
                    <a:ext uri="{9D8B030D-6E8A-4147-A177-3AD203B41FA5}">
                      <a16:colId xmlns:a16="http://schemas.microsoft.com/office/drawing/2014/main" xmlns="" val="1779954494"/>
                    </a:ext>
                  </a:extLst>
                </a:gridCol>
              </a:tblGrid>
              <a:tr h="495605">
                <a:tc>
                  <a:txBody>
                    <a:bodyPr/>
                    <a:lstStyle/>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Инвестиционная площадка </a:t>
                      </a:r>
                    </a:p>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67-13-03</a:t>
                      </a:r>
                    </a:p>
                  </a:txBody>
                  <a:tcPr>
                    <a:solidFill>
                      <a:srgbClr val="D1FFFF"/>
                    </a:solidFill>
                  </a:tcPr>
                </a:tc>
                <a:tc rowSpan="2">
                  <a:txBody>
                    <a:bodyPr/>
                    <a:lstStyle/>
                    <a:p>
                      <a:pPr algn="ctr"/>
                      <a:endPar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xmlns="" val="2951530806"/>
                  </a:ext>
                </a:extLst>
              </a:tr>
              <a:tr h="1468119">
                <a:tc>
                  <a:txBody>
                    <a:bodyPr/>
                    <a:lstStyle/>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Местоположение:</a:t>
                      </a:r>
                    </a:p>
                    <a:p>
                      <a:pPr marL="0" indent="180975" algn="just"/>
                      <a:endParaRPr lang="ru-RU" sz="1050" dirty="0" smtClean="0">
                        <a:latin typeface="Open Sans Semibold" panose="020B0706030804020204" pitchFamily="34" charset="0"/>
                        <a:ea typeface="Open Sans Semibold" panose="020B0706030804020204" pitchFamily="34" charset="0"/>
                        <a:cs typeface="Open Sans Semibold" panose="020B0706030804020204" pitchFamily="34" charset="0"/>
                      </a:endParaRPr>
                    </a:p>
                    <a:p>
                      <a:pPr marL="0" indent="180975" algn="just"/>
                      <a:r>
                        <a:rPr lang="ru-RU" sz="1100" dirty="0" err="1" smtClean="0">
                          <a:latin typeface="Open Sans" panose="020B0606030504020204" pitchFamily="34" charset="0"/>
                          <a:ea typeface="Open Sans" panose="020B0606030504020204" pitchFamily="34" charset="0"/>
                          <a:cs typeface="Open Sans" panose="020B0606030504020204" pitchFamily="34" charset="0"/>
                        </a:rPr>
                        <a:t>Новодугинский</a:t>
                      </a:r>
                      <a:r>
                        <a:rPr lang="ru-RU" sz="1100" baseline="0" dirty="0" smtClean="0">
                          <a:latin typeface="Open Sans" panose="020B0606030504020204" pitchFamily="34" charset="0"/>
                          <a:ea typeface="Open Sans" panose="020B0606030504020204" pitchFamily="34" charset="0"/>
                          <a:cs typeface="Open Sans" panose="020B0606030504020204" pitchFamily="34" charset="0"/>
                        </a:rPr>
                        <a:t> район, с. Новодугино,</a:t>
                      </a:r>
                    </a:p>
                    <a:p>
                      <a:pPr marL="0" indent="180975" algn="just"/>
                      <a:r>
                        <a:rPr lang="ru-RU" sz="1100" baseline="0" dirty="0" smtClean="0">
                          <a:latin typeface="Open Sans" panose="020B0606030504020204" pitchFamily="34" charset="0"/>
                          <a:ea typeface="Open Sans" panose="020B0606030504020204" pitchFamily="34" charset="0"/>
                          <a:cs typeface="Open Sans" panose="020B0606030504020204" pitchFamily="34" charset="0"/>
                        </a:rPr>
                        <a:t>кирпичный завод;</a:t>
                      </a:r>
                    </a:p>
                    <a:p>
                      <a:pPr marL="0" indent="180975" algn="just"/>
                      <a:r>
                        <a:rPr lang="ru-RU" sz="1100" baseline="0" dirty="0" smtClean="0">
                          <a:latin typeface="Open Sans" panose="020B0606030504020204" pitchFamily="34" charset="0"/>
                          <a:ea typeface="Open Sans" panose="020B0606030504020204" pitchFamily="34" charset="0"/>
                          <a:cs typeface="Open Sans" panose="020B0606030504020204" pitchFamily="34" charset="0"/>
                        </a:rPr>
                        <a:t>- р</a:t>
                      </a:r>
                      <a:r>
                        <a:rPr lang="ru-RU" sz="1100" dirty="0" smtClean="0">
                          <a:latin typeface="Open Sans" panose="020B0606030504020204" pitchFamily="34" charset="0"/>
                          <a:ea typeface="Open Sans" panose="020B0606030504020204" pitchFamily="34" charset="0"/>
                          <a:cs typeface="Open Sans" panose="020B0606030504020204" pitchFamily="34" charset="0"/>
                        </a:rPr>
                        <a:t>асстояние до г. Москвы: 250</a:t>
                      </a:r>
                      <a:r>
                        <a:rPr lang="ru-RU" sz="1100" baseline="0" dirty="0" smtClean="0">
                          <a:latin typeface="Open Sans" panose="020B0606030504020204" pitchFamily="34" charset="0"/>
                          <a:ea typeface="Open Sans" panose="020B0606030504020204" pitchFamily="34" charset="0"/>
                          <a:cs typeface="Open Sans" panose="020B0606030504020204" pitchFamily="34" charset="0"/>
                        </a:rPr>
                        <a:t> к</a:t>
                      </a:r>
                      <a:r>
                        <a:rPr lang="ru-RU" sz="1100" dirty="0" smtClean="0">
                          <a:latin typeface="Open Sans" panose="020B0606030504020204" pitchFamily="34" charset="0"/>
                          <a:ea typeface="Open Sans" panose="020B0606030504020204" pitchFamily="34" charset="0"/>
                          <a:cs typeface="Open Sans" panose="020B0606030504020204" pitchFamily="34" charset="0"/>
                        </a:rPr>
                        <a:t>м;</a:t>
                      </a:r>
                    </a:p>
                    <a:p>
                      <a:pPr marL="0" indent="180975" algn="just"/>
                      <a:r>
                        <a:rPr lang="ru-RU" sz="1100" dirty="0" smtClean="0">
                          <a:latin typeface="Open Sans" panose="020B0606030504020204" pitchFamily="34" charset="0"/>
                          <a:ea typeface="Open Sans" panose="020B0606030504020204" pitchFamily="34" charset="0"/>
                          <a:cs typeface="Open Sans" panose="020B0606030504020204" pitchFamily="34" charset="0"/>
                        </a:rPr>
                        <a:t>- расстояние до г. Смоленска:</a:t>
                      </a:r>
                      <a:r>
                        <a:rPr lang="ru-RU" sz="1100" baseline="0" dirty="0" smtClean="0">
                          <a:latin typeface="Open Sans" panose="020B0606030504020204" pitchFamily="34" charset="0"/>
                          <a:ea typeface="Open Sans" panose="020B0606030504020204" pitchFamily="34" charset="0"/>
                          <a:cs typeface="Open Sans" panose="020B0606030504020204" pitchFamily="34" charset="0"/>
                        </a:rPr>
                        <a:t> 234 </a:t>
                      </a:r>
                      <a:r>
                        <a:rPr lang="ru-RU" sz="1100" dirty="0" smtClean="0">
                          <a:latin typeface="Open Sans" panose="020B0606030504020204" pitchFamily="34" charset="0"/>
                          <a:ea typeface="Open Sans" panose="020B0606030504020204" pitchFamily="34" charset="0"/>
                          <a:cs typeface="Open Sans" panose="020B0606030504020204" pitchFamily="34" charset="0"/>
                        </a:rPr>
                        <a:t>км.</a:t>
                      </a:r>
                    </a:p>
                    <a:p>
                      <a:pPr algn="just"/>
                      <a:endPar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p>
                      <a:pPr algn="just"/>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vMerge="1">
                  <a:txBody>
                    <a:bodyPr/>
                    <a:lstStyle/>
                    <a:p>
                      <a:pPr algn="just"/>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xmlns="" val="415780204"/>
                  </a:ext>
                </a:extLst>
              </a:tr>
            </a:tbl>
          </a:graphicData>
        </a:graphic>
      </p:graphicFrame>
      <p:graphicFrame>
        <p:nvGraphicFramePr>
          <p:cNvPr id="22" name="Таблица 21"/>
          <p:cNvGraphicFramePr>
            <a:graphicFrameLocks noGrp="1"/>
          </p:cNvGraphicFramePr>
          <p:nvPr>
            <p:extLst>
              <p:ext uri="{D42A27DB-BD31-4B8C-83A1-F6EECF244321}">
                <p14:modId xmlns:p14="http://schemas.microsoft.com/office/powerpoint/2010/main" xmlns="" val="1870233844"/>
              </p:ext>
            </p:extLst>
          </p:nvPr>
        </p:nvGraphicFramePr>
        <p:xfrm>
          <a:off x="170253" y="5715482"/>
          <a:ext cx="5967061" cy="365760"/>
        </p:xfrm>
        <a:graphic>
          <a:graphicData uri="http://schemas.openxmlformats.org/drawingml/2006/table">
            <a:tbl>
              <a:tblPr>
                <a:tableStyleId>{BDBED569-4797-4DF1-A0F4-6AAB3CD982D8}</a:tableStyleId>
              </a:tblPr>
              <a:tblGrid>
                <a:gridCol w="1947796">
                  <a:extLst>
                    <a:ext uri="{9D8B030D-6E8A-4147-A177-3AD203B41FA5}">
                      <a16:colId xmlns:a16="http://schemas.microsoft.com/office/drawing/2014/main" xmlns="" val="4165441938"/>
                    </a:ext>
                  </a:extLst>
                </a:gridCol>
                <a:gridCol w="4019265">
                  <a:extLst>
                    <a:ext uri="{9D8B030D-6E8A-4147-A177-3AD203B41FA5}">
                      <a16:colId xmlns:a16="http://schemas.microsoft.com/office/drawing/2014/main" xmlns="" val="1772052304"/>
                    </a:ext>
                  </a:extLst>
                </a:gridCol>
              </a:tblGrid>
              <a:tr h="228600">
                <a:tc>
                  <a:txBody>
                    <a:bodyPr/>
                    <a:lstStyle/>
                    <a:p>
                      <a:pPr algn="ct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Подъездные</a:t>
                      </a:r>
                      <a:r>
                        <a:rPr lang="ru-RU" sz="1000" baseline="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пути</a:t>
                      </a:r>
                      <a:endParaRPr lang="ru-RU" sz="10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автомобильная  дорога примыкает к участку , железная дорога</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 станция «Новодугинская» </a:t>
                      </a: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на расстоянии </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700 метров</a:t>
                      </a:r>
                      <a:endPar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solidFill>
                      <a:schemeClr val="bg1"/>
                    </a:solidFill>
                  </a:tcPr>
                </a:tc>
                <a:extLst>
                  <a:ext uri="{0D108BD9-81ED-4DB2-BD59-A6C34878D82A}">
                    <a16:rowId xmlns:a16="http://schemas.microsoft.com/office/drawing/2014/main" xmlns="" val="2951530806"/>
                  </a:ext>
                </a:extLst>
              </a:tr>
            </a:tbl>
          </a:graphicData>
        </a:graphic>
      </p:graphicFrame>
      <p:graphicFrame>
        <p:nvGraphicFramePr>
          <p:cNvPr id="23" name="Таблица 22"/>
          <p:cNvGraphicFramePr>
            <a:graphicFrameLocks noGrp="1"/>
          </p:cNvGraphicFramePr>
          <p:nvPr>
            <p:extLst>
              <p:ext uri="{D42A27DB-BD31-4B8C-83A1-F6EECF244321}">
                <p14:modId xmlns:p14="http://schemas.microsoft.com/office/powerpoint/2010/main" xmlns="" val="3333563020"/>
              </p:ext>
            </p:extLst>
          </p:nvPr>
        </p:nvGraphicFramePr>
        <p:xfrm>
          <a:off x="170253" y="6077422"/>
          <a:ext cx="5966460" cy="243840"/>
        </p:xfrm>
        <a:graphic>
          <a:graphicData uri="http://schemas.openxmlformats.org/drawingml/2006/table">
            <a:tbl>
              <a:tblPr>
                <a:tableStyleId>{BDBED569-4797-4DF1-A0F4-6AAB3CD982D8}</a:tableStyleId>
              </a:tblPr>
              <a:tblGrid>
                <a:gridCol w="2636968">
                  <a:extLst>
                    <a:ext uri="{9D8B030D-6E8A-4147-A177-3AD203B41FA5}">
                      <a16:colId xmlns:a16="http://schemas.microsoft.com/office/drawing/2014/main" xmlns="" val="4165441938"/>
                    </a:ext>
                  </a:extLst>
                </a:gridCol>
                <a:gridCol w="3329492">
                  <a:extLst>
                    <a:ext uri="{9D8B030D-6E8A-4147-A177-3AD203B41FA5}">
                      <a16:colId xmlns:a16="http://schemas.microsoft.com/office/drawing/2014/main" xmlns="" val="1575495227"/>
                    </a:ext>
                  </a:extLst>
                </a:gridCol>
              </a:tblGrid>
              <a:tr h="233111">
                <a:tc>
                  <a:txBody>
                    <a:bodyPr/>
                    <a:lstStyle/>
                    <a:p>
                      <a:pPr algn="ct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Условия предоставления</a:t>
                      </a:r>
                      <a:endParaRPr lang="ru-RU" sz="10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выкуп: 5 млн. руб.</a:t>
                      </a:r>
                    </a:p>
                  </a:txBody>
                  <a:tcPr anchor="ctr">
                    <a:solidFill>
                      <a:schemeClr val="bg1"/>
                    </a:solidFill>
                  </a:tcPr>
                </a:tc>
                <a:extLst>
                  <a:ext uri="{0D108BD9-81ED-4DB2-BD59-A6C34878D82A}">
                    <a16:rowId xmlns:a16="http://schemas.microsoft.com/office/drawing/2014/main" xmlns="" val="2951530806"/>
                  </a:ext>
                </a:extLst>
              </a:tr>
            </a:tbl>
          </a:graphicData>
        </a:graphic>
      </p:graphicFrame>
      <p:graphicFrame>
        <p:nvGraphicFramePr>
          <p:cNvPr id="24" name="Таблица 23"/>
          <p:cNvGraphicFramePr>
            <a:graphicFrameLocks noGrp="1"/>
          </p:cNvGraphicFramePr>
          <p:nvPr>
            <p:extLst>
              <p:ext uri="{D42A27DB-BD31-4B8C-83A1-F6EECF244321}">
                <p14:modId xmlns:p14="http://schemas.microsoft.com/office/powerpoint/2010/main" xmlns="" val="3785631519"/>
              </p:ext>
            </p:extLst>
          </p:nvPr>
        </p:nvGraphicFramePr>
        <p:xfrm>
          <a:off x="168297" y="3195857"/>
          <a:ext cx="7162144" cy="1051560"/>
        </p:xfrm>
        <a:graphic>
          <a:graphicData uri="http://schemas.openxmlformats.org/drawingml/2006/table">
            <a:tbl>
              <a:tblPr>
                <a:tableStyleId>{BDBED569-4797-4DF1-A0F4-6AAB3CD982D8}</a:tableStyleId>
              </a:tblPr>
              <a:tblGrid>
                <a:gridCol w="1540582">
                  <a:extLst>
                    <a:ext uri="{9D8B030D-6E8A-4147-A177-3AD203B41FA5}">
                      <a16:colId xmlns:a16="http://schemas.microsoft.com/office/drawing/2014/main" xmlns="" val="4165441938"/>
                    </a:ext>
                  </a:extLst>
                </a:gridCol>
                <a:gridCol w="2107348">
                  <a:extLst>
                    <a:ext uri="{9D8B030D-6E8A-4147-A177-3AD203B41FA5}">
                      <a16:colId xmlns:a16="http://schemas.microsoft.com/office/drawing/2014/main" xmlns="" val="3330051727"/>
                    </a:ext>
                  </a:extLst>
                </a:gridCol>
                <a:gridCol w="3514214">
                  <a:extLst>
                    <a:ext uri="{9D8B030D-6E8A-4147-A177-3AD203B41FA5}">
                      <a16:colId xmlns:a16="http://schemas.microsoft.com/office/drawing/2014/main" xmlns="" val="2995895153"/>
                    </a:ext>
                  </a:extLst>
                </a:gridCol>
              </a:tblGrid>
              <a:tr h="164341">
                <a:tc rowSpan="4">
                  <a:txBody>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Характеристика</a:t>
                      </a:r>
                    </a:p>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участка</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Площадь</a:t>
                      </a:r>
                      <a:endParaRPr lang="ru-RU" sz="900" b="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2,8484 га</a:t>
                      </a:r>
                    </a:p>
                  </a:txBody>
                  <a:tcPr anchor="ctr"/>
                </a:tc>
                <a:extLst>
                  <a:ext uri="{0D108BD9-81ED-4DB2-BD59-A6C34878D82A}">
                    <a16:rowId xmlns:a16="http://schemas.microsoft.com/office/drawing/2014/main" xmlns="" val="2951530806"/>
                  </a:ext>
                </a:extLst>
              </a:tr>
              <a:tr h="0">
                <a:tc vMerge="1">
                  <a:txBody>
                    <a:bodyPr/>
                    <a:lstStyle/>
                    <a:p>
                      <a:pPr marL="0" marR="0" indent="0" algn="l" defTabSz="755934" rtl="0" eaLnBrk="1" fontAlgn="auto" latinLnBrk="0" hangingPunct="1">
                        <a:lnSpc>
                          <a:spcPct val="100000"/>
                        </a:lnSpc>
                        <a:spcBef>
                          <a:spcPts val="0"/>
                        </a:spcBef>
                        <a:spcAft>
                          <a:spcPts val="0"/>
                        </a:spcAft>
                        <a:buClrTx/>
                        <a:buSzTx/>
                        <a:buFontTx/>
                        <a:buNone/>
                        <a:tabLst/>
                        <a:defRPr/>
                      </a:pPr>
                      <a:endParaRPr lang="ru-RU" sz="7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Категория</a:t>
                      </a:r>
                      <a:r>
                        <a:rPr lang="ru-RU" sz="900" b="0" baseline="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земли</a:t>
                      </a:r>
                      <a:endPar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земли промышленности</a:t>
                      </a:r>
                    </a:p>
                  </a:txBody>
                  <a:tcPr anchor="ctr"/>
                </a:tc>
                <a:extLst>
                  <a:ext uri="{0D108BD9-81ED-4DB2-BD59-A6C34878D82A}">
                    <a16:rowId xmlns:a16="http://schemas.microsoft.com/office/drawing/2014/main" xmlns="" val="3113957651"/>
                  </a:ext>
                </a:extLst>
              </a:tr>
              <a:tr h="0">
                <a:tc vMerge="1">
                  <a:txBody>
                    <a:bodyPr/>
                    <a:lstStyle/>
                    <a:p>
                      <a:pPr marL="0" marR="0" indent="0" algn="l" defTabSz="755934" rtl="0" eaLnBrk="1" fontAlgn="auto" latinLnBrk="0" hangingPunct="1">
                        <a:lnSpc>
                          <a:spcPct val="100000"/>
                        </a:lnSpc>
                        <a:spcBef>
                          <a:spcPts val="0"/>
                        </a:spcBef>
                        <a:spcAft>
                          <a:spcPts val="0"/>
                        </a:spcAft>
                        <a:buClrTx/>
                        <a:buSzTx/>
                        <a:buFontTx/>
                        <a:buNone/>
                        <a:tabLst/>
                        <a:defRPr/>
                      </a:pPr>
                      <a:endParaRPr lang="ru-RU" sz="7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Форма собственности</a:t>
                      </a: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частная</a:t>
                      </a:r>
                    </a:p>
                  </a:txBody>
                  <a:tcPr anchor="ctr"/>
                </a:tc>
                <a:extLst>
                  <a:ext uri="{0D108BD9-81ED-4DB2-BD59-A6C34878D82A}">
                    <a16:rowId xmlns:a16="http://schemas.microsoft.com/office/drawing/2014/main" xmlns="" val="42063930"/>
                  </a:ext>
                </a:extLst>
              </a:tr>
              <a:tr h="302346">
                <a:tc vMerge="1">
                  <a:txBody>
                    <a:bodyPr/>
                    <a:lstStyle/>
                    <a:p>
                      <a:pPr algn="ct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Приоритетное направление использования</a:t>
                      </a: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производственная</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деятельность</a:t>
                      </a:r>
                      <a:endPar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10003"/>
                  </a:ext>
                </a:extLst>
              </a:tr>
            </a:tbl>
          </a:graphicData>
        </a:graphic>
      </p:graphicFrame>
      <p:graphicFrame>
        <p:nvGraphicFramePr>
          <p:cNvPr id="34" name="Таблица 33"/>
          <p:cNvGraphicFramePr>
            <a:graphicFrameLocks noGrp="1"/>
          </p:cNvGraphicFramePr>
          <p:nvPr>
            <p:extLst>
              <p:ext uri="{D42A27DB-BD31-4B8C-83A1-F6EECF244321}">
                <p14:modId xmlns:p14="http://schemas.microsoft.com/office/powerpoint/2010/main" xmlns="" val="1680690285"/>
              </p:ext>
            </p:extLst>
          </p:nvPr>
        </p:nvGraphicFramePr>
        <p:xfrm>
          <a:off x="168613" y="4248741"/>
          <a:ext cx="6981695" cy="1463040"/>
        </p:xfrm>
        <a:graphic>
          <a:graphicData uri="http://schemas.openxmlformats.org/drawingml/2006/table">
            <a:tbl>
              <a:tblPr>
                <a:tableStyleId>{BDBED569-4797-4DF1-A0F4-6AAB3CD982D8}</a:tableStyleId>
              </a:tblPr>
              <a:tblGrid>
                <a:gridCol w="1315413">
                  <a:extLst>
                    <a:ext uri="{9D8B030D-6E8A-4147-A177-3AD203B41FA5}">
                      <a16:colId xmlns:a16="http://schemas.microsoft.com/office/drawing/2014/main" xmlns="" val="4165441938"/>
                    </a:ext>
                  </a:extLst>
                </a:gridCol>
                <a:gridCol w="1411574">
                  <a:extLst>
                    <a:ext uri="{9D8B030D-6E8A-4147-A177-3AD203B41FA5}">
                      <a16:colId xmlns:a16="http://schemas.microsoft.com/office/drawing/2014/main" xmlns="" val="2407449417"/>
                    </a:ext>
                  </a:extLst>
                </a:gridCol>
                <a:gridCol w="4254708">
                  <a:extLst>
                    <a:ext uri="{9D8B030D-6E8A-4147-A177-3AD203B41FA5}">
                      <a16:colId xmlns:a16="http://schemas.microsoft.com/office/drawing/2014/main" xmlns="" val="2693098453"/>
                    </a:ext>
                  </a:extLst>
                </a:gridCol>
              </a:tblGrid>
              <a:tr h="284023">
                <a:tc rowSpan="4">
                  <a:txBody>
                    <a:bodyPr/>
                    <a:lstStyle/>
                    <a:p>
                      <a:pPr algn="ct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Инженерная</a:t>
                      </a:r>
                      <a:r>
                        <a:rPr lang="ru-RU" sz="1000" baseline="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инфраструктура</a:t>
                      </a:r>
                      <a:endPar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Электроснабжение</a:t>
                      </a:r>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marL="0" marR="0" indent="0" algn="just"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ближайший центр питания ПС Новодугино 110/35/10 на расстоянии 1,4 км по прямой до границы земельного участка. Резерв мощности для тех. присоединения 5,76 МВА</a:t>
                      </a:r>
                    </a:p>
                  </a:txBody>
                  <a:tcPr anchor="ctr"/>
                </a:tc>
                <a:extLst>
                  <a:ext uri="{0D108BD9-81ED-4DB2-BD59-A6C34878D82A}">
                    <a16:rowId xmlns:a16="http://schemas.microsoft.com/office/drawing/2014/main" xmlns="" val="10000"/>
                  </a:ext>
                </a:extLst>
              </a:tr>
              <a:tr h="284023">
                <a:tc vMerge="1">
                  <a:txBody>
                    <a:bodyPr/>
                    <a:lstStyle/>
                    <a:p>
                      <a:pPr algn="ctr"/>
                      <a:endPar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Газоснабжение</a:t>
                      </a:r>
                    </a:p>
                  </a:txBody>
                  <a:tcPr anchor="ctr"/>
                </a:tc>
                <a:tc>
                  <a:txBody>
                    <a:bodyPr/>
                    <a:lstStyle/>
                    <a:p>
                      <a:pPr marL="0" marR="0" indent="0" algn="just"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точка подключения на расстоянии 200 м; сроки тех. присоединения – не более 2 лет, стоимость – от 0,2</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млн. руб., свободная</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мощность 1000 м.куб./час. </a:t>
                      </a:r>
                      <a:endPar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2951530806"/>
                  </a:ext>
                </a:extLst>
              </a:tr>
              <a:tr h="171521">
                <a:tc vMerge="1">
                  <a:txBody>
                    <a:bodyPr/>
                    <a:lstStyle/>
                    <a:p>
                      <a:pPr algn="l"/>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Водоснабжение</a:t>
                      </a:r>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marL="0" marR="0" indent="0" algn="just"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точка подключения на расстоянии 1000 м, стоимость – от 0,5 млн.руб.</a:t>
                      </a:r>
                    </a:p>
                  </a:txBody>
                  <a:tcPr anchor="ctr"/>
                </a:tc>
                <a:extLst>
                  <a:ext uri="{0D108BD9-81ED-4DB2-BD59-A6C34878D82A}">
                    <a16:rowId xmlns:a16="http://schemas.microsoft.com/office/drawing/2014/main" xmlns="" val="42063930"/>
                  </a:ext>
                </a:extLst>
              </a:tr>
              <a:tr h="171521">
                <a:tc vMerge="1">
                  <a:txBody>
                    <a:bodyPr/>
                    <a:lstStyle/>
                    <a:p>
                      <a:pPr algn="l"/>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Водоотведение</a:t>
                      </a:r>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algn="just"/>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необходимо строительство канализации, стоимость согласно смете</a:t>
                      </a:r>
                    </a:p>
                  </a:txBody>
                  <a:tcPr anchor="ctr"/>
                </a:tc>
                <a:extLst>
                  <a:ext uri="{0D108BD9-81ED-4DB2-BD59-A6C34878D82A}">
                    <a16:rowId xmlns:a16="http://schemas.microsoft.com/office/drawing/2014/main" xmlns="" val="2032109891"/>
                  </a:ext>
                </a:extLst>
              </a:tr>
            </a:tbl>
          </a:graphicData>
        </a:graphic>
      </p:graphicFrame>
      <p:sp>
        <p:nvSpPr>
          <p:cNvPr id="18" name="TextBox 17"/>
          <p:cNvSpPr txBox="1"/>
          <p:nvPr/>
        </p:nvSpPr>
        <p:spPr>
          <a:xfrm>
            <a:off x="833915" y="154887"/>
            <a:ext cx="1188146"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20" name="Рисунок 1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pic>
        <p:nvPicPr>
          <p:cNvPr id="2" name="Picture 2" descr="C:\Users\Econom VE\Desktop\Скан\125.png"/>
          <p:cNvPicPr>
            <a:picLocks noChangeAspect="1" noChangeArrowheads="1"/>
          </p:cNvPicPr>
          <p:nvPr/>
        </p:nvPicPr>
        <p:blipFill>
          <a:blip r:embed="rId5" cstate="print"/>
          <a:srcRect r="-7065" b="6138"/>
          <a:stretch>
            <a:fillRect/>
          </a:stretch>
        </p:blipFill>
        <p:spPr bwMode="auto">
          <a:xfrm>
            <a:off x="3889500" y="1260246"/>
            <a:ext cx="2047837" cy="1886242"/>
          </a:xfrm>
          <a:prstGeom prst="rect">
            <a:avLst/>
          </a:prstGeom>
          <a:noFill/>
        </p:spPr>
      </p:pic>
      <p:sp>
        <p:nvSpPr>
          <p:cNvPr id="16" name="TextBox 15"/>
          <p:cNvSpPr txBox="1"/>
          <p:nvPr/>
        </p:nvSpPr>
        <p:spPr>
          <a:xfrm>
            <a:off x="6723485" y="2931044"/>
            <a:ext cx="617220" cy="215444"/>
          </a:xfrm>
          <a:prstGeom prst="rect">
            <a:avLst/>
          </a:prstGeom>
          <a:noFill/>
        </p:spPr>
        <p:txBody>
          <a:bodyPr wrap="square" rtlCol="0">
            <a:spAutoFit/>
          </a:bodyPr>
          <a:lstStyle/>
          <a:p>
            <a:r>
              <a:rPr lang="en-US" sz="800" dirty="0" smtClean="0"/>
              <a:t>Yandex.ru</a:t>
            </a:r>
            <a:endParaRPr lang="ru-RU" sz="800" dirty="0"/>
          </a:p>
        </p:txBody>
      </p:sp>
      <p:pic>
        <p:nvPicPr>
          <p:cNvPr id="17" name="Рисунок 16" descr="C:\Users\Ekon2\Desktop\Фото_кирпичный\IMG_20250728_172208_472@-1106089736.jpg"/>
          <p:cNvPicPr/>
          <p:nvPr/>
        </p:nvPicPr>
        <p:blipFill>
          <a:blip r:embed="rId6" cstate="print"/>
          <a:srcRect/>
          <a:stretch>
            <a:fillRect/>
          </a:stretch>
        </p:blipFill>
        <p:spPr bwMode="auto">
          <a:xfrm>
            <a:off x="5566410" y="1229966"/>
            <a:ext cx="1771650" cy="1924714"/>
          </a:xfrm>
          <a:prstGeom prst="rect">
            <a:avLst/>
          </a:prstGeom>
          <a:noFill/>
          <a:ln w="9525">
            <a:noFill/>
            <a:miter lim="800000"/>
            <a:headEnd/>
            <a:tailEnd/>
          </a:ln>
        </p:spPr>
      </p:pic>
    </p:spTree>
    <p:extLst>
      <p:ext uri="{BB962C8B-B14F-4D97-AF65-F5344CB8AC3E}">
        <p14:creationId xmlns:p14="http://schemas.microsoft.com/office/powerpoint/2010/main" xmlns="" val="37438236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3" cstate="print"/>
          <a:stretch>
            <a:fillRect/>
          </a:stretch>
        </p:blipFill>
        <p:spPr>
          <a:xfrm>
            <a:off x="2061031" y="156237"/>
            <a:ext cx="5498644" cy="768091"/>
          </a:xfrm>
          <a:prstGeom prst="rect">
            <a:avLst/>
          </a:prstGeom>
        </p:spPr>
      </p:pic>
      <p:sp>
        <p:nvSpPr>
          <p:cNvPr id="3" name="TextBox 2"/>
          <p:cNvSpPr txBox="1"/>
          <p:nvPr/>
        </p:nvSpPr>
        <p:spPr>
          <a:xfrm>
            <a:off x="2061031" y="317130"/>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Инвестиционные площадки</a:t>
            </a:r>
          </a:p>
        </p:txBody>
      </p:sp>
      <p:sp>
        <p:nvSpPr>
          <p:cNvPr id="15" name="TextBox 14"/>
          <p:cNvSpPr txBox="1"/>
          <p:nvPr/>
        </p:nvSpPr>
        <p:spPr>
          <a:xfrm>
            <a:off x="7121735" y="7190343"/>
            <a:ext cx="441146"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13</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aphicFrame>
        <p:nvGraphicFramePr>
          <p:cNvPr id="19" name="Таблица 18"/>
          <p:cNvGraphicFramePr>
            <a:graphicFrameLocks noGrp="1"/>
          </p:cNvGraphicFramePr>
          <p:nvPr>
            <p:extLst>
              <p:ext uri="{D42A27DB-BD31-4B8C-83A1-F6EECF244321}">
                <p14:modId xmlns:p14="http://schemas.microsoft.com/office/powerpoint/2010/main" xmlns="" val="1491655348"/>
              </p:ext>
            </p:extLst>
          </p:nvPr>
        </p:nvGraphicFramePr>
        <p:xfrm>
          <a:off x="168295" y="1008076"/>
          <a:ext cx="7224722" cy="2122750"/>
        </p:xfrm>
        <a:graphic>
          <a:graphicData uri="http://schemas.openxmlformats.org/drawingml/2006/table">
            <a:tbl>
              <a:tblPr>
                <a:tableStyleId>{BDBED569-4797-4DF1-A0F4-6AAB3CD982D8}</a:tableStyleId>
              </a:tblPr>
              <a:tblGrid>
                <a:gridCol w="3668209">
                  <a:extLst>
                    <a:ext uri="{9D8B030D-6E8A-4147-A177-3AD203B41FA5}">
                      <a16:colId xmlns:a16="http://schemas.microsoft.com/office/drawing/2014/main" xmlns="" val="4165441938"/>
                    </a:ext>
                  </a:extLst>
                </a:gridCol>
                <a:gridCol w="3556513">
                  <a:extLst>
                    <a:ext uri="{9D8B030D-6E8A-4147-A177-3AD203B41FA5}">
                      <a16:colId xmlns:a16="http://schemas.microsoft.com/office/drawing/2014/main" xmlns="" val="1779954494"/>
                    </a:ext>
                  </a:extLst>
                </a:gridCol>
              </a:tblGrid>
              <a:tr h="553054">
                <a:tc>
                  <a:txBody>
                    <a:bodyPr/>
                    <a:lstStyle/>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Инвестиционная площадка </a:t>
                      </a:r>
                    </a:p>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67-13-36</a:t>
                      </a:r>
                    </a:p>
                  </a:txBody>
                  <a:tcPr>
                    <a:solidFill>
                      <a:srgbClr val="D1FFFF"/>
                    </a:solidFill>
                  </a:tcPr>
                </a:tc>
                <a:tc rowSpan="2">
                  <a:txBody>
                    <a:bodyPr/>
                    <a:lstStyle/>
                    <a:p>
                      <a:pPr algn="ctr"/>
                      <a:endPar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xmlns="" val="2951530806"/>
                  </a:ext>
                </a:extLst>
              </a:tr>
              <a:tr h="1569696">
                <a:tc>
                  <a:txBody>
                    <a:bodyPr/>
                    <a:lstStyle/>
                    <a:p>
                      <a:pPr algn="ct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Местоположение:</a:t>
                      </a:r>
                    </a:p>
                    <a:p>
                      <a:pPr marL="0" indent="180975" algn="just"/>
                      <a:endParaRPr lang="ru-RU" sz="1050" dirty="0" smtClean="0">
                        <a:latin typeface="Open Sans Semibold" panose="020B0706030804020204" pitchFamily="34" charset="0"/>
                        <a:ea typeface="Open Sans Semibold" panose="020B0706030804020204" pitchFamily="34" charset="0"/>
                        <a:cs typeface="Open Sans Semibold" panose="020B0706030804020204" pitchFamily="34" charset="0"/>
                      </a:endParaRPr>
                    </a:p>
                    <a:p>
                      <a:r>
                        <a:rPr lang="ru-RU" sz="1200" kern="1200" dirty="0" smtClean="0">
                          <a:solidFill>
                            <a:schemeClr val="tx1"/>
                          </a:solidFill>
                          <a:latin typeface="+mn-lt"/>
                          <a:ea typeface="+mn-ea"/>
                          <a:cs typeface="+mn-cs"/>
                        </a:rPr>
                        <a:t>Смоленская область, </a:t>
                      </a:r>
                      <a:r>
                        <a:rPr lang="ru-RU" sz="1200" kern="1200" dirty="0" err="1" smtClean="0">
                          <a:solidFill>
                            <a:schemeClr val="tx1"/>
                          </a:solidFill>
                          <a:latin typeface="+mn-lt"/>
                          <a:ea typeface="+mn-ea"/>
                          <a:cs typeface="+mn-cs"/>
                        </a:rPr>
                        <a:t>Новодугинский</a:t>
                      </a:r>
                      <a:r>
                        <a:rPr lang="ru-RU" sz="1200" kern="1200" dirty="0" smtClean="0">
                          <a:solidFill>
                            <a:schemeClr val="tx1"/>
                          </a:solidFill>
                          <a:latin typeface="+mn-lt"/>
                          <a:ea typeface="+mn-ea"/>
                          <a:cs typeface="+mn-cs"/>
                        </a:rPr>
                        <a:t> муниципальный округ,  800 м западнее д. </a:t>
                      </a:r>
                      <a:r>
                        <a:rPr lang="ru-RU" sz="1200" kern="1200" dirty="0" err="1" smtClean="0">
                          <a:solidFill>
                            <a:schemeClr val="tx1"/>
                          </a:solidFill>
                          <a:latin typeface="+mn-lt"/>
                          <a:ea typeface="+mn-ea"/>
                          <a:cs typeface="+mn-cs"/>
                        </a:rPr>
                        <a:t>Марково</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 расстояние до г. Москвы: 300 км;</a:t>
                      </a:r>
                    </a:p>
                    <a:p>
                      <a:pPr>
                        <a:buFontTx/>
                        <a:buChar char="-"/>
                      </a:pPr>
                      <a:r>
                        <a:rPr lang="ru-RU" sz="1200" kern="1200" dirty="0" smtClean="0">
                          <a:solidFill>
                            <a:schemeClr val="tx1"/>
                          </a:solidFill>
                          <a:latin typeface="+mn-lt"/>
                          <a:ea typeface="+mn-ea"/>
                          <a:cs typeface="+mn-cs"/>
                        </a:rPr>
                        <a:t>расстояние до г. Смоленска: 220 км</a:t>
                      </a:r>
                    </a:p>
                    <a:p>
                      <a:pPr>
                        <a:buFontTx/>
                        <a:buChar char="-"/>
                      </a:pPr>
                      <a:r>
                        <a:rPr lang="ru-RU" sz="1200" dirty="0" smtClean="0">
                          <a:latin typeface="+mn-lt"/>
                          <a:ea typeface="Open Sans" panose="020B0606030504020204" pitchFamily="34" charset="0"/>
                          <a:cs typeface="Open Sans" panose="020B0606030504020204" pitchFamily="34" charset="0"/>
                        </a:rPr>
                        <a:t>- расстояние до с. Новодугино:</a:t>
                      </a:r>
                      <a:r>
                        <a:rPr lang="ru-RU" sz="1200" baseline="0" dirty="0" smtClean="0">
                          <a:latin typeface="+mn-lt"/>
                          <a:ea typeface="Open Sans" panose="020B0606030504020204" pitchFamily="34" charset="0"/>
                          <a:cs typeface="Open Sans" panose="020B0606030504020204" pitchFamily="34" charset="0"/>
                        </a:rPr>
                        <a:t> 16 </a:t>
                      </a:r>
                      <a:r>
                        <a:rPr lang="ru-RU" sz="1200" dirty="0" smtClean="0">
                          <a:latin typeface="+mn-lt"/>
                          <a:ea typeface="Open Sans" panose="020B0606030504020204" pitchFamily="34" charset="0"/>
                          <a:cs typeface="Open Sans" panose="020B0606030504020204" pitchFamily="34" charset="0"/>
                        </a:rPr>
                        <a:t>км.</a:t>
                      </a:r>
                    </a:p>
                    <a:p>
                      <a:pPr algn="just"/>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vMerge="1">
                  <a:txBody>
                    <a:bodyPr/>
                    <a:lstStyle/>
                    <a:p>
                      <a:pPr algn="just"/>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extLst>
                  <a:ext uri="{0D108BD9-81ED-4DB2-BD59-A6C34878D82A}">
                    <a16:rowId xmlns:a16="http://schemas.microsoft.com/office/drawing/2014/main" xmlns="" val="415780204"/>
                  </a:ext>
                </a:extLst>
              </a:tr>
            </a:tbl>
          </a:graphicData>
        </a:graphic>
      </p:graphicFrame>
      <p:graphicFrame>
        <p:nvGraphicFramePr>
          <p:cNvPr id="22" name="Таблица 21"/>
          <p:cNvGraphicFramePr>
            <a:graphicFrameLocks noGrp="1"/>
          </p:cNvGraphicFramePr>
          <p:nvPr>
            <p:extLst>
              <p:ext uri="{D42A27DB-BD31-4B8C-83A1-F6EECF244321}">
                <p14:modId xmlns:p14="http://schemas.microsoft.com/office/powerpoint/2010/main" xmlns="" val="1851759840"/>
              </p:ext>
            </p:extLst>
          </p:nvPr>
        </p:nvGraphicFramePr>
        <p:xfrm>
          <a:off x="167078" y="5884256"/>
          <a:ext cx="5931421" cy="243840"/>
        </p:xfrm>
        <a:graphic>
          <a:graphicData uri="http://schemas.openxmlformats.org/drawingml/2006/table">
            <a:tbl>
              <a:tblPr>
                <a:tableStyleId>{BDBED569-4797-4DF1-A0F4-6AAB3CD982D8}</a:tableStyleId>
              </a:tblPr>
              <a:tblGrid>
                <a:gridCol w="2669428">
                  <a:extLst>
                    <a:ext uri="{9D8B030D-6E8A-4147-A177-3AD203B41FA5}">
                      <a16:colId xmlns:a16="http://schemas.microsoft.com/office/drawing/2014/main" xmlns="" val="4165441938"/>
                    </a:ext>
                  </a:extLst>
                </a:gridCol>
                <a:gridCol w="3261993">
                  <a:extLst>
                    <a:ext uri="{9D8B030D-6E8A-4147-A177-3AD203B41FA5}">
                      <a16:colId xmlns:a16="http://schemas.microsoft.com/office/drawing/2014/main" xmlns="" val="1772052304"/>
                    </a:ext>
                  </a:extLst>
                </a:gridCol>
              </a:tblGrid>
              <a:tr h="228600">
                <a:tc>
                  <a:txBody>
                    <a:bodyPr/>
                    <a:lstStyle/>
                    <a:p>
                      <a:pPr algn="ct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Подъездные</a:t>
                      </a:r>
                      <a:r>
                        <a:rPr lang="ru-RU" sz="1000" baseline="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пути</a:t>
                      </a:r>
                      <a:endParaRPr lang="ru-RU" sz="10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автомобильная дорога примыкает к участку</a:t>
                      </a:r>
                    </a:p>
                  </a:txBody>
                  <a:tcPr anchor="ctr">
                    <a:solidFill>
                      <a:schemeClr val="bg1"/>
                    </a:solidFill>
                  </a:tcPr>
                </a:tc>
                <a:extLst>
                  <a:ext uri="{0D108BD9-81ED-4DB2-BD59-A6C34878D82A}">
                    <a16:rowId xmlns:a16="http://schemas.microsoft.com/office/drawing/2014/main" xmlns="" val="2951530806"/>
                  </a:ext>
                </a:extLst>
              </a:tr>
            </a:tbl>
          </a:graphicData>
        </a:graphic>
      </p:graphicFrame>
      <p:graphicFrame>
        <p:nvGraphicFramePr>
          <p:cNvPr id="23" name="Таблица 22"/>
          <p:cNvGraphicFramePr>
            <a:graphicFrameLocks noGrp="1"/>
          </p:cNvGraphicFramePr>
          <p:nvPr>
            <p:extLst>
              <p:ext uri="{D42A27DB-BD31-4B8C-83A1-F6EECF244321}">
                <p14:modId xmlns:p14="http://schemas.microsoft.com/office/powerpoint/2010/main" xmlns="" val="271113154"/>
              </p:ext>
            </p:extLst>
          </p:nvPr>
        </p:nvGraphicFramePr>
        <p:xfrm>
          <a:off x="167078" y="6240780"/>
          <a:ext cx="6050842" cy="243840"/>
        </p:xfrm>
        <a:graphic>
          <a:graphicData uri="http://schemas.openxmlformats.org/drawingml/2006/table">
            <a:tbl>
              <a:tblPr>
                <a:tableStyleId>{BDBED569-4797-4DF1-A0F4-6AAB3CD982D8}</a:tableStyleId>
              </a:tblPr>
              <a:tblGrid>
                <a:gridCol w="2669428">
                  <a:extLst>
                    <a:ext uri="{9D8B030D-6E8A-4147-A177-3AD203B41FA5}">
                      <a16:colId xmlns:a16="http://schemas.microsoft.com/office/drawing/2014/main" xmlns="" val="4165441938"/>
                    </a:ext>
                  </a:extLst>
                </a:gridCol>
                <a:gridCol w="3381414">
                  <a:extLst>
                    <a:ext uri="{9D8B030D-6E8A-4147-A177-3AD203B41FA5}">
                      <a16:colId xmlns:a16="http://schemas.microsoft.com/office/drawing/2014/main" xmlns="" val="1575495227"/>
                    </a:ext>
                  </a:extLst>
                </a:gridCol>
              </a:tblGrid>
              <a:tr h="120858">
                <a:tc>
                  <a:txBody>
                    <a:bodyPr/>
                    <a:lstStyle/>
                    <a:p>
                      <a:pPr algn="ct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Условия предоставления</a:t>
                      </a:r>
                      <a:endParaRPr lang="ru-RU" sz="10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выкуп</a:t>
                      </a:r>
                      <a:endPar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solidFill>
                      <a:schemeClr val="bg1"/>
                    </a:solidFill>
                  </a:tcPr>
                </a:tc>
                <a:extLst>
                  <a:ext uri="{0D108BD9-81ED-4DB2-BD59-A6C34878D82A}">
                    <a16:rowId xmlns:a16="http://schemas.microsoft.com/office/drawing/2014/main" xmlns="" val="2951530806"/>
                  </a:ext>
                </a:extLst>
              </a:tr>
            </a:tbl>
          </a:graphicData>
        </a:graphic>
      </p:graphicFrame>
      <p:graphicFrame>
        <p:nvGraphicFramePr>
          <p:cNvPr id="24" name="Таблица 23"/>
          <p:cNvGraphicFramePr>
            <a:graphicFrameLocks noGrp="1"/>
          </p:cNvGraphicFramePr>
          <p:nvPr>
            <p:extLst>
              <p:ext uri="{D42A27DB-BD31-4B8C-83A1-F6EECF244321}">
                <p14:modId xmlns:p14="http://schemas.microsoft.com/office/powerpoint/2010/main" xmlns="" val="3113790699"/>
              </p:ext>
            </p:extLst>
          </p:nvPr>
        </p:nvGraphicFramePr>
        <p:xfrm>
          <a:off x="168296" y="3131309"/>
          <a:ext cx="7224723" cy="1097280"/>
        </p:xfrm>
        <a:graphic>
          <a:graphicData uri="http://schemas.openxmlformats.org/drawingml/2006/table">
            <a:tbl>
              <a:tblPr>
                <a:tableStyleId>{BDBED569-4797-4DF1-A0F4-6AAB3CD982D8}</a:tableStyleId>
              </a:tblPr>
              <a:tblGrid>
                <a:gridCol w="1525593">
                  <a:extLst>
                    <a:ext uri="{9D8B030D-6E8A-4147-A177-3AD203B41FA5}">
                      <a16:colId xmlns:a16="http://schemas.microsoft.com/office/drawing/2014/main" xmlns="" val="4165441938"/>
                    </a:ext>
                  </a:extLst>
                </a:gridCol>
                <a:gridCol w="2138971">
                  <a:extLst>
                    <a:ext uri="{9D8B030D-6E8A-4147-A177-3AD203B41FA5}">
                      <a16:colId xmlns:a16="http://schemas.microsoft.com/office/drawing/2014/main" xmlns="" val="3330051727"/>
                    </a:ext>
                  </a:extLst>
                </a:gridCol>
                <a:gridCol w="3560159">
                  <a:extLst>
                    <a:ext uri="{9D8B030D-6E8A-4147-A177-3AD203B41FA5}">
                      <a16:colId xmlns:a16="http://schemas.microsoft.com/office/drawing/2014/main" xmlns="" val="2995895153"/>
                    </a:ext>
                  </a:extLst>
                </a:gridCol>
              </a:tblGrid>
              <a:tr h="164341">
                <a:tc rowSpan="4">
                  <a:txBody>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Характеристика</a:t>
                      </a:r>
                    </a:p>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участка</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Площадь</a:t>
                      </a:r>
                      <a:endParaRPr lang="ru-RU" sz="900" b="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1200" kern="1200" dirty="0" smtClean="0">
                          <a:solidFill>
                            <a:schemeClr val="tx1"/>
                          </a:solidFill>
                          <a:latin typeface="+mn-lt"/>
                          <a:ea typeface="+mn-ea"/>
                          <a:cs typeface="+mn-cs"/>
                        </a:rPr>
                        <a:t>69619  </a:t>
                      </a:r>
                      <a:r>
                        <a:rPr lang="ru-RU" sz="1200" kern="1200" dirty="0" err="1" smtClean="0">
                          <a:solidFill>
                            <a:schemeClr val="tx1"/>
                          </a:solidFill>
                          <a:latin typeface="+mn-lt"/>
                          <a:ea typeface="+mn-ea"/>
                          <a:cs typeface="+mn-cs"/>
                        </a:rPr>
                        <a:t>кв</a:t>
                      </a:r>
                      <a:r>
                        <a:rPr lang="ru-RU" sz="1200" kern="1200" dirty="0" smtClean="0">
                          <a:solidFill>
                            <a:schemeClr val="tx1"/>
                          </a:solidFill>
                          <a:latin typeface="+mn-lt"/>
                          <a:ea typeface="+mn-ea"/>
                          <a:cs typeface="+mn-cs"/>
                        </a:rPr>
                        <a:t> м</a:t>
                      </a:r>
                      <a:endParaRPr lang="ru-RU" sz="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2951530806"/>
                  </a:ext>
                </a:extLst>
              </a:tr>
              <a:tr h="0">
                <a:tc vMerge="1">
                  <a:txBody>
                    <a:bodyPr/>
                    <a:lstStyle/>
                    <a:p>
                      <a:pPr marL="0" marR="0" indent="0" algn="l" defTabSz="755934" rtl="0" eaLnBrk="1" fontAlgn="auto" latinLnBrk="0" hangingPunct="1">
                        <a:lnSpc>
                          <a:spcPct val="100000"/>
                        </a:lnSpc>
                        <a:spcBef>
                          <a:spcPts val="0"/>
                        </a:spcBef>
                        <a:spcAft>
                          <a:spcPts val="0"/>
                        </a:spcAft>
                        <a:buClrTx/>
                        <a:buSzTx/>
                        <a:buFontTx/>
                        <a:buNone/>
                        <a:tabLst/>
                        <a:defRPr/>
                      </a:pPr>
                      <a:endParaRPr lang="ru-RU" sz="7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Категория</a:t>
                      </a:r>
                      <a:r>
                        <a:rPr lang="ru-RU" sz="900" b="0" baseline="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земли</a:t>
                      </a:r>
                      <a:endPar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земли сельскохозяйственного</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назначения</a:t>
                      </a:r>
                      <a:endPar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3113957651"/>
                  </a:ext>
                </a:extLst>
              </a:tr>
              <a:tr h="0">
                <a:tc vMerge="1">
                  <a:txBody>
                    <a:bodyPr/>
                    <a:lstStyle/>
                    <a:p>
                      <a:pPr marL="0" marR="0" indent="0" algn="l" defTabSz="755934" rtl="0" eaLnBrk="1" fontAlgn="auto" latinLnBrk="0" hangingPunct="1">
                        <a:lnSpc>
                          <a:spcPct val="100000"/>
                        </a:lnSpc>
                        <a:spcBef>
                          <a:spcPts val="0"/>
                        </a:spcBef>
                        <a:spcAft>
                          <a:spcPts val="0"/>
                        </a:spcAft>
                        <a:buClrTx/>
                        <a:buSzTx/>
                        <a:buFontTx/>
                        <a:buNone/>
                        <a:tabLst/>
                        <a:defRPr/>
                      </a:pPr>
                      <a:endParaRPr lang="ru-RU" sz="7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Форма собственности</a:t>
                      </a: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не разграничена</a:t>
                      </a:r>
                    </a:p>
                  </a:txBody>
                  <a:tcPr anchor="ctr"/>
                </a:tc>
                <a:extLst>
                  <a:ext uri="{0D108BD9-81ED-4DB2-BD59-A6C34878D82A}">
                    <a16:rowId xmlns:a16="http://schemas.microsoft.com/office/drawing/2014/main" xmlns="" val="42063930"/>
                  </a:ext>
                </a:extLst>
              </a:tr>
              <a:tr h="302346">
                <a:tc vMerge="1">
                  <a:txBody>
                    <a:bodyPr/>
                    <a:lstStyle/>
                    <a:p>
                      <a:pPr algn="ct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b="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Приоритетное направление использования</a:t>
                      </a:r>
                    </a:p>
                  </a:txBody>
                  <a:tcPr anchor="ctr"/>
                </a:tc>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использование</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для сельскохозяйственного назначения</a:t>
                      </a:r>
                      <a:endPar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10003"/>
                  </a:ext>
                </a:extLst>
              </a:tr>
            </a:tbl>
          </a:graphicData>
        </a:graphic>
      </p:graphicFrame>
      <p:graphicFrame>
        <p:nvGraphicFramePr>
          <p:cNvPr id="34" name="Таблица 33"/>
          <p:cNvGraphicFramePr>
            <a:graphicFrameLocks noGrp="1"/>
          </p:cNvGraphicFramePr>
          <p:nvPr>
            <p:extLst>
              <p:ext uri="{D42A27DB-BD31-4B8C-83A1-F6EECF244321}">
                <p14:modId xmlns:p14="http://schemas.microsoft.com/office/powerpoint/2010/main" xmlns="" val="2869706815"/>
              </p:ext>
            </p:extLst>
          </p:nvPr>
        </p:nvGraphicFramePr>
        <p:xfrm>
          <a:off x="168295" y="4187051"/>
          <a:ext cx="6680373" cy="1426319"/>
        </p:xfrm>
        <a:graphic>
          <a:graphicData uri="http://schemas.openxmlformats.org/drawingml/2006/table">
            <a:tbl>
              <a:tblPr>
                <a:tableStyleId>{BDBED569-4797-4DF1-A0F4-6AAB3CD982D8}</a:tableStyleId>
              </a:tblPr>
              <a:tblGrid>
                <a:gridCol w="1330237">
                  <a:extLst>
                    <a:ext uri="{9D8B030D-6E8A-4147-A177-3AD203B41FA5}">
                      <a16:colId xmlns:a16="http://schemas.microsoft.com/office/drawing/2014/main" xmlns="" val="4165441938"/>
                    </a:ext>
                  </a:extLst>
                </a:gridCol>
                <a:gridCol w="1337974">
                  <a:extLst>
                    <a:ext uri="{9D8B030D-6E8A-4147-A177-3AD203B41FA5}">
                      <a16:colId xmlns:a16="http://schemas.microsoft.com/office/drawing/2014/main" xmlns="" val="2407449417"/>
                    </a:ext>
                  </a:extLst>
                </a:gridCol>
                <a:gridCol w="4012162">
                  <a:extLst>
                    <a:ext uri="{9D8B030D-6E8A-4147-A177-3AD203B41FA5}">
                      <a16:colId xmlns:a16="http://schemas.microsoft.com/office/drawing/2014/main" xmlns="" val="2693098453"/>
                    </a:ext>
                  </a:extLst>
                </a:gridCol>
              </a:tblGrid>
              <a:tr h="365899">
                <a:tc rowSpan="4">
                  <a:txBody>
                    <a:bodyPr/>
                    <a:lstStyle/>
                    <a:p>
                      <a:pPr algn="ctr"/>
                      <a:r>
                        <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Инженерная</a:t>
                      </a:r>
                      <a:r>
                        <a:rPr lang="ru-RU" sz="1000" baseline="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инфраструктура</a:t>
                      </a:r>
                      <a:endPar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Электроснабжение</a:t>
                      </a:r>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marL="0" marR="0" indent="0" algn="just"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ближайшая</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точка подключения в с. Высокое</a:t>
                      </a: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на расстоянии 5000</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м от участка; свободная</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мощность 0,74МВ; </a:t>
                      </a:r>
                      <a:endPar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nchor="ctr"/>
                </a:tc>
                <a:extLst>
                  <a:ext uri="{0D108BD9-81ED-4DB2-BD59-A6C34878D82A}">
                    <a16:rowId xmlns:a16="http://schemas.microsoft.com/office/drawing/2014/main" xmlns="" val="10000"/>
                  </a:ext>
                </a:extLst>
              </a:tr>
              <a:tr h="215404">
                <a:tc vMerge="1">
                  <a:txBody>
                    <a:bodyPr/>
                    <a:lstStyle/>
                    <a:p>
                      <a:pPr algn="ctr"/>
                      <a:endParaRPr lang="ru-RU" sz="10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Газоснабжение</a:t>
                      </a:r>
                    </a:p>
                  </a:txBody>
                  <a:tcPr anchor="ctr"/>
                </a:tc>
                <a:tc>
                  <a:txBody>
                    <a:bodyPr/>
                    <a:lstStyle/>
                    <a:p>
                      <a:pPr marL="0" marR="0" indent="0" algn="just"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ближайшая</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точка подключения </a:t>
                      </a: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на расстоянии 5000</a:t>
                      </a:r>
                      <a:r>
                        <a:rPr lang="ru-RU" sz="900" baseline="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м</a:t>
                      </a: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 возможная подключаемая нагрузка – 300 куб. м в час.</a:t>
                      </a:r>
                    </a:p>
                  </a:txBody>
                  <a:tcPr anchor="ctr"/>
                </a:tc>
                <a:extLst>
                  <a:ext uri="{0D108BD9-81ED-4DB2-BD59-A6C34878D82A}">
                    <a16:rowId xmlns:a16="http://schemas.microsoft.com/office/drawing/2014/main" xmlns="" val="2951530806"/>
                  </a:ext>
                </a:extLst>
              </a:tr>
              <a:tr h="328900">
                <a:tc vMerge="1">
                  <a:txBody>
                    <a:bodyPr/>
                    <a:lstStyle/>
                    <a:p>
                      <a:pPr algn="l"/>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Водоснабжение</a:t>
                      </a:r>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marL="0" marR="0" indent="0" algn="just" defTabSz="755934" rtl="0" eaLnBrk="1" fontAlgn="auto" latinLnBrk="0" hangingPunct="1">
                        <a:lnSpc>
                          <a:spcPct val="100000"/>
                        </a:lnSpc>
                        <a:spcBef>
                          <a:spcPts val="0"/>
                        </a:spcBef>
                        <a:spcAft>
                          <a:spcPts val="0"/>
                        </a:spcAft>
                        <a:buClrTx/>
                        <a:buSzTx/>
                        <a:buFontTx/>
                        <a:buNone/>
                        <a:tabLst/>
                        <a:defRPr/>
                      </a:pPr>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необходимо бурение дополнительных скважин, стоимость от 200 тыс. руб.</a:t>
                      </a:r>
                    </a:p>
                  </a:txBody>
                  <a:tcPr anchor="ctr"/>
                </a:tc>
                <a:extLst>
                  <a:ext uri="{0D108BD9-81ED-4DB2-BD59-A6C34878D82A}">
                    <a16:rowId xmlns:a16="http://schemas.microsoft.com/office/drawing/2014/main" xmlns="" val="42063930"/>
                  </a:ext>
                </a:extLst>
              </a:tr>
              <a:tr h="328900">
                <a:tc vMerge="1">
                  <a:txBody>
                    <a:bodyPr/>
                    <a:lstStyle/>
                    <a:p>
                      <a:pPr algn="l"/>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tc>
                <a:tc>
                  <a:txBody>
                    <a:bodyPr/>
                    <a:lstStyle/>
                    <a:p>
                      <a:pPr algn="l"/>
                      <a:r>
                        <a:rPr lang="ru-RU" sz="9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Водоотведение</a:t>
                      </a:r>
                      <a:endParaRPr lang="ru-RU" sz="9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tc>
                <a:tc>
                  <a:txBody>
                    <a:bodyPr/>
                    <a:lstStyle/>
                    <a:p>
                      <a:pPr algn="just"/>
                      <a:r>
                        <a:rPr lang="ru-RU" sz="9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rPr>
                        <a:t>необходимо строительство канализации, стоимость согласно смете</a:t>
                      </a:r>
                    </a:p>
                  </a:txBody>
                  <a:tcPr anchor="ctr"/>
                </a:tc>
                <a:extLst>
                  <a:ext uri="{0D108BD9-81ED-4DB2-BD59-A6C34878D82A}">
                    <a16:rowId xmlns:a16="http://schemas.microsoft.com/office/drawing/2014/main" xmlns="" val="2032109891"/>
                  </a:ext>
                </a:extLst>
              </a:tr>
            </a:tbl>
          </a:graphicData>
        </a:graphic>
      </p:graphicFrame>
      <p:sp>
        <p:nvSpPr>
          <p:cNvPr id="18" name="TextBox 17"/>
          <p:cNvSpPr txBox="1"/>
          <p:nvPr/>
        </p:nvSpPr>
        <p:spPr>
          <a:xfrm>
            <a:off x="833915" y="154887"/>
            <a:ext cx="1188146"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 </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20" name="Рисунок 1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pic>
        <p:nvPicPr>
          <p:cNvPr id="14" name="Рисунок 13"/>
          <p:cNvPicPr/>
          <p:nvPr/>
        </p:nvPicPr>
        <p:blipFill>
          <a:blip r:embed="rId5" cstate="print"/>
          <a:srcRect/>
          <a:stretch>
            <a:fillRect/>
          </a:stretch>
        </p:blipFill>
        <p:spPr bwMode="auto">
          <a:xfrm>
            <a:off x="3851910" y="994410"/>
            <a:ext cx="1897379" cy="2114549"/>
          </a:xfrm>
          <a:prstGeom prst="rect">
            <a:avLst/>
          </a:prstGeom>
          <a:noFill/>
          <a:ln w="9525">
            <a:noFill/>
            <a:miter lim="800000"/>
            <a:headEnd/>
            <a:tailEnd/>
          </a:ln>
        </p:spPr>
      </p:pic>
      <p:pic>
        <p:nvPicPr>
          <p:cNvPr id="16" name="Рисунок 15" descr="C:\Users\Ekon2\Desktop\Фото_кирпичный\IMG_20250728_172208_472@-1106089736.jpg"/>
          <p:cNvPicPr/>
          <p:nvPr/>
        </p:nvPicPr>
        <p:blipFill>
          <a:blip r:embed="rId6" cstate="print"/>
          <a:srcRect/>
          <a:stretch>
            <a:fillRect/>
          </a:stretch>
        </p:blipFill>
        <p:spPr bwMode="auto">
          <a:xfrm>
            <a:off x="5749289" y="1017586"/>
            <a:ext cx="1634491" cy="2102804"/>
          </a:xfrm>
          <a:prstGeom prst="rect">
            <a:avLst/>
          </a:prstGeom>
          <a:noFill/>
          <a:ln w="9525">
            <a:noFill/>
            <a:miter lim="800000"/>
            <a:headEnd/>
            <a:tailEnd/>
          </a:ln>
        </p:spPr>
      </p:pic>
    </p:spTree>
    <p:extLst>
      <p:ext uri="{BB962C8B-B14F-4D97-AF65-F5344CB8AC3E}">
        <p14:creationId xmlns:p14="http://schemas.microsoft.com/office/powerpoint/2010/main" xmlns="" val="37438236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Рисунок 25"/>
          <p:cNvPicPr>
            <a:picLocks noChangeAspect="1"/>
          </p:cNvPicPr>
          <p:nvPr/>
        </p:nvPicPr>
        <p:blipFill>
          <a:blip r:embed="rId3" cstate="print"/>
          <a:stretch>
            <a:fillRect/>
          </a:stretch>
        </p:blipFill>
        <p:spPr>
          <a:xfrm>
            <a:off x="2061031" y="156237"/>
            <a:ext cx="5498644" cy="768091"/>
          </a:xfrm>
          <a:prstGeom prst="rect">
            <a:avLst/>
          </a:prstGeom>
        </p:spPr>
      </p:pic>
      <p:sp>
        <p:nvSpPr>
          <p:cNvPr id="3" name="TextBox 2"/>
          <p:cNvSpPr txBox="1"/>
          <p:nvPr/>
        </p:nvSpPr>
        <p:spPr>
          <a:xfrm>
            <a:off x="2061031" y="318012"/>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Малое предпринимательство</a:t>
            </a:r>
          </a:p>
        </p:txBody>
      </p:sp>
      <p:graphicFrame>
        <p:nvGraphicFramePr>
          <p:cNvPr id="55" name="Диаграмма 54"/>
          <p:cNvGraphicFramePr/>
          <p:nvPr>
            <p:extLst>
              <p:ext uri="{D42A27DB-BD31-4B8C-83A1-F6EECF244321}">
                <p14:modId xmlns:p14="http://schemas.microsoft.com/office/powerpoint/2010/main" xmlns="" val="905274812"/>
              </p:ext>
            </p:extLst>
          </p:nvPr>
        </p:nvGraphicFramePr>
        <p:xfrm>
          <a:off x="3645621" y="2273599"/>
          <a:ext cx="3509498" cy="2729838"/>
        </p:xfrm>
        <a:graphic>
          <a:graphicData uri="http://schemas.openxmlformats.org/drawingml/2006/chart">
            <c:chart xmlns:c="http://schemas.openxmlformats.org/drawingml/2006/chart" xmlns:r="http://schemas.openxmlformats.org/officeDocument/2006/relationships" r:id="rId4"/>
          </a:graphicData>
        </a:graphic>
      </p:graphicFrame>
      <p:pic>
        <p:nvPicPr>
          <p:cNvPr id="63" name="Рисунок 62"/>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905283" y="5332714"/>
            <a:ext cx="1018111" cy="1018111"/>
          </a:xfrm>
          <a:prstGeom prst="rect">
            <a:avLst/>
          </a:prstGeom>
        </p:spPr>
      </p:pic>
      <p:sp>
        <p:nvSpPr>
          <p:cNvPr id="64" name="TextBox 63"/>
          <p:cNvSpPr txBox="1"/>
          <p:nvPr/>
        </p:nvSpPr>
        <p:spPr>
          <a:xfrm>
            <a:off x="7121735" y="7190343"/>
            <a:ext cx="441146"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14</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5" name="TextBox 64"/>
          <p:cNvSpPr txBox="1"/>
          <p:nvPr/>
        </p:nvSpPr>
        <p:spPr>
          <a:xfrm>
            <a:off x="257875" y="4777822"/>
            <a:ext cx="1948354" cy="646331"/>
          </a:xfrm>
          <a:prstGeom prst="rect">
            <a:avLst/>
          </a:prstGeom>
          <a:noFill/>
        </p:spPr>
        <p:txBody>
          <a:bodyPr wrap="none" rtlCol="0">
            <a:spAutoFit/>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Деятельность</a:t>
            </a:r>
          </a:p>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автомобильного </a:t>
            </a:r>
          </a:p>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грузового транспорта</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6" name="TextBox 65"/>
          <p:cNvSpPr txBox="1"/>
          <p:nvPr/>
        </p:nvSpPr>
        <p:spPr>
          <a:xfrm>
            <a:off x="1992569" y="4792563"/>
            <a:ext cx="1395062" cy="276999"/>
          </a:xfrm>
          <a:prstGeom prst="rect">
            <a:avLst/>
          </a:prstGeom>
          <a:noFill/>
        </p:spPr>
        <p:txBody>
          <a:bodyPr wrap="none" rtlCol="0">
            <a:spAutoFit/>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Строительство</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7" name="TextBox 66"/>
          <p:cNvSpPr txBox="1"/>
          <p:nvPr/>
        </p:nvSpPr>
        <p:spPr>
          <a:xfrm>
            <a:off x="905306" y="6366986"/>
            <a:ext cx="1102383" cy="646331"/>
          </a:xfrm>
          <a:prstGeom prst="rect">
            <a:avLst/>
          </a:prstGeom>
          <a:noFill/>
        </p:spPr>
        <p:txBody>
          <a:bodyPr wrap="square" rtlCol="0">
            <a:spAutoFit/>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Оптовая и розничная</a:t>
            </a: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торговля</a:t>
            </a:r>
          </a:p>
        </p:txBody>
      </p:sp>
      <p:sp>
        <p:nvSpPr>
          <p:cNvPr id="68" name="TextBox 67"/>
          <p:cNvSpPr txBox="1"/>
          <p:nvPr/>
        </p:nvSpPr>
        <p:spPr>
          <a:xfrm>
            <a:off x="2373291" y="6404379"/>
            <a:ext cx="1224771" cy="461665"/>
          </a:xfrm>
          <a:prstGeom prst="rect">
            <a:avLst/>
          </a:prstGeom>
          <a:noFill/>
        </p:spPr>
        <p:txBody>
          <a:bodyPr wrap="square" rtlCol="0">
            <a:spAutoFit/>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Сельское хозяйство</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9" name="TextBox 68"/>
          <p:cNvSpPr txBox="1"/>
          <p:nvPr/>
        </p:nvSpPr>
        <p:spPr>
          <a:xfrm>
            <a:off x="3668582" y="6369843"/>
            <a:ext cx="1488869" cy="646331"/>
          </a:xfrm>
          <a:prstGeom prst="rect">
            <a:avLst/>
          </a:prstGeom>
          <a:noFill/>
        </p:spPr>
        <p:txBody>
          <a:bodyPr wrap="none" rtlCol="0">
            <a:spAutoFit/>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Обрабатывающие</a:t>
            </a:r>
          </a:p>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производства</a:t>
            </a:r>
          </a:p>
          <a:p>
            <a:pPr algn="ctr"/>
            <a:endPar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70" name="Рисунок 69"/>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2119630" y="3746673"/>
            <a:ext cx="992023" cy="992023"/>
          </a:xfrm>
          <a:prstGeom prst="rect">
            <a:avLst/>
          </a:prstGeom>
        </p:spPr>
      </p:pic>
      <p:pic>
        <p:nvPicPr>
          <p:cNvPr id="71" name="Рисунок 70"/>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33985" y="5427443"/>
            <a:ext cx="976936" cy="976936"/>
          </a:xfrm>
          <a:prstGeom prst="rect">
            <a:avLst/>
          </a:prstGeom>
        </p:spPr>
      </p:pic>
      <p:pic>
        <p:nvPicPr>
          <p:cNvPr id="72" name="Рисунок 71"/>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754309" y="3746131"/>
            <a:ext cx="974743" cy="973077"/>
          </a:xfrm>
          <a:prstGeom prst="rect">
            <a:avLst/>
          </a:prstGeom>
        </p:spPr>
      </p:pic>
      <p:pic>
        <p:nvPicPr>
          <p:cNvPr id="73" name="Рисунок 72"/>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2500993" y="5336225"/>
            <a:ext cx="991395" cy="991395"/>
          </a:xfrm>
          <a:prstGeom prst="rect">
            <a:avLst/>
          </a:prstGeom>
        </p:spPr>
      </p:pic>
      <p:pic>
        <p:nvPicPr>
          <p:cNvPr id="74" name="Рисунок 73"/>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884184" y="5378092"/>
            <a:ext cx="1058566" cy="1058566"/>
          </a:xfrm>
          <a:prstGeom prst="rect">
            <a:avLst/>
          </a:prstGeom>
        </p:spPr>
      </p:pic>
      <p:pic>
        <p:nvPicPr>
          <p:cNvPr id="75" name="Рисунок 74"/>
          <p:cNvPicPr>
            <a:picLocks noChangeAspect="1"/>
          </p:cNvPicPr>
          <p:nvPr/>
        </p:nvPicPr>
        <p:blipFill>
          <a:blip r:embed="rId11" cstate="print">
            <a:duotone>
              <a:prstClr val="black"/>
              <a:srgbClr val="31AFE7">
                <a:tint val="45000"/>
                <a:satMod val="400000"/>
              </a:srgbClr>
            </a:duotone>
            <a:extLst>
              <a:ext uri="{28A0092B-C50C-407E-A947-70E740481C1C}">
                <a14:useLocalDpi xmlns:a14="http://schemas.microsoft.com/office/drawing/2010/main" xmlns="" val="0"/>
              </a:ext>
            </a:extLst>
          </a:blip>
          <a:stretch>
            <a:fillRect/>
          </a:stretch>
        </p:blipFill>
        <p:spPr>
          <a:xfrm>
            <a:off x="3886243" y="5325667"/>
            <a:ext cx="1060876" cy="1060876"/>
          </a:xfrm>
          <a:prstGeom prst="rect">
            <a:avLst/>
          </a:prstGeom>
        </p:spPr>
      </p:pic>
      <p:pic>
        <p:nvPicPr>
          <p:cNvPr id="76" name="Рисунок 75"/>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700849" y="3701467"/>
            <a:ext cx="1062406" cy="1062406"/>
          </a:xfrm>
          <a:prstGeom prst="rect">
            <a:avLst/>
          </a:prstGeom>
        </p:spPr>
      </p:pic>
      <p:pic>
        <p:nvPicPr>
          <p:cNvPr id="77" name="Рисунок 76"/>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2106766" y="3712586"/>
            <a:ext cx="1060196" cy="1060196"/>
          </a:xfrm>
          <a:prstGeom prst="rect">
            <a:avLst/>
          </a:prstGeom>
        </p:spPr>
      </p:pic>
      <p:pic>
        <p:nvPicPr>
          <p:cNvPr id="78" name="Рисунок 77"/>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2447821" y="5296860"/>
            <a:ext cx="1070126" cy="1070126"/>
          </a:xfrm>
          <a:prstGeom prst="rect">
            <a:avLst/>
          </a:prstGeom>
        </p:spPr>
      </p:pic>
      <p:pic>
        <p:nvPicPr>
          <p:cNvPr id="79" name="Рисунок 78"/>
          <p:cNvPicPr>
            <a:picLocks noChangeAspect="1"/>
          </p:cNvPicPr>
          <p:nvPr/>
        </p:nvPicPr>
        <p:blipFill>
          <a:blip r:embed="rId15" cstate="print">
            <a:extLst>
              <a:ext uri="{28A0092B-C50C-407E-A947-70E740481C1C}">
                <a14:useLocalDpi xmlns:a14="http://schemas.microsoft.com/office/drawing/2010/main" xmlns="" val="0"/>
              </a:ext>
            </a:extLst>
          </a:blip>
          <a:stretch>
            <a:fillRect/>
          </a:stretch>
        </p:blipFill>
        <p:spPr>
          <a:xfrm>
            <a:off x="1300298" y="2221544"/>
            <a:ext cx="841325" cy="853538"/>
          </a:xfrm>
          <a:prstGeom prst="rect">
            <a:avLst/>
          </a:prstGeom>
        </p:spPr>
      </p:pic>
      <p:pic>
        <p:nvPicPr>
          <p:cNvPr id="80" name="Рисунок 79"/>
          <p:cNvPicPr>
            <a:picLocks noChangeAspect="1"/>
          </p:cNvPicPr>
          <p:nvPr/>
        </p:nvPicPr>
        <p:blipFill>
          <a:blip r:embed="rId16" cstate="print">
            <a:lum bright="70000" contrast="-70000"/>
            <a:extLst>
              <a:ext uri="{BEBA8EAE-BF5A-486C-A8C5-ECC9F3942E4B}">
                <a14:imgProps xmlns:a14="http://schemas.microsoft.com/office/drawing/2010/main" xmlns="">
                  <a14:imgLayer r:embed="rId17">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0" y="1221765"/>
            <a:ext cx="2858359" cy="901249"/>
          </a:xfrm>
          <a:prstGeom prst="rect">
            <a:avLst/>
          </a:prstGeom>
        </p:spPr>
      </p:pic>
      <p:sp>
        <p:nvSpPr>
          <p:cNvPr id="81" name="TextBox 80"/>
          <p:cNvSpPr txBox="1"/>
          <p:nvPr/>
        </p:nvSpPr>
        <p:spPr>
          <a:xfrm>
            <a:off x="-149420" y="1258809"/>
            <a:ext cx="3157529" cy="830997"/>
          </a:xfrm>
          <a:prstGeom prst="rect">
            <a:avLst/>
          </a:prstGeom>
          <a:noFill/>
        </p:spPr>
        <p:txBody>
          <a:bodyPr wrap="square" rtlCol="0">
            <a:spAutoFit/>
          </a:bodyPr>
          <a:lstStyle/>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Число субъектов </a:t>
            </a:r>
          </a:p>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малого и среднего </a:t>
            </a:r>
          </a:p>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предпринимательства</a:t>
            </a:r>
            <a:endPar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83" name="TextBox 82"/>
          <p:cNvSpPr txBox="1"/>
          <p:nvPr/>
        </p:nvSpPr>
        <p:spPr>
          <a:xfrm>
            <a:off x="1217357" y="2400782"/>
            <a:ext cx="893786" cy="461665"/>
          </a:xfrm>
          <a:prstGeom prst="rect">
            <a:avLst/>
          </a:prstGeom>
          <a:noFill/>
        </p:spPr>
        <p:txBody>
          <a:bodyPr wrap="square" rtlCol="0">
            <a:spAutoFit/>
          </a:bodyPr>
          <a:lstStyle/>
          <a:p>
            <a:pPr algn="ctr"/>
            <a:r>
              <a:rPr lang="ru-RU" sz="2400" dirty="0" smtClean="0">
                <a:solidFill>
                  <a:srgbClr val="0085B8"/>
                </a:solidFill>
                <a:latin typeface="Open Sans Semibold" panose="020B0706030804020204" pitchFamily="34" charset="0"/>
                <a:ea typeface="Open Sans Semibold" panose="020B0706030804020204" pitchFamily="34" charset="0"/>
                <a:cs typeface="Open Sans Semibold" panose="020B0706030804020204" pitchFamily="34" charset="0"/>
              </a:rPr>
              <a:t>200</a:t>
            </a:r>
          </a:p>
        </p:txBody>
      </p:sp>
      <p:pic>
        <p:nvPicPr>
          <p:cNvPr id="84" name="Рисунок 83"/>
          <p:cNvPicPr>
            <a:picLocks noChangeAspect="1"/>
          </p:cNvPicPr>
          <p:nvPr/>
        </p:nvPicPr>
        <p:blipFill>
          <a:blip r:embed="rId18" cstate="print">
            <a:extLst>
              <a:ext uri="{28A0092B-C50C-407E-A947-70E740481C1C}">
                <a14:useLocalDpi xmlns:a14="http://schemas.microsoft.com/office/drawing/2010/main" xmlns="" val="0"/>
              </a:ext>
            </a:extLst>
          </a:blip>
          <a:stretch>
            <a:fillRect/>
          </a:stretch>
        </p:blipFill>
        <p:spPr>
          <a:xfrm>
            <a:off x="442028" y="2338311"/>
            <a:ext cx="651064" cy="622400"/>
          </a:xfrm>
          <a:prstGeom prst="rect">
            <a:avLst/>
          </a:prstGeom>
        </p:spPr>
      </p:pic>
      <p:pic>
        <p:nvPicPr>
          <p:cNvPr id="85" name="Рисунок 84"/>
          <p:cNvPicPr>
            <a:picLocks noChangeAspect="1"/>
          </p:cNvPicPr>
          <p:nvPr/>
        </p:nvPicPr>
        <p:blipFill>
          <a:blip r:embed="rId19" cstate="print">
            <a:lum bright="70000" contrast="-70000"/>
            <a:extLst>
              <a:ext uri="{BEBA8EAE-BF5A-486C-A8C5-ECC9F3942E4B}">
                <a14:imgProps xmlns:a14="http://schemas.microsoft.com/office/drawing/2010/main" xmlns="">
                  <a14:imgLayer r:embed="rId20">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3115401" y="1153677"/>
            <a:ext cx="4444274" cy="1064917"/>
          </a:xfrm>
          <a:prstGeom prst="rect">
            <a:avLst/>
          </a:prstGeom>
        </p:spPr>
      </p:pic>
      <p:sp>
        <p:nvSpPr>
          <p:cNvPr id="86" name="TextBox 85"/>
          <p:cNvSpPr txBox="1"/>
          <p:nvPr/>
        </p:nvSpPr>
        <p:spPr>
          <a:xfrm>
            <a:off x="3007623" y="1258809"/>
            <a:ext cx="4552052" cy="830997"/>
          </a:xfrm>
          <a:prstGeom prst="rect">
            <a:avLst/>
          </a:prstGeom>
          <a:noFill/>
        </p:spPr>
        <p:txBody>
          <a:bodyPr wrap="square" rtlCol="0">
            <a:spAutoFit/>
          </a:bodyPr>
          <a:lstStyle/>
          <a:p>
            <a:pPr algn="ctr"/>
            <a:r>
              <a:rPr lang="ru-RU" sz="1600" b="1" dirty="0" smtClean="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Структура субъектов малого и среднего предпринимательства по сферам деятельности, %</a:t>
            </a:r>
            <a:endParaRPr lang="ru-RU" sz="1600" b="1" dirty="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87" name="TextBox 86"/>
          <p:cNvSpPr txBox="1"/>
          <p:nvPr/>
        </p:nvSpPr>
        <p:spPr>
          <a:xfrm>
            <a:off x="5469604" y="6343757"/>
            <a:ext cx="777905" cy="461665"/>
          </a:xfrm>
          <a:prstGeom prst="rect">
            <a:avLst/>
          </a:prstGeom>
          <a:noFill/>
        </p:spPr>
        <p:txBody>
          <a:bodyPr wrap="none" rtlCol="0">
            <a:spAutoFit/>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Прочие</a:t>
            </a:r>
          </a:p>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виды</a:t>
            </a:r>
          </a:p>
        </p:txBody>
      </p:sp>
      <p:pic>
        <p:nvPicPr>
          <p:cNvPr id="88" name="Рисунок 87"/>
          <p:cNvPicPr>
            <a:picLocks noChangeAspect="1"/>
          </p:cNvPicPr>
          <p:nvPr/>
        </p:nvPicPr>
        <p:blipFill>
          <a:blip r:embed="rId21" cstate="print">
            <a:extLst>
              <a:ext uri="{28A0092B-C50C-407E-A947-70E740481C1C}">
                <a14:useLocalDpi xmlns:a14="http://schemas.microsoft.com/office/drawing/2010/main" xmlns="" val="0"/>
              </a:ext>
            </a:extLst>
          </a:blip>
          <a:stretch>
            <a:fillRect/>
          </a:stretch>
        </p:blipFill>
        <p:spPr>
          <a:xfrm>
            <a:off x="5362858" y="5325667"/>
            <a:ext cx="991395" cy="991395"/>
          </a:xfrm>
          <a:prstGeom prst="rect">
            <a:avLst/>
          </a:prstGeom>
        </p:spPr>
      </p:pic>
      <p:pic>
        <p:nvPicPr>
          <p:cNvPr id="89" name="Рисунок 88"/>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5317249" y="5262960"/>
            <a:ext cx="1060876" cy="1060876"/>
          </a:xfrm>
          <a:prstGeom prst="rect">
            <a:avLst/>
          </a:prstGeom>
        </p:spPr>
      </p:pic>
      <p:sp>
        <p:nvSpPr>
          <p:cNvPr id="90" name="TextBox 89"/>
          <p:cNvSpPr txBox="1"/>
          <p:nvPr/>
        </p:nvSpPr>
        <p:spPr>
          <a:xfrm>
            <a:off x="914840" y="3894974"/>
            <a:ext cx="697628" cy="646331"/>
          </a:xfrm>
          <a:prstGeom prst="rect">
            <a:avLst/>
          </a:prstGeom>
          <a:noFill/>
        </p:spPr>
        <p:txBody>
          <a:bodyPr wrap="none" rtlCol="0">
            <a:spAutoFit/>
          </a:bodyPr>
          <a:lstStyle/>
          <a:p>
            <a:pPr algn="ctr"/>
            <a:r>
              <a:rPr lang="ru-RU" sz="3600" dirty="0" smtClean="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36</a:t>
            </a:r>
            <a:endParaRPr lang="ru-RU" sz="3600" dirty="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91" name="TextBox 90"/>
          <p:cNvSpPr txBox="1"/>
          <p:nvPr/>
        </p:nvSpPr>
        <p:spPr>
          <a:xfrm>
            <a:off x="2275718" y="3913720"/>
            <a:ext cx="697628" cy="646331"/>
          </a:xfrm>
          <a:prstGeom prst="rect">
            <a:avLst/>
          </a:prstGeom>
          <a:noFill/>
        </p:spPr>
        <p:txBody>
          <a:bodyPr wrap="none" rtlCol="0">
            <a:spAutoFit/>
          </a:bodyPr>
          <a:lstStyle/>
          <a:p>
            <a:pPr algn="ctr"/>
            <a:r>
              <a:rPr lang="ru-RU" sz="3600" dirty="0" smtClean="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21</a:t>
            </a:r>
            <a:endParaRPr lang="ru-RU" sz="3600" dirty="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92" name="TextBox 91"/>
          <p:cNvSpPr txBox="1"/>
          <p:nvPr/>
        </p:nvSpPr>
        <p:spPr>
          <a:xfrm>
            <a:off x="1050792" y="5612314"/>
            <a:ext cx="697627" cy="646331"/>
          </a:xfrm>
          <a:prstGeom prst="rect">
            <a:avLst/>
          </a:prstGeom>
          <a:noFill/>
        </p:spPr>
        <p:txBody>
          <a:bodyPr wrap="none" rtlCol="0">
            <a:spAutoFit/>
          </a:bodyPr>
          <a:lstStyle/>
          <a:p>
            <a:r>
              <a:rPr lang="ru-RU" sz="3600" dirty="0" smtClean="0">
                <a:solidFill>
                  <a:srgbClr val="0070C0"/>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67</a:t>
            </a:r>
            <a:endParaRPr lang="ru-RU" sz="3600" dirty="0">
              <a:solidFill>
                <a:srgbClr val="0070C0"/>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93" name="TextBox 92"/>
          <p:cNvSpPr txBox="1"/>
          <p:nvPr/>
        </p:nvSpPr>
        <p:spPr>
          <a:xfrm>
            <a:off x="2624530" y="5550625"/>
            <a:ext cx="697627" cy="646331"/>
          </a:xfrm>
          <a:prstGeom prst="rect">
            <a:avLst/>
          </a:prstGeom>
          <a:noFill/>
        </p:spPr>
        <p:txBody>
          <a:bodyPr wrap="none" rtlCol="0">
            <a:spAutoFit/>
          </a:bodyPr>
          <a:lstStyle/>
          <a:p>
            <a:r>
              <a:rPr lang="ru-RU" sz="3600" dirty="0" smtClean="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34</a:t>
            </a:r>
            <a:endParaRPr lang="ru-RU" sz="3600" dirty="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94" name="TextBox 93"/>
          <p:cNvSpPr txBox="1"/>
          <p:nvPr/>
        </p:nvSpPr>
        <p:spPr>
          <a:xfrm>
            <a:off x="4051547" y="5504132"/>
            <a:ext cx="663387" cy="646331"/>
          </a:xfrm>
          <a:prstGeom prst="rect">
            <a:avLst/>
          </a:prstGeom>
          <a:noFill/>
        </p:spPr>
        <p:txBody>
          <a:bodyPr wrap="none" rtlCol="0">
            <a:spAutoFit/>
          </a:bodyPr>
          <a:lstStyle/>
          <a:p>
            <a:r>
              <a:rPr lang="ru-RU" sz="3600" dirty="0" smtClean="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11</a:t>
            </a:r>
            <a:endParaRPr lang="ru-RU" sz="3600" dirty="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95" name="TextBox 94"/>
          <p:cNvSpPr txBox="1"/>
          <p:nvPr/>
        </p:nvSpPr>
        <p:spPr>
          <a:xfrm>
            <a:off x="5469604" y="5471662"/>
            <a:ext cx="697627" cy="646331"/>
          </a:xfrm>
          <a:prstGeom prst="rect">
            <a:avLst/>
          </a:prstGeom>
          <a:noFill/>
        </p:spPr>
        <p:txBody>
          <a:bodyPr wrap="none" rtlCol="0">
            <a:spAutoFit/>
          </a:bodyPr>
          <a:lstStyle/>
          <a:p>
            <a:r>
              <a:rPr lang="ru-RU" sz="3600" dirty="0" smtClean="0">
                <a:solidFill>
                  <a:srgbClr val="0070C0"/>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31</a:t>
            </a:r>
            <a:endParaRPr lang="ru-RU" sz="3600" dirty="0">
              <a:solidFill>
                <a:srgbClr val="0070C0"/>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2" name="TextBox 41"/>
          <p:cNvSpPr txBox="1"/>
          <p:nvPr/>
        </p:nvSpPr>
        <p:spPr>
          <a:xfrm>
            <a:off x="833915" y="154887"/>
            <a:ext cx="1225015"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 </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43" name="Рисунок 42"/>
          <p:cNvPicPr>
            <a:picLocks noChangeAspect="1"/>
          </p:cNvPicPr>
          <p:nvPr/>
        </p:nvPicPr>
        <p:blipFill>
          <a:blip r:embed="rId22"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pic>
        <p:nvPicPr>
          <p:cNvPr id="39" name="Рисунок 38"/>
          <p:cNvPicPr>
            <a:picLocks noChangeAspect="1"/>
          </p:cNvPicPr>
          <p:nvPr/>
        </p:nvPicPr>
        <p:blipFill>
          <a:blip r:embed="rId23" cstate="print">
            <a:lum bright="70000" contrast="-70000"/>
            <a:extLst>
              <a:ext uri="{BEBA8EAE-BF5A-486C-A8C5-ECC9F3942E4B}">
                <a14:imgProps xmlns:a14="http://schemas.microsoft.com/office/drawing/2010/main" xmlns="">
                  <a14:imgLayer r:embed="rId24">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6046" y="3232864"/>
            <a:ext cx="2883521" cy="290110"/>
          </a:xfrm>
          <a:prstGeom prst="rect">
            <a:avLst/>
          </a:prstGeom>
        </p:spPr>
      </p:pic>
      <p:sp>
        <p:nvSpPr>
          <p:cNvPr id="40" name="TextBox 41"/>
          <p:cNvSpPr txBox="1"/>
          <p:nvPr/>
        </p:nvSpPr>
        <p:spPr>
          <a:xfrm>
            <a:off x="29155" y="3210421"/>
            <a:ext cx="2848320"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ru-RU" sz="1600"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По видам деятельности:</a:t>
            </a:r>
            <a:endParaRPr lang="ru-RU" sz="16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1" name="Рисунок 40"/>
          <p:cNvPicPr>
            <a:picLocks noChangeAspect="1"/>
          </p:cNvPicPr>
          <p:nvPr/>
        </p:nvPicPr>
        <p:blipFill>
          <a:blip r:embed="rId15" cstate="print">
            <a:extLst>
              <a:ext uri="{28A0092B-C50C-407E-A947-70E740481C1C}">
                <a14:useLocalDpi xmlns:a14="http://schemas.microsoft.com/office/drawing/2010/main" xmlns="" val="0"/>
              </a:ext>
            </a:extLst>
          </a:blip>
          <a:stretch>
            <a:fillRect/>
          </a:stretch>
        </p:blipFill>
        <p:spPr>
          <a:xfrm>
            <a:off x="2290898" y="2236784"/>
            <a:ext cx="841325" cy="853538"/>
          </a:xfrm>
          <a:prstGeom prst="rect">
            <a:avLst/>
          </a:prstGeom>
        </p:spPr>
      </p:pic>
      <p:sp>
        <p:nvSpPr>
          <p:cNvPr id="45" name="TextBox 44"/>
          <p:cNvSpPr txBox="1"/>
          <p:nvPr/>
        </p:nvSpPr>
        <p:spPr>
          <a:xfrm>
            <a:off x="2268917" y="2400782"/>
            <a:ext cx="893786" cy="461665"/>
          </a:xfrm>
          <a:prstGeom prst="rect">
            <a:avLst/>
          </a:prstGeom>
          <a:noFill/>
        </p:spPr>
        <p:txBody>
          <a:bodyPr wrap="square" rtlCol="0">
            <a:spAutoFit/>
          </a:bodyPr>
          <a:lstStyle/>
          <a:p>
            <a:pPr algn="ctr"/>
            <a:r>
              <a:rPr lang="ru-RU" sz="1200" dirty="0" smtClean="0">
                <a:solidFill>
                  <a:srgbClr val="0085B8"/>
                </a:solidFill>
                <a:latin typeface="Open Sans Semibold" panose="020B0706030804020204" pitchFamily="34" charset="0"/>
                <a:ea typeface="Open Sans Semibold" panose="020B0706030804020204" pitchFamily="34" charset="0"/>
                <a:cs typeface="Open Sans Semibold" panose="020B0706030804020204" pitchFamily="34" charset="0"/>
              </a:rPr>
              <a:t>103,6 % к 2024 г</a:t>
            </a:r>
            <a:r>
              <a:rPr lang="ru-RU" sz="1100" dirty="0" smtClean="0">
                <a:solidFill>
                  <a:srgbClr val="0085B8"/>
                </a:solidFill>
                <a:latin typeface="Open Sans Semibold" panose="020B0706030804020204" pitchFamily="34" charset="0"/>
                <a:ea typeface="Open Sans Semibold" panose="020B0706030804020204" pitchFamily="34" charset="0"/>
                <a:cs typeface="Open Sans Semibold" panose="020B0706030804020204" pitchFamily="34" charset="0"/>
              </a:rPr>
              <a:t>. </a:t>
            </a:r>
          </a:p>
        </p:txBody>
      </p:sp>
    </p:spTree>
    <p:extLst>
      <p:ext uri="{BB962C8B-B14F-4D97-AF65-F5344CB8AC3E}">
        <p14:creationId xmlns:p14="http://schemas.microsoft.com/office/powerpoint/2010/main" xmlns="" val="36920471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Рисунок 29"/>
          <p:cNvPicPr>
            <a:picLocks noChangeAspect="1"/>
          </p:cNvPicPr>
          <p:nvPr/>
        </p:nvPicPr>
        <p:blipFill>
          <a:blip r:embed="rId3" cstate="print"/>
          <a:stretch>
            <a:fillRect/>
          </a:stretch>
        </p:blipFill>
        <p:spPr>
          <a:xfrm>
            <a:off x="2061031" y="156237"/>
            <a:ext cx="5498644" cy="768091"/>
          </a:xfrm>
          <a:prstGeom prst="rect">
            <a:avLst/>
          </a:prstGeom>
        </p:spPr>
      </p:pic>
      <p:sp>
        <p:nvSpPr>
          <p:cNvPr id="3" name="TextBox 2"/>
          <p:cNvSpPr txBox="1"/>
          <p:nvPr/>
        </p:nvSpPr>
        <p:spPr>
          <a:xfrm>
            <a:off x="2061032" y="132464"/>
            <a:ext cx="5498644" cy="830997"/>
          </a:xfrm>
          <a:prstGeom prst="rect">
            <a:avLst/>
          </a:prstGeom>
          <a:noFill/>
        </p:spPr>
        <p:txBody>
          <a:bodyPr wrap="square" rtlCol="0">
            <a:spAutoFit/>
          </a:bodyPr>
          <a:lstStyle/>
          <a:p>
            <a:pPr algn="ctr"/>
            <a:r>
              <a:rPr lang="ru-RU" sz="16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Государственная поддержка субъектов малого и </a:t>
            </a:r>
            <a:endParaRPr lang="ru-RU" sz="16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a:p>
            <a:pPr algn="ctr"/>
            <a:r>
              <a:rPr lang="ru-RU" sz="16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среднего предпринимательства</a:t>
            </a:r>
          </a:p>
          <a:p>
            <a:pPr algn="ctr"/>
            <a:r>
              <a:rPr lang="ru-RU" sz="16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Смоленской </a:t>
            </a:r>
            <a:r>
              <a:rPr lang="ru-RU" sz="16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области</a:t>
            </a:r>
            <a:endParaRPr lang="ru-RU" sz="16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0" name="Объект 9"/>
          <p:cNvSpPr>
            <a:spLocks noGrp="1"/>
          </p:cNvSpPr>
          <p:nvPr>
            <p:ph idx="1"/>
          </p:nvPr>
        </p:nvSpPr>
        <p:spPr>
          <a:xfrm>
            <a:off x="209548" y="1167618"/>
            <a:ext cx="7076753" cy="1477107"/>
          </a:xfrm>
        </p:spPr>
        <p:txBody>
          <a:bodyPr>
            <a:noAutofit/>
          </a:bodyPr>
          <a:lstStyle/>
          <a:p>
            <a:pPr marL="0" lvl="0" indent="325481" algn="ctr" defTabSz="755650" eaLnBrk="0" fontAlgn="base" hangingPunct="0">
              <a:spcBef>
                <a:spcPts val="825"/>
              </a:spcBef>
              <a:spcAft>
                <a:spcPct val="0"/>
              </a:spcAft>
              <a:buNone/>
              <a:defRPr/>
            </a:pPr>
            <a:r>
              <a:rPr lang="ru-RU" sz="1400" dirty="0" smtClean="0">
                <a:latin typeface="Open Sans" panose="020B0606030504020204" pitchFamily="34" charset="0"/>
                <a:ea typeface="Open Sans" panose="020B0606030504020204" pitchFamily="34" charset="0"/>
                <a:cs typeface="Open Sans" panose="020B0606030504020204" pitchFamily="34" charset="0"/>
              </a:rPr>
              <a:t>Реализация государственной политики в сфере развития малого и среднего предпринимательства осуществляется в рамках областной государственной программы </a:t>
            </a:r>
          </a:p>
          <a:p>
            <a:pPr marL="0" lvl="0" indent="325481" algn="ctr" defTabSz="755650" eaLnBrk="0" fontAlgn="base" hangingPunct="0">
              <a:spcBef>
                <a:spcPts val="825"/>
              </a:spcBef>
              <a:spcAft>
                <a:spcPct val="0"/>
              </a:spcAft>
              <a:buNone/>
              <a:defRPr/>
            </a:pPr>
            <a:r>
              <a:rPr lang="ru-RU" sz="1400" b="1" dirty="0" smtClean="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«Экономическое развитие Смоленской области, включая создание благоприятного предпринимательского и инвестиционного климата»</a:t>
            </a:r>
            <a:r>
              <a:rPr lang="ru-RU" sz="1400" dirty="0" smtClean="0">
                <a:latin typeface="Open Sans" panose="020B0606030504020204" pitchFamily="34" charset="0"/>
                <a:ea typeface="Open Sans" panose="020B0606030504020204" pitchFamily="34" charset="0"/>
                <a:cs typeface="Open Sans" panose="020B0606030504020204" pitchFamily="34" charset="0"/>
              </a:rPr>
              <a:t>.</a:t>
            </a:r>
          </a:p>
          <a:p>
            <a:pPr marL="0" indent="358775" algn="ctr">
              <a:buNone/>
            </a:pPr>
            <a:endParaRPr lang="ru-RU" sz="15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6" name="Рисунок 1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80692" y="2343087"/>
            <a:ext cx="2438104" cy="1244885"/>
          </a:xfrm>
          <a:prstGeom prst="rect">
            <a:avLst/>
          </a:prstGeom>
        </p:spPr>
      </p:pic>
      <p:pic>
        <p:nvPicPr>
          <p:cNvPr id="21" name="Рисунок 20"/>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575581" y="3912001"/>
            <a:ext cx="2410963" cy="1241023"/>
          </a:xfrm>
          <a:prstGeom prst="rect">
            <a:avLst/>
          </a:prstGeom>
        </p:spPr>
      </p:pic>
      <p:cxnSp>
        <p:nvCxnSpPr>
          <p:cNvPr id="24" name="Прямая со стрелкой 23"/>
          <p:cNvCxnSpPr/>
          <p:nvPr/>
        </p:nvCxnSpPr>
        <p:spPr>
          <a:xfrm flipH="1" flipV="1">
            <a:off x="4207965" y="3654585"/>
            <a:ext cx="351356" cy="280203"/>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p:nvPr/>
        </p:nvCxnSpPr>
        <p:spPr>
          <a:xfrm>
            <a:off x="2902536" y="2436532"/>
            <a:ext cx="287404" cy="242900"/>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p:nvPr/>
        </p:nvCxnSpPr>
        <p:spPr>
          <a:xfrm flipV="1">
            <a:off x="2902536" y="3684814"/>
            <a:ext cx="392765" cy="313481"/>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833915" y="154887"/>
            <a:ext cx="1276311" cy="938719"/>
          </a:xfrm>
          <a:prstGeom prst="rect">
            <a:avLst/>
          </a:prstGeom>
          <a:noFill/>
        </p:spPr>
        <p:txBody>
          <a:bodyPr wrap="none" rtlCol="0">
            <a:spAutoFit/>
          </a:bodyPr>
          <a:lstStyle/>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 </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 </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 </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sp>
        <p:nvSpPr>
          <p:cNvPr id="31" name="TextBox 30"/>
          <p:cNvSpPr txBox="1"/>
          <p:nvPr/>
        </p:nvSpPr>
        <p:spPr>
          <a:xfrm>
            <a:off x="7112117" y="7190343"/>
            <a:ext cx="441146"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15</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26" name="Рисунок 25"/>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711813" y="5592338"/>
            <a:ext cx="359828" cy="312796"/>
          </a:xfrm>
          <a:prstGeom prst="rect">
            <a:avLst/>
          </a:prstGeom>
        </p:spPr>
      </p:pic>
      <p:sp>
        <p:nvSpPr>
          <p:cNvPr id="32" name="TextBox 31"/>
          <p:cNvSpPr txBox="1"/>
          <p:nvPr/>
        </p:nvSpPr>
        <p:spPr>
          <a:xfrm>
            <a:off x="1766285" y="5528494"/>
            <a:ext cx="4467970" cy="1015663"/>
          </a:xfrm>
          <a:prstGeom prst="rect">
            <a:avLst/>
          </a:prstGeom>
          <a:noFill/>
        </p:spPr>
        <p:txBody>
          <a:bodyPr wrap="square" rtlCol="0">
            <a:spAutoFit/>
          </a:bodyPr>
          <a:lstStyle/>
          <a:p>
            <a:pPr algn="ctr"/>
            <a:r>
              <a:rPr lang="ru-RU" sz="1200" b="1" dirty="0" smtClean="0">
                <a:latin typeface="Open Sans" panose="020B0606030504020204" pitchFamily="34" charset="0"/>
                <a:ea typeface="Open Sans" panose="020B0606030504020204" pitchFamily="34" charset="0"/>
                <a:cs typeface="Open Sans" panose="020B0606030504020204" pitchFamily="34" charset="0"/>
              </a:rPr>
              <a:t>Министерство  инвестиционного развития Смоленской области</a:t>
            </a:r>
          </a:p>
          <a:p>
            <a:pPr algn="ctr"/>
            <a:r>
              <a:rPr lang="ru-RU" sz="1200" dirty="0" smtClean="0">
                <a:latin typeface="Open Sans" panose="020B0606030504020204" pitchFamily="34" charset="0"/>
                <a:ea typeface="Open Sans" panose="020B0606030504020204" pitchFamily="34" charset="0"/>
                <a:cs typeface="Open Sans" panose="020B0606030504020204" pitchFamily="34" charset="0"/>
              </a:rPr>
              <a:t>214014, г. Смоленск, ул. Энгельса, д. 23</a:t>
            </a:r>
          </a:p>
          <a:p>
            <a:pPr algn="ctr"/>
            <a:r>
              <a:rPr lang="ru-RU" sz="1200" dirty="0" smtClean="0">
                <a:latin typeface="Open Sans" panose="020B0606030504020204" pitchFamily="34" charset="0"/>
                <a:ea typeface="Open Sans" panose="020B0606030504020204" pitchFamily="34" charset="0"/>
                <a:cs typeface="Open Sans" panose="020B0606030504020204" pitchFamily="34" charset="0"/>
              </a:rPr>
              <a:t>Сайт: </a:t>
            </a:r>
            <a:r>
              <a:rPr lang="en-US" sz="1200" dirty="0" err="1" smtClean="0">
                <a:latin typeface="Open Sans" panose="020B0606030504020204" pitchFamily="34" charset="0"/>
                <a:ea typeface="Open Sans" panose="020B0606030504020204" pitchFamily="34" charset="0"/>
                <a:cs typeface="Open Sans" panose="020B0606030504020204" pitchFamily="34" charset="0"/>
              </a:rPr>
              <a:t>dep</a:t>
            </a:r>
            <a:r>
              <a:rPr lang="ru-RU" sz="1200" dirty="0" smtClean="0">
                <a:latin typeface="Open Sans" panose="020B0606030504020204" pitchFamily="34" charset="0"/>
                <a:ea typeface="Open Sans" panose="020B0606030504020204" pitchFamily="34" charset="0"/>
                <a:cs typeface="Open Sans" panose="020B0606030504020204" pitchFamily="34" charset="0"/>
              </a:rPr>
              <a:t>-</a:t>
            </a:r>
            <a:r>
              <a:rPr lang="en-US" sz="1200" dirty="0" smtClean="0">
                <a:latin typeface="Open Sans" panose="020B0606030504020204" pitchFamily="34" charset="0"/>
                <a:ea typeface="Open Sans" panose="020B0606030504020204" pitchFamily="34" charset="0"/>
                <a:cs typeface="Open Sans" panose="020B0606030504020204" pitchFamily="34" charset="0"/>
              </a:rPr>
              <a:t>invest.admin-smolensk.ru</a:t>
            </a:r>
            <a:endParaRPr lang="ru-RU" sz="1200" dirty="0" smtClean="0">
              <a:latin typeface="Open Sans" panose="020B0606030504020204" pitchFamily="34" charset="0"/>
              <a:ea typeface="Open Sans" panose="020B0606030504020204" pitchFamily="34" charset="0"/>
              <a:cs typeface="Open Sans" panose="020B0606030504020204" pitchFamily="34" charset="0"/>
            </a:endParaRPr>
          </a:p>
          <a:p>
            <a:pPr algn="ctr"/>
            <a:r>
              <a:rPr lang="en-US" sz="1200" dirty="0" smtClean="0">
                <a:latin typeface="Open Sans" panose="020B0606030504020204" pitchFamily="34" charset="0"/>
                <a:ea typeface="Open Sans" panose="020B0606030504020204" pitchFamily="34" charset="0"/>
                <a:cs typeface="Open Sans" panose="020B0606030504020204" pitchFamily="34" charset="0"/>
              </a:rPr>
              <a:t>E-mail: </a:t>
            </a:r>
            <a:r>
              <a:rPr lang="en-US" sz="1200" dirty="0" smtClean="0">
                <a:latin typeface="Open Sans" panose="020B0606030504020204" pitchFamily="34" charset="0"/>
                <a:ea typeface="Open Sans" panose="020B0606030504020204" pitchFamily="34" charset="0"/>
                <a:cs typeface="Open Sans" panose="020B0606030504020204" pitchFamily="34" charset="0"/>
                <a:hlinkClick r:id="rId7"/>
              </a:rPr>
              <a:t>dep@smolinvest.com</a:t>
            </a:r>
            <a:r>
              <a:rPr lang="ru-RU" sz="1200" dirty="0" smtClean="0">
                <a:latin typeface="Open Sans" panose="020B0606030504020204" pitchFamily="34" charset="0"/>
                <a:ea typeface="Open Sans" panose="020B0606030504020204" pitchFamily="34" charset="0"/>
                <a:cs typeface="Open Sans" panose="020B0606030504020204" pitchFamily="34" charset="0"/>
              </a:rPr>
              <a:t> </a:t>
            </a:r>
          </a:p>
          <a:p>
            <a:pPr algn="ctr"/>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2" name="Рисунок 1"/>
          <p:cNvPicPr>
            <a:picLocks noChangeAspect="1"/>
          </p:cNvPicPr>
          <p:nvPr/>
        </p:nvPicPr>
        <p:blipFill>
          <a:blip r:embed="rId8" cstate="print"/>
          <a:stretch>
            <a:fillRect/>
          </a:stretch>
        </p:blipFill>
        <p:spPr>
          <a:xfrm>
            <a:off x="151103" y="239554"/>
            <a:ext cx="682811" cy="707197"/>
          </a:xfrm>
          <a:prstGeom prst="rect">
            <a:avLst/>
          </a:prstGeom>
        </p:spPr>
      </p:pic>
      <p:pic>
        <p:nvPicPr>
          <p:cNvPr id="4" name="Рисунок 3"/>
          <p:cNvPicPr>
            <a:picLocks noChangeAspect="1"/>
          </p:cNvPicPr>
          <p:nvPr/>
        </p:nvPicPr>
        <p:blipFill>
          <a:blip r:embed="rId9" cstate="print"/>
          <a:stretch>
            <a:fillRect/>
          </a:stretch>
        </p:blipFill>
        <p:spPr>
          <a:xfrm>
            <a:off x="2918796" y="2484050"/>
            <a:ext cx="1658256" cy="1103472"/>
          </a:xfrm>
          <a:prstGeom prst="rect">
            <a:avLst/>
          </a:prstGeom>
        </p:spPr>
      </p:pic>
      <p:pic>
        <p:nvPicPr>
          <p:cNvPr id="5" name="Рисунок 4"/>
          <p:cNvPicPr>
            <a:picLocks noChangeAspect="1"/>
          </p:cNvPicPr>
          <p:nvPr/>
        </p:nvPicPr>
        <p:blipFill>
          <a:blip r:embed="rId10" cstate="print"/>
          <a:stretch>
            <a:fillRect/>
          </a:stretch>
        </p:blipFill>
        <p:spPr>
          <a:xfrm>
            <a:off x="492508" y="3998294"/>
            <a:ext cx="2438611" cy="1249788"/>
          </a:xfrm>
          <a:prstGeom prst="rect">
            <a:avLst/>
          </a:prstGeom>
        </p:spPr>
      </p:pic>
      <p:pic>
        <p:nvPicPr>
          <p:cNvPr id="6" name="Рисунок 5"/>
          <p:cNvPicPr>
            <a:picLocks noChangeAspect="1"/>
          </p:cNvPicPr>
          <p:nvPr/>
        </p:nvPicPr>
        <p:blipFill>
          <a:blip r:embed="rId10" cstate="print"/>
          <a:stretch>
            <a:fillRect/>
          </a:stretch>
        </p:blipFill>
        <p:spPr>
          <a:xfrm>
            <a:off x="4564193" y="2352837"/>
            <a:ext cx="2438611" cy="1249788"/>
          </a:xfrm>
          <a:prstGeom prst="rect">
            <a:avLst/>
          </a:prstGeom>
        </p:spPr>
      </p:pic>
      <p:sp>
        <p:nvSpPr>
          <p:cNvPr id="7" name="Прямоугольник 6"/>
          <p:cNvSpPr/>
          <p:nvPr/>
        </p:nvSpPr>
        <p:spPr>
          <a:xfrm>
            <a:off x="445770" y="2388871"/>
            <a:ext cx="2480310" cy="971549"/>
          </a:xfrm>
          <a:prstGeom prst="rect">
            <a:avLst/>
          </a:prstGeom>
        </p:spPr>
        <p:txBody>
          <a:bodyPr wrap="square">
            <a:spAutoFit/>
          </a:bodyPr>
          <a:lstStyle/>
          <a:p>
            <a:pPr lvl="0" algn="just"/>
            <a:r>
              <a:rPr lang="ru-RU" sz="1100"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Предоставление </a:t>
            </a:r>
            <a:r>
              <a:rPr lang="ru-RU" sz="1100" b="1" dirty="0" smtClean="0">
                <a:solidFill>
                  <a:srgbClr val="5B9BD5">
                    <a:lumMod val="50000"/>
                  </a:srgbClr>
                </a:solidFill>
                <a:latin typeface="Open Sans" panose="020B0606030504020204" pitchFamily="34" charset="0"/>
                <a:ea typeface="Open Sans" panose="020B0606030504020204" pitchFamily="34" charset="0"/>
                <a:cs typeface="Open Sans" panose="020B0606030504020204" pitchFamily="34" charset="0"/>
              </a:rPr>
              <a:t>Смоленским областным Фондом поддержки предпринимательства </a:t>
            </a:r>
            <a:r>
              <a:rPr lang="ru-RU" sz="1100" dirty="0" err="1" smtClean="0">
                <a:solidFill>
                  <a:prstClr val="black"/>
                </a:solidFill>
                <a:latin typeface="Open Sans" panose="020B0606030504020204" pitchFamily="34" charset="0"/>
                <a:ea typeface="Open Sans" panose="020B0606030504020204" pitchFamily="34" charset="0"/>
                <a:cs typeface="Open Sans" panose="020B0606030504020204" pitchFamily="34" charset="0"/>
              </a:rPr>
              <a:t>микрозаймов</a:t>
            </a:r>
            <a:r>
              <a:rPr lang="ru-RU" sz="1100"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 субъектам МСП по ставке </a:t>
            </a:r>
            <a:r>
              <a:rPr lang="ru-RU" sz="1100" b="1" dirty="0" smtClean="0">
                <a:solidFill>
                  <a:srgbClr val="960000"/>
                </a:solidFill>
                <a:latin typeface="Open Sans" panose="020B0606030504020204" pitchFamily="34" charset="0"/>
                <a:ea typeface="Open Sans" panose="020B0606030504020204" pitchFamily="34" charset="0"/>
                <a:cs typeface="Open Sans" panose="020B0606030504020204" pitchFamily="34" charset="0"/>
              </a:rPr>
              <a:t>от 3% годовых </a:t>
            </a:r>
            <a:endParaRPr lang="ru-RU" sz="1100" b="1" dirty="0">
              <a:solidFill>
                <a:srgbClr val="96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Прямоугольник 7"/>
          <p:cNvSpPr/>
          <p:nvPr/>
        </p:nvSpPr>
        <p:spPr>
          <a:xfrm>
            <a:off x="4575581" y="2343087"/>
            <a:ext cx="2410963" cy="1107996"/>
          </a:xfrm>
          <a:prstGeom prst="rect">
            <a:avLst/>
          </a:prstGeom>
        </p:spPr>
        <p:txBody>
          <a:bodyPr wrap="square">
            <a:spAutoFit/>
          </a:bodyPr>
          <a:lstStyle/>
          <a:p>
            <a:pPr algn="just"/>
            <a:r>
              <a:rPr lang="ru-RU" sz="1100" dirty="0" smtClean="0">
                <a:solidFill>
                  <a:srgbClr val="000000"/>
                </a:solidFill>
                <a:latin typeface="Open Sans" panose="020B0606030504020204"/>
              </a:rPr>
              <a:t>Возмещение субъектам МСП </a:t>
            </a:r>
            <a:r>
              <a:rPr lang="ru-RU" sz="1100" b="1" dirty="0" smtClean="0">
                <a:solidFill>
                  <a:srgbClr val="1E4F79"/>
                </a:solidFill>
                <a:latin typeface="Open Sans" panose="020B0606030504020204"/>
              </a:rPr>
              <a:t>затрат на уплату первого взноса (аванса) </a:t>
            </a:r>
            <a:r>
              <a:rPr lang="ru-RU" sz="1100" dirty="0" smtClean="0">
                <a:solidFill>
                  <a:srgbClr val="000000"/>
                </a:solidFill>
                <a:latin typeface="Open Sans" panose="020B0606030504020204"/>
              </a:rPr>
              <a:t>по договорам лизинга оборудования с российскими лизинговыми организациями до 7 млн. рублей</a:t>
            </a:r>
            <a:endParaRPr lang="ru-RU" sz="1100" dirty="0">
              <a:solidFill>
                <a:srgbClr val="2C2D2E"/>
              </a:solidFill>
              <a:latin typeface="Arial" panose="020B0604020202020204" pitchFamily="34" charset="0"/>
            </a:endParaRPr>
          </a:p>
        </p:txBody>
      </p:sp>
      <p:sp>
        <p:nvSpPr>
          <p:cNvPr id="9" name="Прямоугольник 8"/>
          <p:cNvSpPr/>
          <p:nvPr/>
        </p:nvSpPr>
        <p:spPr>
          <a:xfrm rot="10800000" flipV="1">
            <a:off x="4587008" y="4055308"/>
            <a:ext cx="2410961" cy="769441"/>
          </a:xfrm>
          <a:prstGeom prst="rect">
            <a:avLst/>
          </a:prstGeom>
        </p:spPr>
        <p:txBody>
          <a:bodyPr wrap="square">
            <a:spAutoFit/>
          </a:bodyPr>
          <a:lstStyle/>
          <a:p>
            <a:pPr lvl="0" algn="just"/>
            <a:r>
              <a:rPr lang="ru-RU" sz="1100" dirty="0">
                <a:solidFill>
                  <a:prstClr val="black"/>
                </a:solidFill>
                <a:latin typeface="Open Sans" panose="020B0606030504020204" pitchFamily="34" charset="0"/>
                <a:ea typeface="Open Sans" panose="020B0606030504020204" pitchFamily="34" charset="0"/>
                <a:cs typeface="Open Sans" panose="020B0606030504020204" pitchFamily="34" charset="0"/>
              </a:rPr>
              <a:t>Предоставление субсидий в рамках реализации </a:t>
            </a:r>
            <a:r>
              <a:rPr lang="ru-RU" sz="1100" b="1" dirty="0" err="1">
                <a:solidFill>
                  <a:srgbClr val="5B9BD5">
                    <a:lumMod val="50000"/>
                  </a:srgbClr>
                </a:solidFill>
                <a:latin typeface="Open Sans" panose="020B0606030504020204" pitchFamily="34" charset="0"/>
                <a:ea typeface="Open Sans" panose="020B0606030504020204" pitchFamily="34" charset="0"/>
                <a:cs typeface="Open Sans" panose="020B0606030504020204" pitchFamily="34" charset="0"/>
              </a:rPr>
              <a:t>грантовой</a:t>
            </a:r>
            <a:r>
              <a:rPr lang="ru-RU" sz="1100" b="1" dirty="0">
                <a:solidFill>
                  <a:srgbClr val="5B9BD5">
                    <a:lumMod val="50000"/>
                  </a:srgbClr>
                </a:solidFill>
                <a:latin typeface="Open Sans" panose="020B0606030504020204" pitchFamily="34" charset="0"/>
                <a:ea typeface="Open Sans" panose="020B0606030504020204" pitchFamily="34" charset="0"/>
                <a:cs typeface="Open Sans" panose="020B0606030504020204" pitchFamily="34" charset="0"/>
              </a:rPr>
              <a:t> программы «Первый старт» </a:t>
            </a:r>
          </a:p>
          <a:p>
            <a:pPr lvl="0" algn="just"/>
            <a:r>
              <a:rPr lang="ru-RU" sz="1100" b="1" dirty="0">
                <a:solidFill>
                  <a:srgbClr val="960000"/>
                </a:solidFill>
                <a:latin typeface="Open Sans" panose="020B0606030504020204" pitchFamily="34" charset="0"/>
                <a:ea typeface="Open Sans" panose="020B0606030504020204" pitchFamily="34" charset="0"/>
                <a:cs typeface="Open Sans" panose="020B0606030504020204" pitchFamily="34" charset="0"/>
              </a:rPr>
              <a:t>до 500 тысяч рублей</a:t>
            </a:r>
          </a:p>
        </p:txBody>
      </p:sp>
      <p:sp>
        <p:nvSpPr>
          <p:cNvPr id="12" name="Прямоугольник 11"/>
          <p:cNvSpPr/>
          <p:nvPr/>
        </p:nvSpPr>
        <p:spPr>
          <a:xfrm rot="10800000" flipV="1">
            <a:off x="457832" y="3984009"/>
            <a:ext cx="2438104" cy="1277273"/>
          </a:xfrm>
          <a:prstGeom prst="rect">
            <a:avLst/>
          </a:prstGeom>
        </p:spPr>
        <p:txBody>
          <a:bodyPr wrap="square">
            <a:spAutoFit/>
          </a:bodyPr>
          <a:lstStyle/>
          <a:p>
            <a:pPr lvl="0" algn="just"/>
            <a:r>
              <a:rPr lang="ru-RU" sz="1100" b="1" dirty="0">
                <a:solidFill>
                  <a:srgbClr val="5B9BD5">
                    <a:lumMod val="50000"/>
                  </a:srgbClr>
                </a:solidFill>
                <a:latin typeface="Open Sans" panose="020B0606030504020204" pitchFamily="34" charset="0"/>
                <a:ea typeface="Open Sans" panose="020B0606030504020204" pitchFamily="34" charset="0"/>
                <a:cs typeface="Open Sans" panose="020B0606030504020204" pitchFamily="34" charset="0"/>
              </a:rPr>
              <a:t>Региональный центр «Мой бизнес»</a:t>
            </a:r>
          </a:p>
          <a:p>
            <a:pPr lvl="0" algn="just"/>
            <a:r>
              <a:rPr lang="ru-RU" sz="1100" dirty="0">
                <a:solidFill>
                  <a:prstClr val="black"/>
                </a:solidFill>
                <a:latin typeface="Open Sans" panose="020B0606030504020204" pitchFamily="34" charset="0"/>
                <a:ea typeface="Open Sans" panose="020B0606030504020204" pitchFamily="34" charset="0"/>
                <a:cs typeface="Open Sans" panose="020B0606030504020204" pitchFamily="34" charset="0"/>
              </a:rPr>
              <a:t>Консультационно-информационная и образовательная помощь субъектам предпринимательства Смоленской области</a:t>
            </a:r>
          </a:p>
        </p:txBody>
      </p:sp>
      <p:cxnSp>
        <p:nvCxnSpPr>
          <p:cNvPr id="38" name="Прямая со стрелкой 37"/>
          <p:cNvCxnSpPr/>
          <p:nvPr/>
        </p:nvCxnSpPr>
        <p:spPr>
          <a:xfrm flipH="1">
            <a:off x="4293049" y="2416987"/>
            <a:ext cx="254884" cy="207034"/>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8455839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Econom VE\Desktop\Инвест паспорт 2017\Паспорт муниципального образования\Приложение к Методическим реккомендациям\Промышленный комплекс\Пр-во и распр-е воды, электроэнергии и газа.png"/>
          <p:cNvPicPr>
            <a:picLocks noChangeAspect="1" noChangeArrowheads="1"/>
          </p:cNvPicPr>
          <p:nvPr/>
        </p:nvPicPr>
        <p:blipFill>
          <a:blip r:embed="rId3" cstate="print"/>
          <a:srcRect/>
          <a:stretch>
            <a:fillRect/>
          </a:stretch>
        </p:blipFill>
        <p:spPr bwMode="auto">
          <a:xfrm>
            <a:off x="3612430" y="4878712"/>
            <a:ext cx="960775" cy="960775"/>
          </a:xfrm>
          <a:prstGeom prst="rect">
            <a:avLst/>
          </a:prstGeom>
          <a:noFill/>
        </p:spPr>
      </p:pic>
      <p:pic>
        <p:nvPicPr>
          <p:cNvPr id="42" name="Рисунок 4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554200" y="4393721"/>
            <a:ext cx="1032319" cy="1032319"/>
          </a:xfrm>
          <a:prstGeom prst="rect">
            <a:avLst/>
          </a:prstGeom>
        </p:spPr>
      </p:pic>
      <p:pic>
        <p:nvPicPr>
          <p:cNvPr id="47" name="Рисунок 46"/>
          <p:cNvPicPr>
            <a:picLocks noChangeAspect="1"/>
          </p:cNvPicPr>
          <p:nvPr/>
        </p:nvPicPr>
        <p:blipFill>
          <a:blip r:embed="rId5" cstate="print">
            <a:duotone>
              <a:prstClr val="black"/>
              <a:srgbClr val="77CA82">
                <a:tint val="45000"/>
                <a:satMod val="400000"/>
              </a:srgbClr>
            </a:duotone>
            <a:extLst>
              <a:ext uri="{28A0092B-C50C-407E-A947-70E740481C1C}">
                <a14:useLocalDpi xmlns:a14="http://schemas.microsoft.com/office/drawing/2010/main" xmlns="" val="0"/>
              </a:ext>
            </a:extLst>
          </a:blip>
          <a:stretch>
            <a:fillRect/>
          </a:stretch>
        </p:blipFill>
        <p:spPr>
          <a:xfrm>
            <a:off x="3561295" y="4820233"/>
            <a:ext cx="1072183" cy="1072183"/>
          </a:xfrm>
          <a:prstGeom prst="rect">
            <a:avLst/>
          </a:prstGeom>
        </p:spPr>
      </p:pic>
      <p:pic>
        <p:nvPicPr>
          <p:cNvPr id="4" name="Рисунок 3"/>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521651" y="4380386"/>
            <a:ext cx="1072183" cy="1072183"/>
          </a:xfrm>
          <a:prstGeom prst="rect">
            <a:avLst/>
          </a:prstGeom>
        </p:spPr>
      </p:pic>
      <p:pic>
        <p:nvPicPr>
          <p:cNvPr id="36" name="Рисунок 35"/>
          <p:cNvPicPr>
            <a:picLocks noChangeAspect="1"/>
          </p:cNvPicPr>
          <p:nvPr/>
        </p:nvPicPr>
        <p:blipFill>
          <a:blip r:embed="rId6" cstate="print"/>
          <a:stretch>
            <a:fillRect/>
          </a:stretch>
        </p:blipFill>
        <p:spPr>
          <a:xfrm>
            <a:off x="2061031" y="156237"/>
            <a:ext cx="5498644" cy="768091"/>
          </a:xfrm>
          <a:prstGeom prst="rect">
            <a:avLst/>
          </a:prstGeom>
        </p:spPr>
      </p:pic>
      <p:sp>
        <p:nvSpPr>
          <p:cNvPr id="3" name="TextBox 2"/>
          <p:cNvSpPr txBox="1"/>
          <p:nvPr/>
        </p:nvSpPr>
        <p:spPr>
          <a:xfrm>
            <a:off x="2050584" y="307194"/>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Промышленный комплекс</a:t>
            </a:r>
          </a:p>
        </p:txBody>
      </p:sp>
      <p:sp>
        <p:nvSpPr>
          <p:cNvPr id="37" name="TextBox 36"/>
          <p:cNvSpPr txBox="1"/>
          <p:nvPr/>
        </p:nvSpPr>
        <p:spPr>
          <a:xfrm>
            <a:off x="7111288" y="7190343"/>
            <a:ext cx="441146"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16</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2" name="TextBox 51"/>
          <p:cNvSpPr txBox="1"/>
          <p:nvPr/>
        </p:nvSpPr>
        <p:spPr>
          <a:xfrm>
            <a:off x="1367763" y="1860112"/>
            <a:ext cx="890921" cy="523220"/>
          </a:xfrm>
          <a:prstGeom prst="rect">
            <a:avLst/>
          </a:prstGeom>
          <a:noFill/>
        </p:spPr>
        <p:txBody>
          <a:bodyPr wrap="square" rtlCol="0">
            <a:spAutoFit/>
          </a:bodyPr>
          <a:lstStyle/>
          <a:p>
            <a:pPr algn="ctr"/>
            <a:r>
              <a:rPr lang="ru-RU" sz="2800" dirty="0" smtClean="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1 </a:t>
            </a:r>
          </a:p>
        </p:txBody>
      </p:sp>
      <p:pic>
        <p:nvPicPr>
          <p:cNvPr id="55" name="Рисунок 54"/>
          <p:cNvPicPr>
            <a:picLocks noChangeAspect="1"/>
          </p:cNvPicPr>
          <p:nvPr/>
        </p:nvPicPr>
        <p:blipFill>
          <a:blip r:embed="rId7" cstate="print">
            <a:lum bright="70000" contrast="-70000"/>
            <a:extLst>
              <a:ext uri="{BEBA8EAE-BF5A-486C-A8C5-ECC9F3942E4B}">
                <a14:imgProps xmlns:a14="http://schemas.microsoft.com/office/drawing/2010/main" xmlns="">
                  <a14:imgLayer r:embed="rId8">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3205779" y="1058755"/>
            <a:ext cx="3949340" cy="653762"/>
          </a:xfrm>
          <a:prstGeom prst="rect">
            <a:avLst/>
          </a:prstGeom>
        </p:spPr>
      </p:pic>
      <p:sp>
        <p:nvSpPr>
          <p:cNvPr id="57" name="TextBox 56"/>
          <p:cNvSpPr txBox="1"/>
          <p:nvPr/>
        </p:nvSpPr>
        <p:spPr>
          <a:xfrm>
            <a:off x="3205779" y="1108249"/>
            <a:ext cx="3949340" cy="523220"/>
          </a:xfrm>
          <a:prstGeom prst="rect">
            <a:avLst/>
          </a:prstGeom>
          <a:noFill/>
        </p:spPr>
        <p:txBody>
          <a:bodyPr wrap="square" rtlCol="0">
            <a:spAutoFit/>
          </a:bodyPr>
          <a:lstStyle/>
          <a:p>
            <a:pPr algn="ctr"/>
            <a:r>
              <a:rPr lang="ru-RU" sz="1400" dirty="0" smtClean="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Структура промышленного производства</a:t>
            </a:r>
            <a:endParaRPr lang="ru-RU" sz="1400" dirty="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59" name="Рисунок 58"/>
          <p:cNvPicPr>
            <a:picLocks noChangeAspect="1"/>
          </p:cNvPicPr>
          <p:nvPr/>
        </p:nvPicPr>
        <p:blipFill>
          <a:blip r:embed="rId9" cstate="print">
            <a:lum bright="70000" contrast="-70000"/>
            <a:extLst>
              <a:ext uri="{BEBA8EAE-BF5A-486C-A8C5-ECC9F3942E4B}">
                <a14:imgProps xmlns:a14="http://schemas.microsoft.com/office/drawing/2010/main" xmlns="">
                  <a14:imgLayer r:embed="rId8">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168296" y="1075286"/>
            <a:ext cx="2631730" cy="602976"/>
          </a:xfrm>
          <a:prstGeom prst="rect">
            <a:avLst/>
          </a:prstGeom>
        </p:spPr>
      </p:pic>
      <p:sp>
        <p:nvSpPr>
          <p:cNvPr id="61" name="TextBox 60"/>
          <p:cNvSpPr txBox="1"/>
          <p:nvPr/>
        </p:nvSpPr>
        <p:spPr>
          <a:xfrm>
            <a:off x="460587" y="1059234"/>
            <a:ext cx="1928389" cy="584775"/>
          </a:xfrm>
          <a:prstGeom prst="rect">
            <a:avLst/>
          </a:prstGeom>
          <a:noFill/>
        </p:spPr>
        <p:txBody>
          <a:bodyPr wrap="square" rtlCol="0">
            <a:spAutoFit/>
          </a:bodyPr>
          <a:lstStyle/>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Число предприятий</a:t>
            </a:r>
            <a:endPar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2" name="Рисунок 1"/>
          <p:cNvPicPr>
            <a:picLocks noChangeAspect="1"/>
          </p:cNvPicPr>
          <p:nvPr/>
        </p:nvPicPr>
        <p:blipFill>
          <a:blip r:embed="rId10" cstate="print">
            <a:clrChange>
              <a:clrFrom>
                <a:srgbClr val="FFFFFF"/>
              </a:clrFrom>
              <a:clrTo>
                <a:srgbClr val="FFFFFF">
                  <a:alpha val="0"/>
                </a:srgbClr>
              </a:clrTo>
            </a:clrChange>
            <a:duotone>
              <a:prstClr val="black"/>
              <a:srgbClr val="00B050">
                <a:tint val="45000"/>
                <a:satMod val="400000"/>
              </a:srgbClr>
            </a:duotone>
          </a:blip>
          <a:stretch>
            <a:fillRect/>
          </a:stretch>
        </p:blipFill>
        <p:spPr>
          <a:xfrm flipH="1">
            <a:off x="869338" y="1748875"/>
            <a:ext cx="611966" cy="582450"/>
          </a:xfrm>
          <a:prstGeom prst="rect">
            <a:avLst/>
          </a:prstGeom>
        </p:spPr>
      </p:pic>
      <p:pic>
        <p:nvPicPr>
          <p:cNvPr id="75" name="Рисунок 74"/>
          <p:cNvPicPr>
            <a:picLocks noChangeAspect="1"/>
          </p:cNvPicPr>
          <p:nvPr/>
        </p:nvPicPr>
        <p:blipFill>
          <a:blip r:embed="rId11" cstate="print">
            <a:lum bright="70000" contrast="-70000"/>
            <a:extLst>
              <a:ext uri="{BEBA8EAE-BF5A-486C-A8C5-ECC9F3942E4B}">
                <a14:imgProps xmlns:a14="http://schemas.microsoft.com/office/drawing/2010/main" xmlns="">
                  <a14:imgLayer r:embed="rId8">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168296" y="2583855"/>
            <a:ext cx="2631730" cy="670017"/>
          </a:xfrm>
          <a:prstGeom prst="rect">
            <a:avLst/>
          </a:prstGeom>
        </p:spPr>
      </p:pic>
      <p:sp>
        <p:nvSpPr>
          <p:cNvPr id="76" name="TextBox 75"/>
          <p:cNvSpPr txBox="1"/>
          <p:nvPr/>
        </p:nvSpPr>
        <p:spPr>
          <a:xfrm>
            <a:off x="375976" y="2592223"/>
            <a:ext cx="2216369" cy="615553"/>
          </a:xfrm>
          <a:prstGeom prst="rect">
            <a:avLst/>
          </a:prstGeom>
          <a:noFill/>
        </p:spPr>
        <p:txBody>
          <a:bodyPr wrap="square" rtlCol="0">
            <a:spAutoFit/>
          </a:bodyPr>
          <a:lstStyle/>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Численность</a:t>
            </a:r>
            <a:r>
              <a:rPr lang="ru-RU"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a:t>
            </a:r>
          </a:p>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работающих</a:t>
            </a:r>
            <a:endParaRPr lang="ru-RU"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78" name="TextBox 77"/>
          <p:cNvSpPr txBox="1"/>
          <p:nvPr/>
        </p:nvSpPr>
        <p:spPr>
          <a:xfrm>
            <a:off x="501781" y="3476607"/>
            <a:ext cx="2533520" cy="400110"/>
          </a:xfrm>
          <a:prstGeom prst="rect">
            <a:avLst/>
          </a:prstGeom>
          <a:noFill/>
        </p:spPr>
        <p:txBody>
          <a:bodyPr wrap="square" rtlCol="0">
            <a:spAutoFit/>
          </a:bodyPr>
          <a:lstStyle/>
          <a:p>
            <a:pPr algn="ctr"/>
            <a:r>
              <a:rPr lang="ru-RU" sz="2000" b="1" dirty="0" smtClean="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0,1 тыс. чел.</a:t>
            </a:r>
            <a:endParaRPr lang="ru-RU" sz="1100" b="1" dirty="0">
              <a:solidFill>
                <a:srgbClr val="265F92"/>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7" name="Рисунок 76"/>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342911" y="3297600"/>
            <a:ext cx="581235" cy="611720"/>
          </a:xfrm>
          <a:prstGeom prst="rect">
            <a:avLst/>
          </a:prstGeom>
        </p:spPr>
      </p:pic>
      <p:sp>
        <p:nvSpPr>
          <p:cNvPr id="33" name="TextBox 32"/>
          <p:cNvSpPr txBox="1"/>
          <p:nvPr/>
        </p:nvSpPr>
        <p:spPr>
          <a:xfrm>
            <a:off x="1401773" y="4510928"/>
            <a:ext cx="1571260" cy="600164"/>
          </a:xfrm>
          <a:prstGeom prst="rect">
            <a:avLst/>
          </a:prstGeom>
          <a:noFill/>
        </p:spPr>
        <p:txBody>
          <a:bodyPr wrap="square" rtlCol="0">
            <a:spAutoFit/>
          </a:bodyPr>
          <a:lstStyle/>
          <a:p>
            <a:pPr algn="ct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Производство пищевых </a:t>
            </a:r>
          </a:p>
          <a:p>
            <a:pPr algn="ct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продуктов</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9" name="TextBox 48"/>
          <p:cNvSpPr txBox="1"/>
          <p:nvPr/>
        </p:nvSpPr>
        <p:spPr>
          <a:xfrm>
            <a:off x="286630" y="5556582"/>
            <a:ext cx="2614407" cy="600164"/>
          </a:xfrm>
          <a:prstGeom prst="rect">
            <a:avLst/>
          </a:prstGeom>
          <a:noFill/>
        </p:spPr>
        <p:txBody>
          <a:bodyPr wrap="square" rtlCol="0">
            <a:spAutoFit/>
          </a:bodyPr>
          <a:lstStyle/>
          <a:p>
            <a:pPr algn="ctr"/>
            <a:endParaRPr lang="ru-RU" sz="1100" dirty="0" smtClean="0">
              <a:latin typeface="Open Sans" panose="020B0606030504020204" pitchFamily="34" charset="0"/>
              <a:ea typeface="Open Sans" panose="020B0606030504020204" pitchFamily="34" charset="0"/>
              <a:cs typeface="Open Sans" panose="020B0606030504020204" pitchFamily="34" charset="0"/>
            </a:endParaRPr>
          </a:p>
          <a:p>
            <a:pPr algn="ctr"/>
            <a:r>
              <a:rPr lang="ru-RU" sz="1100" dirty="0" smtClean="0">
                <a:latin typeface="Open Sans" panose="020B0606030504020204" pitchFamily="34" charset="0"/>
                <a:ea typeface="Open Sans" panose="020B0606030504020204" pitchFamily="34" charset="0"/>
                <a:cs typeface="Open Sans" panose="020B0606030504020204" pitchFamily="34" charset="0"/>
              </a:rPr>
              <a:t>ПО «</a:t>
            </a:r>
            <a:r>
              <a:rPr lang="ru-RU" sz="1100" dirty="0" err="1" smtClean="0">
                <a:latin typeface="Open Sans" panose="020B0606030504020204" pitchFamily="34" charset="0"/>
                <a:ea typeface="Open Sans" panose="020B0606030504020204" pitchFamily="34" charset="0"/>
                <a:cs typeface="Open Sans" panose="020B0606030504020204" pitchFamily="34" charset="0"/>
              </a:rPr>
              <a:t>Новодугинохлеб</a:t>
            </a:r>
            <a:r>
              <a:rPr lang="ru-RU" sz="1100" dirty="0" smtClean="0">
                <a:latin typeface="Open Sans" panose="020B0606030504020204" pitchFamily="34" charset="0"/>
                <a:ea typeface="Open Sans" panose="020B0606030504020204" pitchFamily="34" charset="0"/>
                <a:cs typeface="Open Sans" panose="020B0606030504020204" pitchFamily="34" charset="0"/>
              </a:rPr>
              <a:t>»</a:t>
            </a:r>
          </a:p>
          <a:p>
            <a:pPr algn="ctr"/>
            <a:endParaRPr lang="ru-RU" sz="1100" dirty="0">
              <a:latin typeface="Open Sans" panose="020B0606030504020204" pitchFamily="34" charset="0"/>
              <a:ea typeface="Open Sans" panose="020B0606030504020204" pitchFamily="34" charset="0"/>
              <a:cs typeface="Open Sans" panose="020B0606030504020204" pitchFamily="34" charset="0"/>
            </a:endParaRPr>
          </a:p>
        </p:txBody>
      </p:sp>
      <p:sp>
        <p:nvSpPr>
          <p:cNvPr id="53" name="TextBox 52"/>
          <p:cNvSpPr txBox="1"/>
          <p:nvPr/>
        </p:nvSpPr>
        <p:spPr>
          <a:xfrm>
            <a:off x="1505319" y="5148307"/>
            <a:ext cx="1364168" cy="307777"/>
          </a:xfrm>
          <a:prstGeom prst="rect">
            <a:avLst/>
          </a:prstGeom>
          <a:noFill/>
        </p:spPr>
        <p:txBody>
          <a:bodyPr wrap="square" rtlCol="0">
            <a:spAutoFit/>
          </a:bodyPr>
          <a:lstStyle/>
          <a:p>
            <a:pPr algn="ctr"/>
            <a:r>
              <a:rPr lang="ru-RU" sz="1400" b="1" dirty="0" smtClean="0">
                <a:latin typeface="Open Sans" panose="020B0606030504020204" pitchFamily="34" charset="0"/>
                <a:ea typeface="Open Sans" panose="020B0606030504020204" pitchFamily="34" charset="0"/>
                <a:cs typeface="Open Sans" panose="020B0606030504020204" pitchFamily="34" charset="0"/>
              </a:rPr>
              <a:t>14 млн. руб.</a:t>
            </a:r>
            <a:endParaRPr lang="ru-RU" sz="1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79" name="TextBox 78"/>
          <p:cNvSpPr txBox="1"/>
          <p:nvPr/>
        </p:nvSpPr>
        <p:spPr>
          <a:xfrm>
            <a:off x="4624340" y="5063280"/>
            <a:ext cx="1571260" cy="600164"/>
          </a:xfrm>
          <a:prstGeom prst="rect">
            <a:avLst/>
          </a:prstGeom>
          <a:noFill/>
        </p:spPr>
        <p:txBody>
          <a:bodyPr wrap="square" rtlCol="0">
            <a:spAutoFit/>
          </a:bodyPr>
          <a:lstStyle/>
          <a:p>
            <a:pPr algn="ct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Производство и распределение воды</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80" name="TextBox 79"/>
          <p:cNvSpPr txBox="1"/>
          <p:nvPr/>
        </p:nvSpPr>
        <p:spPr>
          <a:xfrm>
            <a:off x="3559829" y="6078331"/>
            <a:ext cx="2614407" cy="430887"/>
          </a:xfrm>
          <a:prstGeom prst="rect">
            <a:avLst/>
          </a:prstGeom>
          <a:noFill/>
        </p:spPr>
        <p:txBody>
          <a:bodyPr wrap="square" rtlCol="0">
            <a:spAutoFit/>
          </a:bodyPr>
          <a:lstStyle/>
          <a:p>
            <a:pPr algn="ctr"/>
            <a:r>
              <a:rPr lang="ru-RU" sz="1100" dirty="0" smtClean="0">
                <a:latin typeface="Open Sans" panose="020B0606030504020204" pitchFamily="34" charset="0"/>
                <a:ea typeface="Open Sans" panose="020B0606030504020204" pitchFamily="34" charset="0"/>
                <a:cs typeface="Open Sans" panose="020B0606030504020204" pitchFamily="34" charset="0"/>
              </a:rPr>
              <a:t>МУП «Жилищно-коммунальная служба»</a:t>
            </a:r>
            <a:endParaRPr lang="ru-RU" sz="1100" dirty="0">
              <a:latin typeface="Open Sans" panose="020B0606030504020204" pitchFamily="34" charset="0"/>
              <a:ea typeface="Open Sans" panose="020B0606030504020204" pitchFamily="34" charset="0"/>
              <a:cs typeface="Open Sans" panose="020B0606030504020204" pitchFamily="34" charset="0"/>
            </a:endParaRPr>
          </a:p>
        </p:txBody>
      </p:sp>
      <p:sp>
        <p:nvSpPr>
          <p:cNvPr id="81" name="TextBox 80"/>
          <p:cNvSpPr txBox="1"/>
          <p:nvPr/>
        </p:nvSpPr>
        <p:spPr>
          <a:xfrm>
            <a:off x="4594873" y="5628334"/>
            <a:ext cx="1364168" cy="307777"/>
          </a:xfrm>
          <a:prstGeom prst="rect">
            <a:avLst/>
          </a:prstGeom>
          <a:noFill/>
        </p:spPr>
        <p:txBody>
          <a:bodyPr wrap="square" rtlCol="0">
            <a:spAutoFit/>
          </a:bodyPr>
          <a:lstStyle/>
          <a:p>
            <a:pPr algn="ctr"/>
            <a:r>
              <a:rPr lang="ru-RU" sz="1400" b="1" dirty="0" smtClean="0">
                <a:latin typeface="Open Sans" panose="020B0606030504020204" pitchFamily="34" charset="0"/>
                <a:ea typeface="Open Sans" panose="020B0606030504020204" pitchFamily="34" charset="0"/>
                <a:cs typeface="Open Sans" panose="020B0606030504020204" pitchFamily="34" charset="0"/>
              </a:rPr>
              <a:t>5 млн. руб.</a:t>
            </a:r>
            <a:endParaRPr lang="ru-RU" sz="1400" b="1" dirty="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88" name="Диаграмма 87"/>
          <p:cNvGraphicFramePr/>
          <p:nvPr>
            <p:extLst>
              <p:ext uri="{D42A27DB-BD31-4B8C-83A1-F6EECF244321}">
                <p14:modId xmlns:p14="http://schemas.microsoft.com/office/powerpoint/2010/main" xmlns="" val="2531422659"/>
              </p:ext>
            </p:extLst>
          </p:nvPr>
        </p:nvGraphicFramePr>
        <p:xfrm>
          <a:off x="3328407" y="1120747"/>
          <a:ext cx="3552741" cy="3454806"/>
        </p:xfrm>
        <a:graphic>
          <a:graphicData uri="http://schemas.openxmlformats.org/drawingml/2006/chart">
            <c:chart xmlns:c="http://schemas.openxmlformats.org/drawingml/2006/chart" xmlns:r="http://schemas.openxmlformats.org/officeDocument/2006/relationships" r:id="rId13"/>
          </a:graphicData>
        </a:graphic>
      </p:graphicFrame>
      <p:sp>
        <p:nvSpPr>
          <p:cNvPr id="32" name="TextBox 31"/>
          <p:cNvSpPr txBox="1"/>
          <p:nvPr/>
        </p:nvSpPr>
        <p:spPr>
          <a:xfrm>
            <a:off x="833915" y="154887"/>
            <a:ext cx="1225015"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 </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34" name="Рисунок 33"/>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spTree>
    <p:extLst>
      <p:ext uri="{BB962C8B-B14F-4D97-AF65-F5344CB8AC3E}">
        <p14:creationId xmlns:p14="http://schemas.microsoft.com/office/powerpoint/2010/main" xmlns="" val="24611502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977605" y="1647131"/>
            <a:ext cx="1196713" cy="1196713"/>
          </a:xfrm>
          <a:prstGeom prst="rect">
            <a:avLst/>
          </a:prstGeom>
        </p:spPr>
      </p:pic>
      <p:pic>
        <p:nvPicPr>
          <p:cNvPr id="13" name="Рисунок 1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093585" y="3195566"/>
            <a:ext cx="1193394" cy="1193394"/>
          </a:xfrm>
          <a:prstGeom prst="rect">
            <a:avLst/>
          </a:prstGeom>
        </p:spPr>
      </p:pic>
      <p:pic>
        <p:nvPicPr>
          <p:cNvPr id="12" name="Рисунок 1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534206" y="3200292"/>
            <a:ext cx="1199491" cy="1199491"/>
          </a:xfrm>
          <a:prstGeom prst="rect">
            <a:avLst/>
          </a:prstGeom>
        </p:spPr>
      </p:pic>
      <p:pic>
        <p:nvPicPr>
          <p:cNvPr id="7" name="Рисунок 6"/>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2980924" y="3190246"/>
            <a:ext cx="1193394" cy="1193394"/>
          </a:xfrm>
          <a:prstGeom prst="rect">
            <a:avLst/>
          </a:prstGeom>
        </p:spPr>
      </p:pic>
      <p:pic>
        <p:nvPicPr>
          <p:cNvPr id="6" name="Рисунок 5"/>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119152" y="1672241"/>
            <a:ext cx="1172146" cy="1172146"/>
          </a:xfrm>
          <a:prstGeom prst="rect">
            <a:avLst/>
          </a:prstGeom>
        </p:spPr>
      </p:pic>
      <p:pic>
        <p:nvPicPr>
          <p:cNvPr id="2" name="Рисунок 1"/>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4563976" y="1673959"/>
            <a:ext cx="1167767" cy="1167767"/>
          </a:xfrm>
          <a:prstGeom prst="rect">
            <a:avLst/>
          </a:prstGeom>
        </p:spPr>
      </p:pic>
      <p:pic>
        <p:nvPicPr>
          <p:cNvPr id="42" name="Рисунок 41"/>
          <p:cNvPicPr>
            <a:picLocks noChangeAspect="1"/>
          </p:cNvPicPr>
          <p:nvPr/>
        </p:nvPicPr>
        <p:blipFill>
          <a:blip r:embed="rId9" cstate="print">
            <a:lum bright="70000" contrast="-70000"/>
            <a:extLst>
              <a:ext uri="{BEBA8EAE-BF5A-486C-A8C5-ECC9F3942E4B}">
                <a14:imgProps xmlns:a14="http://schemas.microsoft.com/office/drawing/2010/main" xmlns="">
                  <a14:imgLayer r:embed="rId10">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168296" y="1119763"/>
            <a:ext cx="2457946" cy="629077"/>
          </a:xfrm>
          <a:prstGeom prst="rect">
            <a:avLst/>
          </a:prstGeom>
        </p:spPr>
      </p:pic>
      <p:pic>
        <p:nvPicPr>
          <p:cNvPr id="22" name="Рисунок 21"/>
          <p:cNvPicPr>
            <a:picLocks noChangeAspect="1"/>
          </p:cNvPicPr>
          <p:nvPr/>
        </p:nvPicPr>
        <p:blipFill>
          <a:blip r:embed="rId11" cstate="print"/>
          <a:stretch>
            <a:fillRect/>
          </a:stretch>
        </p:blipFill>
        <p:spPr>
          <a:xfrm>
            <a:off x="2061031" y="156237"/>
            <a:ext cx="5498644" cy="768091"/>
          </a:xfrm>
          <a:prstGeom prst="rect">
            <a:avLst/>
          </a:prstGeom>
        </p:spPr>
      </p:pic>
      <p:sp>
        <p:nvSpPr>
          <p:cNvPr id="3" name="TextBox 2"/>
          <p:cNvSpPr txBox="1"/>
          <p:nvPr/>
        </p:nvSpPr>
        <p:spPr>
          <a:xfrm>
            <a:off x="2060734" y="315440"/>
            <a:ext cx="5498941"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Сельское хозяйство</a:t>
            </a:r>
          </a:p>
        </p:txBody>
      </p:sp>
      <p:pic>
        <p:nvPicPr>
          <p:cNvPr id="40" name="Рисунок 39"/>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731444" y="1779974"/>
            <a:ext cx="703970" cy="703970"/>
          </a:xfrm>
          <a:prstGeom prst="rect">
            <a:avLst/>
          </a:prstGeom>
        </p:spPr>
      </p:pic>
      <p:sp>
        <p:nvSpPr>
          <p:cNvPr id="76" name="TextBox 75"/>
          <p:cNvSpPr txBox="1"/>
          <p:nvPr/>
        </p:nvSpPr>
        <p:spPr>
          <a:xfrm>
            <a:off x="1361076" y="1927786"/>
            <a:ext cx="717393" cy="523220"/>
          </a:xfrm>
          <a:prstGeom prst="rect">
            <a:avLst/>
          </a:prstGeom>
          <a:noFill/>
        </p:spPr>
        <p:txBody>
          <a:bodyPr wrap="square" rtlCol="0">
            <a:spAutoFit/>
          </a:bodyPr>
          <a:lstStyle/>
          <a:p>
            <a:pPr algn="ctr"/>
            <a:r>
              <a:rPr lang="ru-RU" sz="2800" dirty="0" smtClean="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7 </a:t>
            </a:r>
          </a:p>
        </p:txBody>
      </p:sp>
      <p:pic>
        <p:nvPicPr>
          <p:cNvPr id="78" name="Рисунок 77"/>
          <p:cNvPicPr>
            <a:picLocks noChangeAspect="1"/>
          </p:cNvPicPr>
          <p:nvPr/>
        </p:nvPicPr>
        <p:blipFill>
          <a:blip r:embed="rId13" cstate="print">
            <a:lum bright="70000" contrast="-70000"/>
            <a:extLst>
              <a:ext uri="{BEBA8EAE-BF5A-486C-A8C5-ECC9F3942E4B}">
                <a14:imgProps xmlns:a14="http://schemas.microsoft.com/office/drawing/2010/main" xmlns="">
                  <a14:imgLayer r:embed="rId14">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176853" y="2709834"/>
            <a:ext cx="2449953" cy="504138"/>
          </a:xfrm>
          <a:prstGeom prst="rect">
            <a:avLst/>
          </a:prstGeom>
        </p:spPr>
      </p:pic>
      <p:graphicFrame>
        <p:nvGraphicFramePr>
          <p:cNvPr id="79" name="Диаграмма 78"/>
          <p:cNvGraphicFramePr/>
          <p:nvPr>
            <p:extLst>
              <p:ext uri="{D42A27DB-BD31-4B8C-83A1-F6EECF244321}">
                <p14:modId xmlns:p14="http://schemas.microsoft.com/office/powerpoint/2010/main" xmlns="" val="3668974920"/>
              </p:ext>
            </p:extLst>
          </p:nvPr>
        </p:nvGraphicFramePr>
        <p:xfrm>
          <a:off x="-333632" y="3211299"/>
          <a:ext cx="3180462" cy="3094640"/>
        </p:xfrm>
        <a:graphic>
          <a:graphicData uri="http://schemas.openxmlformats.org/drawingml/2006/chart">
            <c:chart xmlns:c="http://schemas.openxmlformats.org/drawingml/2006/chart" xmlns:r="http://schemas.openxmlformats.org/officeDocument/2006/relationships" r:id="rId15"/>
          </a:graphicData>
        </a:graphic>
      </p:graphicFrame>
      <p:sp>
        <p:nvSpPr>
          <p:cNvPr id="8" name="TextBox 7"/>
          <p:cNvSpPr txBox="1"/>
          <p:nvPr/>
        </p:nvSpPr>
        <p:spPr>
          <a:xfrm>
            <a:off x="176853" y="2720866"/>
            <a:ext cx="2437272" cy="523220"/>
          </a:xfrm>
          <a:prstGeom prst="rect">
            <a:avLst/>
          </a:prstGeom>
          <a:noFill/>
        </p:spPr>
        <p:txBody>
          <a:bodyPr wrap="square" rtlCol="0">
            <a:spAutoFit/>
          </a:bodyPr>
          <a:lstStyle/>
          <a:p>
            <a:pPr algn="ctr"/>
            <a:r>
              <a:rPr lang="ru-RU" sz="1400" dirty="0" smtClean="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Структура сельского хозяйства</a:t>
            </a:r>
            <a:endParaRPr lang="ru-RU" sz="1400" dirty="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96" name="TextBox 95"/>
          <p:cNvSpPr txBox="1"/>
          <p:nvPr/>
        </p:nvSpPr>
        <p:spPr>
          <a:xfrm>
            <a:off x="2936979" y="1037747"/>
            <a:ext cx="4595395" cy="523220"/>
          </a:xfrm>
          <a:prstGeom prst="rect">
            <a:avLst/>
          </a:prstGeom>
          <a:noFill/>
        </p:spPr>
        <p:txBody>
          <a:bodyPr wrap="square" rtlCol="0">
            <a:spAutoFit/>
          </a:bodyPr>
          <a:lstStyle/>
          <a:p>
            <a:pPr algn="ctr"/>
            <a:r>
              <a:rPr lang="ru-RU" sz="1400" dirty="0" smtClean="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Производство основных видов продукции во всех категориях хозяйств</a:t>
            </a:r>
            <a:endParaRPr lang="ru-RU" sz="1400" dirty="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17" name="Рисунок 16"/>
          <p:cNvPicPr>
            <a:picLocks noChangeAspect="1"/>
          </p:cNvPicPr>
          <p:nvPr/>
        </p:nvPicPr>
        <p:blipFill>
          <a:blip r:embed="rId16" cstate="print">
            <a:lum bright="70000" contrast="-70000"/>
            <a:extLst>
              <a:ext uri="{BEBA8EAE-BF5A-486C-A8C5-ECC9F3942E4B}">
                <a14:imgProps xmlns:a14="http://schemas.microsoft.com/office/drawing/2010/main" xmlns="">
                  <a14:imgLayer r:embed="rId17">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2833846" y="5206621"/>
            <a:ext cx="3363853" cy="1277444"/>
          </a:xfrm>
          <a:prstGeom prst="rect">
            <a:avLst/>
          </a:prstGeom>
        </p:spPr>
      </p:pic>
      <p:sp>
        <p:nvSpPr>
          <p:cNvPr id="19" name="TextBox 18"/>
          <p:cNvSpPr txBox="1"/>
          <p:nvPr/>
        </p:nvSpPr>
        <p:spPr>
          <a:xfrm>
            <a:off x="2614125" y="4802179"/>
            <a:ext cx="4664523" cy="338554"/>
          </a:xfrm>
          <a:prstGeom prst="rect">
            <a:avLst/>
          </a:prstGeom>
          <a:noFill/>
        </p:spPr>
        <p:txBody>
          <a:bodyPr wrap="square" rtlCol="0">
            <a:spAutoFit/>
          </a:bodyPr>
          <a:lstStyle/>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Основные задачи на период до 20</a:t>
            </a:r>
            <a:r>
              <a:rPr lang="en-US"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2</a:t>
            </a:r>
            <a:r>
              <a:rPr lang="ru-RU" sz="1600" b="1"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6 </a:t>
            </a: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года</a:t>
            </a:r>
            <a:endPar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4" name="Рисунок 3"/>
          <p:cNvPicPr>
            <a:picLocks noChangeAspect="1"/>
          </p:cNvPicPr>
          <p:nvPr/>
        </p:nvPicPr>
        <p:blipFill>
          <a:blip r:embed="rId18" cstate="print">
            <a:extLst>
              <a:ext uri="{28A0092B-C50C-407E-A947-70E740481C1C}">
                <a14:useLocalDpi xmlns:a14="http://schemas.microsoft.com/office/drawing/2010/main" xmlns="" val="0"/>
              </a:ext>
            </a:extLst>
          </a:blip>
          <a:stretch>
            <a:fillRect/>
          </a:stretch>
        </p:blipFill>
        <p:spPr>
          <a:xfrm>
            <a:off x="2977605" y="5301321"/>
            <a:ext cx="253843" cy="267857"/>
          </a:xfrm>
          <a:prstGeom prst="rect">
            <a:avLst/>
          </a:prstGeom>
        </p:spPr>
      </p:pic>
      <p:sp>
        <p:nvSpPr>
          <p:cNvPr id="27" name="TextBox 26"/>
          <p:cNvSpPr txBox="1"/>
          <p:nvPr/>
        </p:nvSpPr>
        <p:spPr>
          <a:xfrm>
            <a:off x="7102123" y="7190343"/>
            <a:ext cx="441146"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17</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0" name="TextBox 29"/>
          <p:cNvSpPr txBox="1"/>
          <p:nvPr/>
        </p:nvSpPr>
        <p:spPr>
          <a:xfrm>
            <a:off x="494964" y="1140975"/>
            <a:ext cx="1801050" cy="584775"/>
          </a:xfrm>
          <a:prstGeom prst="rect">
            <a:avLst/>
          </a:prstGeom>
          <a:noFill/>
        </p:spPr>
        <p:txBody>
          <a:bodyPr wrap="square" rtlCol="0">
            <a:spAutoFit/>
          </a:bodyPr>
          <a:lstStyle/>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Число предприятий</a:t>
            </a:r>
            <a:endPar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32" name="Рисунок 31"/>
          <p:cNvPicPr>
            <a:picLocks noChangeAspect="1"/>
          </p:cNvPicPr>
          <p:nvPr/>
        </p:nvPicPr>
        <p:blipFill>
          <a:blip r:embed="rId18" cstate="print">
            <a:extLst>
              <a:ext uri="{28A0092B-C50C-407E-A947-70E740481C1C}">
                <a14:useLocalDpi xmlns:a14="http://schemas.microsoft.com/office/drawing/2010/main" xmlns="" val="0"/>
              </a:ext>
            </a:extLst>
          </a:blip>
          <a:stretch>
            <a:fillRect/>
          </a:stretch>
        </p:blipFill>
        <p:spPr>
          <a:xfrm>
            <a:off x="2977605" y="5833384"/>
            <a:ext cx="253843" cy="267857"/>
          </a:xfrm>
          <a:prstGeom prst="rect">
            <a:avLst/>
          </a:prstGeom>
        </p:spPr>
      </p:pic>
      <p:sp>
        <p:nvSpPr>
          <p:cNvPr id="9" name="TextBox 8"/>
          <p:cNvSpPr txBox="1"/>
          <p:nvPr/>
        </p:nvSpPr>
        <p:spPr>
          <a:xfrm>
            <a:off x="3284536" y="5272836"/>
            <a:ext cx="3631365" cy="461665"/>
          </a:xfrm>
          <a:prstGeom prst="rect">
            <a:avLst/>
          </a:prstGeom>
          <a:noFill/>
        </p:spPr>
        <p:txBody>
          <a:bodyPr wrap="square" rtlCol="0">
            <a:spAutoFit/>
          </a:bodyPr>
          <a:lstStyle/>
          <a:p>
            <a:r>
              <a:rPr lang="ru-RU" sz="1200" dirty="0" smtClean="0">
                <a:latin typeface="Open Sans" panose="020B0606030504020204" pitchFamily="34" charset="0"/>
                <a:ea typeface="Open Sans" panose="020B0606030504020204" pitchFamily="34" charset="0"/>
                <a:cs typeface="Open Sans" panose="020B0606030504020204" pitchFamily="34" charset="0"/>
              </a:rPr>
              <a:t>Применение прогрессивных ресурсосберегающих</a:t>
            </a:r>
            <a:r>
              <a:rPr lang="en-US" sz="1200" dirty="0" smtClean="0">
                <a:latin typeface="Open Sans" panose="020B0606030504020204" pitchFamily="34" charset="0"/>
                <a:ea typeface="Open Sans" panose="020B0606030504020204" pitchFamily="34" charset="0"/>
                <a:cs typeface="Open Sans" panose="020B0606030504020204" pitchFamily="34" charset="0"/>
              </a:rPr>
              <a:t> </a:t>
            </a:r>
            <a:r>
              <a:rPr lang="ru-RU" sz="1200" dirty="0" smtClean="0">
                <a:latin typeface="Open Sans" panose="020B0606030504020204" pitchFamily="34" charset="0"/>
                <a:ea typeface="Open Sans" panose="020B0606030504020204" pitchFamily="34" charset="0"/>
                <a:cs typeface="Open Sans" panose="020B0606030504020204" pitchFamily="34" charset="0"/>
              </a:rPr>
              <a:t>технологий</a:t>
            </a:r>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p:cNvSpPr txBox="1"/>
          <p:nvPr/>
        </p:nvSpPr>
        <p:spPr>
          <a:xfrm>
            <a:off x="3005226" y="1907369"/>
            <a:ext cx="1186543" cy="707886"/>
          </a:xfrm>
          <a:prstGeom prst="rect">
            <a:avLst/>
          </a:prstGeom>
          <a:noFill/>
        </p:spPr>
        <p:txBody>
          <a:bodyPr wrap="none" rtlCol="0">
            <a:spAutoFit/>
          </a:bodyPr>
          <a:lstStyle/>
          <a:p>
            <a:pPr algn="ctr"/>
            <a:r>
              <a:rPr lang="ru-RU" sz="2800" b="1"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22902</a:t>
            </a:r>
          </a:p>
          <a:p>
            <a:pPr algn="ctr"/>
            <a:r>
              <a:rPr lang="ru-RU" sz="1200" b="1"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тонн</a:t>
            </a:r>
            <a:endParaRPr lang="ru-RU" sz="1200" b="1" dirty="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4" name="TextBox 33"/>
          <p:cNvSpPr txBox="1"/>
          <p:nvPr/>
        </p:nvSpPr>
        <p:spPr>
          <a:xfrm>
            <a:off x="3284536" y="5775039"/>
            <a:ext cx="2901637" cy="646331"/>
          </a:xfrm>
          <a:prstGeom prst="rect">
            <a:avLst/>
          </a:prstGeom>
          <a:noFill/>
        </p:spPr>
        <p:txBody>
          <a:bodyPr wrap="square" rtlCol="0">
            <a:spAutoFit/>
          </a:bodyPr>
          <a:lstStyle/>
          <a:p>
            <a:r>
              <a:rPr lang="ru-RU" sz="1200" dirty="0" smtClean="0">
                <a:latin typeface="Open Sans" panose="020B0606030504020204" pitchFamily="34" charset="0"/>
                <a:ea typeface="Open Sans" panose="020B0606030504020204" pitchFamily="34" charset="0"/>
                <a:cs typeface="Open Sans" panose="020B0606030504020204" pitchFamily="34" charset="0"/>
              </a:rPr>
              <a:t>Вовлечение в оборот неиспользуемых земель сельскохозяйственного назначения</a:t>
            </a:r>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36" name="TextBox 35"/>
          <p:cNvSpPr txBox="1"/>
          <p:nvPr/>
        </p:nvSpPr>
        <p:spPr>
          <a:xfrm>
            <a:off x="2833846" y="2825363"/>
            <a:ext cx="1478389" cy="261610"/>
          </a:xfrm>
          <a:prstGeom prst="rect">
            <a:avLst/>
          </a:prstGeom>
          <a:noFill/>
        </p:spPr>
        <p:txBody>
          <a:bodyPr wrap="square" rtlCol="0">
            <a:spAutoFit/>
          </a:bodyPr>
          <a:lstStyle/>
          <a:p>
            <a:pPr algn="ctr"/>
            <a:r>
              <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з</a:t>
            </a: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ерно</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4" name="TextBox 43"/>
          <p:cNvSpPr txBox="1"/>
          <p:nvPr/>
        </p:nvSpPr>
        <p:spPr>
          <a:xfrm>
            <a:off x="4619931" y="1859815"/>
            <a:ext cx="1095172" cy="800219"/>
          </a:xfrm>
          <a:prstGeom prst="rect">
            <a:avLst/>
          </a:prstGeom>
          <a:noFill/>
        </p:spPr>
        <p:txBody>
          <a:bodyPr wrap="none" rtlCol="0">
            <a:spAutoFit/>
          </a:bodyPr>
          <a:lstStyle/>
          <a:p>
            <a:pPr algn="ctr"/>
            <a:r>
              <a:rPr lang="ru-RU" sz="3200"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1521</a:t>
            </a:r>
          </a:p>
          <a:p>
            <a:pPr algn="ctr"/>
            <a:r>
              <a:rPr lang="ru-RU" sz="1400"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тонн</a:t>
            </a:r>
            <a:endParaRPr lang="ru-RU" sz="1400" dirty="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5" name="TextBox 44"/>
          <p:cNvSpPr txBox="1"/>
          <p:nvPr/>
        </p:nvSpPr>
        <p:spPr>
          <a:xfrm>
            <a:off x="6261834" y="1854470"/>
            <a:ext cx="867546" cy="800219"/>
          </a:xfrm>
          <a:prstGeom prst="rect">
            <a:avLst/>
          </a:prstGeom>
          <a:noFill/>
        </p:spPr>
        <p:txBody>
          <a:bodyPr wrap="none" rtlCol="0">
            <a:spAutoFit/>
          </a:bodyPr>
          <a:lstStyle/>
          <a:p>
            <a:pPr algn="ctr"/>
            <a:r>
              <a:rPr lang="ru-RU" sz="3200"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295</a:t>
            </a:r>
          </a:p>
          <a:p>
            <a:pPr algn="ctr"/>
            <a:r>
              <a:rPr lang="ru-RU" sz="1400"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тонн</a:t>
            </a:r>
            <a:endParaRPr lang="ru-RU" sz="1400" dirty="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6" name="TextBox 45"/>
          <p:cNvSpPr txBox="1"/>
          <p:nvPr/>
        </p:nvSpPr>
        <p:spPr>
          <a:xfrm>
            <a:off x="4388458" y="2828300"/>
            <a:ext cx="1478389" cy="261610"/>
          </a:xfrm>
          <a:prstGeom prst="rect">
            <a:avLst/>
          </a:prstGeom>
          <a:noFill/>
        </p:spPr>
        <p:txBody>
          <a:bodyPr wrap="square" rtlCol="0">
            <a:spAutoFit/>
          </a:bodyPr>
          <a:lstStyle/>
          <a:p>
            <a:pPr algn="ctr"/>
            <a:r>
              <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к</a:t>
            </a: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артофель</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7" name="TextBox 46"/>
          <p:cNvSpPr txBox="1"/>
          <p:nvPr/>
        </p:nvSpPr>
        <p:spPr>
          <a:xfrm>
            <a:off x="5966030" y="2828300"/>
            <a:ext cx="1478389" cy="261610"/>
          </a:xfrm>
          <a:prstGeom prst="rect">
            <a:avLst/>
          </a:prstGeom>
          <a:noFill/>
        </p:spPr>
        <p:txBody>
          <a:bodyPr wrap="square" rtlCol="0">
            <a:spAutoFit/>
          </a:bodyPr>
          <a:lstStyle/>
          <a:p>
            <a:pPr algn="ctr"/>
            <a:r>
              <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a:t>
            </a: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вощи</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0" name="TextBox 59"/>
          <p:cNvSpPr txBox="1"/>
          <p:nvPr/>
        </p:nvSpPr>
        <p:spPr>
          <a:xfrm>
            <a:off x="2860478" y="4417878"/>
            <a:ext cx="1497919" cy="261610"/>
          </a:xfrm>
          <a:prstGeom prst="rect">
            <a:avLst/>
          </a:prstGeom>
          <a:noFill/>
        </p:spPr>
        <p:txBody>
          <a:bodyPr wrap="square" rtlCol="0">
            <a:spAutoFit/>
          </a:bodyPr>
          <a:lstStyle/>
          <a:p>
            <a:pPr algn="ctr"/>
            <a:r>
              <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a:t>
            </a: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олоко</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1" name="TextBox 60"/>
          <p:cNvSpPr txBox="1"/>
          <p:nvPr/>
        </p:nvSpPr>
        <p:spPr>
          <a:xfrm>
            <a:off x="4418557" y="4416066"/>
            <a:ext cx="1497919" cy="430887"/>
          </a:xfrm>
          <a:prstGeom prst="rect">
            <a:avLst/>
          </a:prstGeom>
          <a:noFill/>
        </p:spPr>
        <p:txBody>
          <a:bodyPr wrap="square" rtlCol="0">
            <a:spAutoFit/>
          </a:bodyPr>
          <a:lstStyle/>
          <a:p>
            <a:pPr algn="ctr"/>
            <a:r>
              <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a:t>
            </a: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ясо скота и птицы</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2" name="TextBox 61"/>
          <p:cNvSpPr txBox="1"/>
          <p:nvPr/>
        </p:nvSpPr>
        <p:spPr>
          <a:xfrm>
            <a:off x="5976636" y="4384305"/>
            <a:ext cx="1497919" cy="261610"/>
          </a:xfrm>
          <a:prstGeom prst="rect">
            <a:avLst/>
          </a:prstGeom>
          <a:noFill/>
        </p:spPr>
        <p:txBody>
          <a:bodyPr wrap="square" rtlCol="0">
            <a:spAutoFit/>
          </a:bodyPr>
          <a:lstStyle/>
          <a:p>
            <a:pPr algn="ct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яйца</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4" name="TextBox 63"/>
          <p:cNvSpPr txBox="1"/>
          <p:nvPr/>
        </p:nvSpPr>
        <p:spPr>
          <a:xfrm>
            <a:off x="3013206" y="3373175"/>
            <a:ext cx="1119668" cy="861774"/>
          </a:xfrm>
          <a:prstGeom prst="rect">
            <a:avLst/>
          </a:prstGeom>
          <a:noFill/>
        </p:spPr>
        <p:txBody>
          <a:bodyPr wrap="square" rtlCol="0">
            <a:spAutoFit/>
          </a:bodyPr>
          <a:lstStyle/>
          <a:p>
            <a:pPr algn="ctr"/>
            <a:r>
              <a:rPr lang="ru-RU" sz="3200" b="1" dirty="0" smtClean="0">
                <a:solidFill>
                  <a:srgbClr val="7CD9E0"/>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9,2</a:t>
            </a:r>
            <a:r>
              <a:rPr lang="ru-RU" sz="2800" dirty="0" smtClean="0">
                <a:solidFill>
                  <a:srgbClr val="7CD9E0"/>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 </a:t>
            </a:r>
          </a:p>
          <a:p>
            <a:pPr algn="ctr"/>
            <a:r>
              <a:rPr lang="ru-RU" dirty="0" smtClean="0">
                <a:solidFill>
                  <a:srgbClr val="7CD9E0"/>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тыс. т.</a:t>
            </a:r>
            <a:endParaRPr lang="ru-RU" sz="1000" dirty="0">
              <a:solidFill>
                <a:srgbClr val="7CD9E0"/>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5" name="TextBox 64"/>
          <p:cNvSpPr txBox="1"/>
          <p:nvPr/>
        </p:nvSpPr>
        <p:spPr>
          <a:xfrm>
            <a:off x="4508950" y="3403149"/>
            <a:ext cx="1271109" cy="769441"/>
          </a:xfrm>
          <a:prstGeom prst="rect">
            <a:avLst/>
          </a:prstGeom>
          <a:noFill/>
        </p:spPr>
        <p:txBody>
          <a:bodyPr wrap="square" rtlCol="0">
            <a:spAutoFit/>
          </a:bodyPr>
          <a:lstStyle/>
          <a:p>
            <a:pPr algn="ctr"/>
            <a:r>
              <a:rPr lang="ru-RU" sz="2800" b="1"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394</a:t>
            </a:r>
            <a:r>
              <a:rPr lang="ru-RU" sz="2000"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 </a:t>
            </a:r>
          </a:p>
          <a:p>
            <a:pPr algn="ctr"/>
            <a:r>
              <a:rPr lang="ru-RU" sz="1600" dirty="0" smtClean="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тонн</a:t>
            </a:r>
            <a:endParaRPr lang="ru-RU" sz="900" dirty="0">
              <a:solidFill>
                <a:srgbClr val="FFFFFF"/>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7" name="TextBox 66"/>
          <p:cNvSpPr txBox="1"/>
          <p:nvPr/>
        </p:nvSpPr>
        <p:spPr>
          <a:xfrm>
            <a:off x="6036863" y="3393937"/>
            <a:ext cx="1337353" cy="769441"/>
          </a:xfrm>
          <a:prstGeom prst="rect">
            <a:avLst/>
          </a:prstGeom>
          <a:noFill/>
        </p:spPr>
        <p:txBody>
          <a:bodyPr wrap="square" rtlCol="0">
            <a:spAutoFit/>
          </a:bodyPr>
          <a:lstStyle/>
          <a:p>
            <a:pPr algn="ctr"/>
            <a:r>
              <a:rPr lang="ru-RU" sz="2800" b="1" dirty="0" smtClean="0">
                <a:solidFill>
                  <a:srgbClr val="7CD9E0"/>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1,08</a:t>
            </a:r>
            <a:r>
              <a:rPr lang="ru-RU" sz="2400" dirty="0" smtClean="0">
                <a:solidFill>
                  <a:srgbClr val="7CD9E0"/>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 </a:t>
            </a:r>
          </a:p>
          <a:p>
            <a:pPr algn="ctr"/>
            <a:r>
              <a:rPr lang="ru-RU" sz="1600" dirty="0">
                <a:solidFill>
                  <a:srgbClr val="7CD9E0"/>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м</a:t>
            </a:r>
            <a:r>
              <a:rPr lang="ru-RU" sz="1600" dirty="0" smtClean="0">
                <a:solidFill>
                  <a:srgbClr val="7CD9E0"/>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лн. шт.</a:t>
            </a:r>
            <a:endParaRPr lang="ru-RU" sz="900" dirty="0">
              <a:solidFill>
                <a:srgbClr val="7CD9E0"/>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9" name="TextBox 48"/>
          <p:cNvSpPr txBox="1"/>
          <p:nvPr/>
        </p:nvSpPr>
        <p:spPr>
          <a:xfrm>
            <a:off x="833915" y="154887"/>
            <a:ext cx="1225015"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 </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50" name="Рисунок 49"/>
          <p:cNvPicPr>
            <a:picLocks noChangeAspect="1"/>
          </p:cNvPicPr>
          <p:nvPr/>
        </p:nvPicPr>
        <p:blipFill>
          <a:blip r:embed="rId19"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spTree>
    <p:extLst>
      <p:ext uri="{BB962C8B-B14F-4D97-AF65-F5344CB8AC3E}">
        <p14:creationId xmlns:p14="http://schemas.microsoft.com/office/powerpoint/2010/main" xmlns="" val="13811032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Объект 31"/>
          <p:cNvSpPr txBox="1">
            <a:spLocks/>
          </p:cNvSpPr>
          <p:nvPr/>
        </p:nvSpPr>
        <p:spPr>
          <a:xfrm>
            <a:off x="5068967" y="1505239"/>
            <a:ext cx="2387780" cy="3248537"/>
          </a:xfrm>
          <a:prstGeom prst="rect">
            <a:avLst/>
          </a:prstGeom>
        </p:spPr>
        <p:txBody>
          <a:bodyPr vert="horz" lIns="91440" tIns="45720" rIns="91440" bIns="45720" rtlCol="0">
            <a:noAutofit/>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180975" algn="just">
              <a:lnSpc>
                <a:spcPct val="96000"/>
              </a:lnSpc>
              <a:spcBef>
                <a:spcPts val="0"/>
              </a:spcBef>
              <a:buFont typeface="+mj-lt"/>
              <a:buAutoNum type="arabicPeriod"/>
            </a:pPr>
            <a:r>
              <a:rPr lang="ru-RU" sz="900" dirty="0" smtClean="0"/>
              <a:t>Субсидия</a:t>
            </a:r>
            <a:r>
              <a:rPr lang="ru-RU" sz="900" dirty="0"/>
              <a:t> крестьянским (фермерским) хозяйствам на возмещение части затрат на развитие крестьянского (фермерского) хозяйства;</a:t>
            </a:r>
          </a:p>
          <a:p>
            <a:pPr marL="0" indent="180975" algn="just">
              <a:lnSpc>
                <a:spcPct val="96000"/>
              </a:lnSpc>
              <a:spcBef>
                <a:spcPts val="0"/>
              </a:spcBef>
              <a:buFont typeface="+mj-lt"/>
              <a:buAutoNum type="arabicPeriod"/>
            </a:pPr>
            <a:r>
              <a:rPr lang="ru-RU" sz="900" dirty="0"/>
              <a:t>Гранты крестьянским (фермерским) хозяйствам, в том числе созданным участниками и ветеранами специальной военной операции, на развитие крестьянского (фермерского) хозяйства;</a:t>
            </a:r>
          </a:p>
          <a:p>
            <a:pPr marL="0" indent="180975" algn="just">
              <a:lnSpc>
                <a:spcPct val="96000"/>
              </a:lnSpc>
              <a:spcBef>
                <a:spcPts val="0"/>
              </a:spcBef>
              <a:buFont typeface="+mj-lt"/>
              <a:buAutoNum type="arabicPeriod"/>
            </a:pPr>
            <a:r>
              <a:rPr lang="ru-RU" sz="900" dirty="0" smtClean="0"/>
              <a:t>Субсидия</a:t>
            </a:r>
            <a:r>
              <a:rPr lang="ru-RU" sz="900" dirty="0"/>
              <a:t> сельскохозяйственным потребительским кооперативам на возмещение части затрат, связанных с их развитием;</a:t>
            </a:r>
          </a:p>
          <a:p>
            <a:pPr marL="0" indent="180975" algn="just">
              <a:lnSpc>
                <a:spcPct val="96000"/>
              </a:lnSpc>
              <a:spcBef>
                <a:spcPts val="0"/>
              </a:spcBef>
              <a:buFont typeface="+mj-lt"/>
              <a:buAutoNum type="arabicPeriod"/>
            </a:pPr>
            <a:r>
              <a:rPr lang="ru-RU" sz="900" dirty="0"/>
              <a:t>Гранты сельскохозяйственным потребительским кооперативам на развитие сельскохозяйственного потребительского кооператива;</a:t>
            </a:r>
          </a:p>
          <a:p>
            <a:pPr marL="0" indent="180975" algn="just">
              <a:lnSpc>
                <a:spcPct val="96000"/>
              </a:lnSpc>
              <a:spcBef>
                <a:spcPts val="0"/>
              </a:spcBef>
              <a:buFont typeface="+mj-lt"/>
              <a:buAutoNum type="arabicPeriod"/>
            </a:pPr>
            <a:r>
              <a:rPr lang="ru-RU" sz="900" dirty="0" smtClean="0"/>
              <a:t>Субсидия на </a:t>
            </a:r>
            <a:r>
              <a:rPr lang="ru-RU" sz="900" dirty="0"/>
              <a:t>возмещение части затрат, связанных с производством и реализацией хлеба и хлебобулочных изделий;</a:t>
            </a:r>
          </a:p>
          <a:p>
            <a:pPr marL="0" indent="180975" algn="just">
              <a:lnSpc>
                <a:spcPct val="96000"/>
              </a:lnSpc>
              <a:spcBef>
                <a:spcPts val="0"/>
              </a:spcBef>
              <a:buFont typeface="+mj-lt"/>
              <a:buAutoNum type="arabicPeriod"/>
            </a:pPr>
            <a:r>
              <a:rPr lang="ru-RU" sz="900" dirty="0" smtClean="0"/>
              <a:t>Субсидия на </a:t>
            </a:r>
            <a:r>
              <a:rPr lang="ru-RU" sz="900" dirty="0"/>
              <a:t>финансовое обеспечение части затрат, связанных с реализацией проекта по внедрению </a:t>
            </a:r>
            <a:r>
              <a:rPr lang="ru-RU" sz="900" dirty="0" err="1"/>
              <a:t>газопоршневой</a:t>
            </a:r>
            <a:r>
              <a:rPr lang="ru-RU" sz="900" dirty="0"/>
              <a:t> установки.</a:t>
            </a:r>
          </a:p>
        </p:txBody>
      </p:sp>
      <p:sp>
        <p:nvSpPr>
          <p:cNvPr id="36" name="Объект 31"/>
          <p:cNvSpPr txBox="1">
            <a:spLocks/>
          </p:cNvSpPr>
          <p:nvPr/>
        </p:nvSpPr>
        <p:spPr>
          <a:xfrm>
            <a:off x="5068967" y="5122379"/>
            <a:ext cx="2387780" cy="855258"/>
          </a:xfrm>
          <a:prstGeom prst="rect">
            <a:avLst/>
          </a:prstGeom>
        </p:spPr>
        <p:txBody>
          <a:bodyPr vert="horz" lIns="91440" tIns="45720" rIns="91440" bIns="45720" rtlCol="0">
            <a:noAutofit/>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just">
              <a:lnSpc>
                <a:spcPct val="96000"/>
              </a:lnSpc>
              <a:spcBef>
                <a:spcPts val="0"/>
              </a:spcBef>
              <a:buNone/>
            </a:pPr>
            <a:r>
              <a:rPr lang="ru-RU" sz="900" dirty="0" smtClean="0"/>
              <a:t>Субсидия на </a:t>
            </a:r>
            <a:r>
              <a:rPr lang="ru-RU" sz="900" dirty="0"/>
              <a:t>уплату страховой премии, начисленной по договору сельскохозяйственного страхования в области растениеводства, и (или) животноводства, и (или) товарной </a:t>
            </a:r>
            <a:r>
              <a:rPr lang="ru-RU" sz="900" dirty="0" err="1"/>
              <a:t>аквакультуры</a:t>
            </a:r>
            <a:r>
              <a:rPr lang="ru-RU" sz="900" dirty="0"/>
              <a:t> (товарного рыбоводства)</a:t>
            </a:r>
            <a:endParaRPr lang="ru-RU" sz="900" spc="-50" dirty="0">
              <a:latin typeface="Open Sans" panose="020B0606030504020204" pitchFamily="34" charset="0"/>
              <a:ea typeface="Open Sans" panose="020B0606030504020204" pitchFamily="34" charset="0"/>
              <a:cs typeface="Open Sans" panose="020B0606030504020204" pitchFamily="34" charset="0"/>
            </a:endParaRPr>
          </a:p>
        </p:txBody>
      </p:sp>
      <p:sp>
        <p:nvSpPr>
          <p:cNvPr id="53" name="Объект 31"/>
          <p:cNvSpPr txBox="1">
            <a:spLocks/>
          </p:cNvSpPr>
          <p:nvPr/>
        </p:nvSpPr>
        <p:spPr>
          <a:xfrm>
            <a:off x="2594208" y="1505239"/>
            <a:ext cx="2387780" cy="2926651"/>
          </a:xfrm>
          <a:prstGeom prst="rect">
            <a:avLst/>
          </a:prstGeom>
        </p:spPr>
        <p:txBody>
          <a:bodyPr vert="horz" lIns="91440" tIns="45720" rIns="91440" bIns="45720" rtlCol="0">
            <a:noAutofit/>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180975" algn="just">
              <a:lnSpc>
                <a:spcPct val="96000"/>
              </a:lnSpc>
              <a:spcBef>
                <a:spcPts val="0"/>
              </a:spcBef>
              <a:buFont typeface="+mj-lt"/>
              <a:buAutoNum type="arabicPeriod"/>
            </a:pPr>
            <a:r>
              <a:rPr lang="ru-RU" sz="900" dirty="0" smtClean="0"/>
              <a:t>Субсидия</a:t>
            </a:r>
            <a:r>
              <a:rPr lang="ru-RU" sz="900" dirty="0"/>
              <a:t> на приобретение сельскохозяйственной, промышленной техники для производства сельскохозяйственной продукции;</a:t>
            </a:r>
          </a:p>
          <a:p>
            <a:pPr marL="0" indent="180975" algn="just">
              <a:lnSpc>
                <a:spcPct val="96000"/>
              </a:lnSpc>
              <a:spcBef>
                <a:spcPts val="0"/>
              </a:spcBef>
              <a:buFont typeface="+mj-lt"/>
              <a:buAutoNum type="arabicPeriod"/>
            </a:pPr>
            <a:r>
              <a:rPr lang="ru-RU" sz="900" dirty="0" smtClean="0"/>
              <a:t>Субсидия</a:t>
            </a:r>
            <a:r>
              <a:rPr lang="ru-RU" sz="900" dirty="0"/>
              <a:t> на уплату первоначального взноса (аванса) по договорам финансовой аренды (лизинга) техники;</a:t>
            </a:r>
          </a:p>
          <a:p>
            <a:pPr marL="0" indent="180975" algn="just">
              <a:lnSpc>
                <a:spcPct val="96000"/>
              </a:lnSpc>
              <a:spcBef>
                <a:spcPts val="0"/>
              </a:spcBef>
              <a:buFont typeface="+mj-lt"/>
              <a:buAutoNum type="arabicPeriod"/>
            </a:pPr>
            <a:r>
              <a:rPr lang="ru-RU" sz="900" dirty="0" smtClean="0"/>
              <a:t>Субсидия</a:t>
            </a:r>
            <a:r>
              <a:rPr lang="ru-RU" sz="900" dirty="0"/>
              <a:t> на уплату лизинговых платежей;</a:t>
            </a:r>
          </a:p>
          <a:p>
            <a:pPr marL="0" indent="180975" algn="just">
              <a:lnSpc>
                <a:spcPct val="96000"/>
              </a:lnSpc>
              <a:spcBef>
                <a:spcPts val="0"/>
              </a:spcBef>
              <a:buFont typeface="+mj-lt"/>
              <a:buAutoNum type="arabicPeriod"/>
            </a:pPr>
            <a:r>
              <a:rPr lang="ru-RU" sz="900" dirty="0" smtClean="0"/>
              <a:t>Субсидия на </a:t>
            </a:r>
            <a:r>
              <a:rPr lang="ru-RU" sz="900" dirty="0"/>
              <a:t>приобретение и ввод в промышленную эксплуатацию маркировочного оборудования для внедрения обязательной маркировки отдельных видов молочной продукции</a:t>
            </a:r>
            <a:r>
              <a:rPr lang="ru-RU" sz="900" spc="-50" dirty="0" smtClean="0">
                <a:latin typeface="Open Sans" panose="020B0606030504020204" pitchFamily="34" charset="0"/>
                <a:ea typeface="Open Sans" panose="020B0606030504020204" pitchFamily="34" charset="0"/>
                <a:cs typeface="Open Sans" panose="020B0606030504020204" pitchFamily="34" charset="0"/>
              </a:rPr>
              <a:t>;</a:t>
            </a:r>
          </a:p>
          <a:p>
            <a:pPr marL="0" indent="180975" algn="just">
              <a:lnSpc>
                <a:spcPct val="96000"/>
              </a:lnSpc>
              <a:spcBef>
                <a:spcPts val="0"/>
              </a:spcBef>
              <a:buFont typeface="+mj-lt"/>
              <a:buAutoNum type="arabicPeriod"/>
            </a:pPr>
            <a:r>
              <a:rPr lang="ru-RU" sz="900" dirty="0" smtClean="0"/>
              <a:t>Субсидия </a:t>
            </a:r>
            <a:r>
              <a:rPr lang="ru-RU" sz="900" dirty="0"/>
              <a:t>на возмещение части затрат на приобретение оборудования в целях осуществления основного вида деятельности;</a:t>
            </a:r>
          </a:p>
          <a:p>
            <a:pPr marL="0" indent="180975" algn="just">
              <a:lnSpc>
                <a:spcPct val="96000"/>
              </a:lnSpc>
              <a:spcBef>
                <a:spcPts val="0"/>
              </a:spcBef>
              <a:buFont typeface="+mj-lt"/>
              <a:buAutoNum type="arabicPeriod"/>
            </a:pPr>
            <a:r>
              <a:rPr lang="ru-RU" sz="900" dirty="0" smtClean="0"/>
              <a:t>Гранты </a:t>
            </a:r>
            <a:r>
              <a:rPr lang="ru-RU" sz="900" dirty="0"/>
              <a:t>на реализацию комплексных научно-технических проектов в агропромышленном </a:t>
            </a:r>
            <a:r>
              <a:rPr lang="ru-RU" sz="900" dirty="0" smtClean="0"/>
              <a:t>комплексе.</a:t>
            </a:r>
          </a:p>
          <a:p>
            <a:pPr marL="0" indent="180975" algn="just">
              <a:lnSpc>
                <a:spcPct val="96000"/>
              </a:lnSpc>
              <a:spcBef>
                <a:spcPts val="0"/>
              </a:spcBef>
              <a:buFont typeface="+mj-lt"/>
              <a:buAutoNum type="arabicPeriod"/>
            </a:pPr>
            <a:endParaRPr lang="ru-RU" sz="900" spc="-50" dirty="0">
              <a:latin typeface="Open Sans" panose="020B0606030504020204" pitchFamily="34" charset="0"/>
              <a:ea typeface="Open Sans" panose="020B0606030504020204" pitchFamily="34" charset="0"/>
              <a:cs typeface="Open Sans" panose="020B0606030504020204" pitchFamily="34" charset="0"/>
            </a:endParaRPr>
          </a:p>
        </p:txBody>
      </p:sp>
      <p:sp>
        <p:nvSpPr>
          <p:cNvPr id="49" name="Объект 31"/>
          <p:cNvSpPr>
            <a:spLocks noGrp="1"/>
          </p:cNvSpPr>
          <p:nvPr/>
        </p:nvSpPr>
        <p:spPr>
          <a:xfrm>
            <a:off x="100046" y="1485765"/>
            <a:ext cx="2384680" cy="3156564"/>
          </a:xfrm>
          <a:prstGeom prst="rect">
            <a:avLst/>
          </a:prstGeom>
        </p:spPr>
        <p:txBody>
          <a:bodyPr vert="horz" lIns="91440" tIns="45720" rIns="91440" bIns="45720" rtlCol="0">
            <a:noAutofit/>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180975" algn="just">
              <a:lnSpc>
                <a:spcPct val="96000"/>
              </a:lnSpc>
              <a:spcBef>
                <a:spcPts val="0"/>
              </a:spcBef>
              <a:buFont typeface="+mj-lt"/>
              <a:buAutoNum type="arabicPeriod"/>
            </a:pPr>
            <a:r>
              <a:rPr lang="ru-RU" sz="900" dirty="0" smtClean="0"/>
              <a:t>Субсидия</a:t>
            </a:r>
            <a:r>
              <a:rPr lang="ru-RU" sz="900" dirty="0"/>
              <a:t> на производство и реализацию зерновых культур;</a:t>
            </a:r>
          </a:p>
          <a:p>
            <a:pPr marL="0" indent="180975" algn="just">
              <a:lnSpc>
                <a:spcPct val="96000"/>
              </a:lnSpc>
              <a:spcBef>
                <a:spcPts val="0"/>
              </a:spcBef>
              <a:buFont typeface="+mj-lt"/>
              <a:buAutoNum type="arabicPeriod"/>
            </a:pPr>
            <a:r>
              <a:rPr lang="ru-RU" sz="900" dirty="0" smtClean="0"/>
              <a:t>Субсидия</a:t>
            </a:r>
            <a:r>
              <a:rPr lang="ru-RU" sz="900" dirty="0"/>
              <a:t> на стимулирование увеличения производства картофеля и овощей;</a:t>
            </a:r>
          </a:p>
          <a:p>
            <a:pPr marL="0" indent="180975" algn="just">
              <a:lnSpc>
                <a:spcPct val="96000"/>
              </a:lnSpc>
              <a:spcBef>
                <a:spcPts val="0"/>
              </a:spcBef>
              <a:buFont typeface="+mj-lt"/>
              <a:buAutoNum type="arabicPeriod"/>
            </a:pPr>
            <a:r>
              <a:rPr lang="ru-RU" sz="900" dirty="0" smtClean="0"/>
              <a:t>Субсидия </a:t>
            </a:r>
            <a:r>
              <a:rPr lang="ru-RU" sz="900" dirty="0"/>
              <a:t>на закладку и (или) уход за многолетними насаждениями;</a:t>
            </a:r>
          </a:p>
          <a:p>
            <a:pPr marL="0" indent="180975" algn="just">
              <a:lnSpc>
                <a:spcPct val="96000"/>
              </a:lnSpc>
              <a:spcBef>
                <a:spcPts val="0"/>
              </a:spcBef>
              <a:buFont typeface="+mj-lt"/>
              <a:buAutoNum type="arabicPeriod"/>
            </a:pPr>
            <a:r>
              <a:rPr lang="ru-RU" sz="900" dirty="0" smtClean="0"/>
              <a:t>Субсидия</a:t>
            </a:r>
            <a:r>
              <a:rPr lang="ru-RU" sz="900" dirty="0"/>
              <a:t> на поддержку производства льна-долгунца и (или) технической конопли;</a:t>
            </a:r>
          </a:p>
          <a:p>
            <a:pPr marL="0" indent="180975" algn="just">
              <a:lnSpc>
                <a:spcPct val="96000"/>
              </a:lnSpc>
              <a:spcBef>
                <a:spcPts val="0"/>
              </a:spcBef>
              <a:buFont typeface="+mj-lt"/>
              <a:buAutoNum type="arabicPeriod"/>
            </a:pPr>
            <a:r>
              <a:rPr lang="ru-RU" sz="900" dirty="0" smtClean="0"/>
              <a:t>Субсидия </a:t>
            </a:r>
            <a:r>
              <a:rPr lang="ru-RU" sz="900" dirty="0"/>
              <a:t>на проведение комплекса агротехнологических работ в отношении посевных площадей, занятых льном-долгунцом и (или) технической коноплей;</a:t>
            </a:r>
          </a:p>
          <a:p>
            <a:pPr marL="0" indent="180975" algn="just">
              <a:lnSpc>
                <a:spcPct val="96000"/>
              </a:lnSpc>
              <a:spcBef>
                <a:spcPts val="0"/>
              </a:spcBef>
              <a:buFont typeface="+mj-lt"/>
              <a:buAutoNum type="arabicPeriod"/>
            </a:pPr>
            <a:r>
              <a:rPr lang="ru-RU" sz="900" dirty="0" smtClean="0"/>
              <a:t>Субсидия</a:t>
            </a:r>
            <a:r>
              <a:rPr lang="ru-RU" sz="900" dirty="0"/>
              <a:t> на проведение комплекса агротехнологических работ на посевных площадях, занятых зерновыми и (или) зернобобовыми культурами; </a:t>
            </a:r>
            <a:endParaRPr lang="ru-RU" sz="900" dirty="0" smtClean="0"/>
          </a:p>
          <a:p>
            <a:pPr marL="0" indent="180975" algn="just">
              <a:lnSpc>
                <a:spcPct val="96000"/>
              </a:lnSpc>
              <a:spcBef>
                <a:spcPts val="0"/>
              </a:spcBef>
              <a:buFont typeface="+mj-lt"/>
              <a:buAutoNum type="arabicPeriod"/>
            </a:pPr>
            <a:r>
              <a:rPr lang="ru-RU" sz="900" dirty="0" smtClean="0"/>
              <a:t>Субсидия на </a:t>
            </a:r>
            <a:r>
              <a:rPr lang="ru-RU" sz="900" dirty="0"/>
              <a:t>проведение комплекса агротехнологических работ в отношении посевных площадей, занятых масличными </a:t>
            </a:r>
            <a:r>
              <a:rPr lang="ru-RU" sz="900" dirty="0" smtClean="0"/>
              <a:t>культурами;</a:t>
            </a:r>
          </a:p>
          <a:p>
            <a:pPr marL="0" indent="180975" algn="just">
              <a:lnSpc>
                <a:spcPct val="96000"/>
              </a:lnSpc>
              <a:spcBef>
                <a:spcPts val="0"/>
              </a:spcBef>
              <a:buFont typeface="+mj-lt"/>
              <a:buAutoNum type="arabicPeriod"/>
            </a:pPr>
            <a:r>
              <a:rPr lang="ru-RU" sz="900" dirty="0" smtClean="0"/>
              <a:t>Субсидия</a:t>
            </a:r>
            <a:r>
              <a:rPr lang="ru-RU" sz="900" dirty="0"/>
              <a:t> </a:t>
            </a:r>
            <a:r>
              <a:rPr lang="ru-RU" sz="900" dirty="0" smtClean="0"/>
              <a:t>на </a:t>
            </a:r>
            <a:r>
              <a:rPr lang="ru-RU" sz="900" dirty="0"/>
              <a:t>производство и реализацию продукции переработки плодов, ягод, дикорастущих </a:t>
            </a:r>
            <a:r>
              <a:rPr lang="ru-RU" sz="900" dirty="0" smtClean="0"/>
              <a:t>растений.</a:t>
            </a:r>
          </a:p>
          <a:p>
            <a:pPr marL="0" indent="180975" algn="just">
              <a:lnSpc>
                <a:spcPct val="96000"/>
              </a:lnSpc>
              <a:spcBef>
                <a:spcPts val="0"/>
              </a:spcBef>
              <a:buFont typeface="+mj-lt"/>
              <a:buAutoNum type="arabicPeriod"/>
            </a:pPr>
            <a:endParaRPr lang="ru-RU" sz="900" dirty="0"/>
          </a:p>
          <a:p>
            <a:pPr marL="0" indent="180975" algn="just">
              <a:lnSpc>
                <a:spcPct val="96000"/>
              </a:lnSpc>
              <a:spcBef>
                <a:spcPts val="0"/>
              </a:spcBef>
              <a:buFont typeface="+mj-lt"/>
              <a:buAutoNum type="arabicPeriod"/>
            </a:pPr>
            <a:endParaRPr lang="ru-RU" sz="800" dirty="0" smtClean="0"/>
          </a:p>
          <a:p>
            <a:pPr marL="0" indent="180975" algn="just">
              <a:lnSpc>
                <a:spcPct val="96000"/>
              </a:lnSpc>
              <a:spcBef>
                <a:spcPts val="0"/>
              </a:spcBef>
              <a:buFont typeface="+mj-lt"/>
              <a:buAutoNum type="arabicPeriod"/>
            </a:pPr>
            <a:endParaRPr lang="ru-RU" sz="900" spc="-50" dirty="0">
              <a:solidFill>
                <a:srgbClr val="00B0F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3" name="Рисунок 4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flipH="1">
            <a:off x="5250113" y="6180432"/>
            <a:ext cx="798968" cy="773685"/>
          </a:xfrm>
          <a:prstGeom prst="rect">
            <a:avLst/>
          </a:prstGeom>
        </p:spPr>
      </p:pic>
      <p:pic>
        <p:nvPicPr>
          <p:cNvPr id="10" name="Рисунок 9"/>
          <p:cNvPicPr>
            <a:picLocks noChangeAspect="1"/>
          </p:cNvPicPr>
          <p:nvPr/>
        </p:nvPicPr>
        <p:blipFill>
          <a:blip r:embed="rId4" cstate="print"/>
          <a:stretch>
            <a:fillRect/>
          </a:stretch>
        </p:blipFill>
        <p:spPr>
          <a:xfrm>
            <a:off x="2061031" y="59380"/>
            <a:ext cx="5498644" cy="663073"/>
          </a:xfrm>
          <a:prstGeom prst="rect">
            <a:avLst/>
          </a:prstGeom>
        </p:spPr>
      </p:pic>
      <p:sp>
        <p:nvSpPr>
          <p:cNvPr id="3" name="TextBox 2"/>
          <p:cNvSpPr txBox="1"/>
          <p:nvPr/>
        </p:nvSpPr>
        <p:spPr>
          <a:xfrm>
            <a:off x="2060661" y="31690"/>
            <a:ext cx="5485134" cy="692497"/>
          </a:xfrm>
          <a:prstGeom prst="rect">
            <a:avLst/>
          </a:prstGeom>
          <a:noFill/>
        </p:spPr>
        <p:txBody>
          <a:bodyPr wrap="square" rtlCol="0">
            <a:spAutoFit/>
          </a:bodyPr>
          <a:lstStyle/>
          <a:p>
            <a:pPr algn="ctr"/>
            <a:r>
              <a:rPr lang="ru-RU" sz="195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Государственная поддержка </a:t>
            </a:r>
            <a:endParaRPr lang="ru-RU" sz="195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a:p>
            <a:pPr algn="ctr"/>
            <a:r>
              <a:rPr lang="ru-RU" sz="195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агропромышленного комплекса</a:t>
            </a:r>
          </a:p>
        </p:txBody>
      </p:sp>
      <p:sp>
        <p:nvSpPr>
          <p:cNvPr id="4" name="TextBox 3"/>
          <p:cNvSpPr txBox="1"/>
          <p:nvPr/>
        </p:nvSpPr>
        <p:spPr>
          <a:xfrm>
            <a:off x="7125935" y="7190343"/>
            <a:ext cx="421910"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18</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0" name="Объект 31"/>
          <p:cNvSpPr txBox="1">
            <a:spLocks/>
          </p:cNvSpPr>
          <p:nvPr/>
        </p:nvSpPr>
        <p:spPr>
          <a:xfrm>
            <a:off x="77792" y="5150844"/>
            <a:ext cx="2384681" cy="1570534"/>
          </a:xfrm>
          <a:prstGeom prst="rect">
            <a:avLst/>
          </a:prstGeom>
        </p:spPr>
        <p:txBody>
          <a:bodyPr vert="horz" lIns="91440" tIns="45720" rIns="91440" bIns="45720" rtlCol="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indent="180975" algn="just">
              <a:lnSpc>
                <a:spcPct val="96000"/>
              </a:lnSpc>
              <a:buFont typeface="+mj-lt"/>
              <a:buAutoNum type="arabicPeriod"/>
            </a:pPr>
            <a:r>
              <a:rPr lang="ru-RU" sz="900" dirty="0" smtClean="0"/>
              <a:t>Субсидия</a:t>
            </a:r>
            <a:r>
              <a:rPr lang="ru-RU" sz="900" dirty="0"/>
              <a:t> на повышение продуктивности в молочном </a:t>
            </a:r>
            <a:r>
              <a:rPr lang="ru-RU" sz="900" dirty="0" smtClean="0"/>
              <a:t>скотоводстве;</a:t>
            </a:r>
            <a:endParaRPr lang="ru-RU" sz="900" dirty="0"/>
          </a:p>
          <a:p>
            <a:pPr indent="180975" algn="just">
              <a:lnSpc>
                <a:spcPct val="96000"/>
              </a:lnSpc>
              <a:buFont typeface="+mj-lt"/>
              <a:buAutoNum type="arabicPeriod"/>
            </a:pPr>
            <a:r>
              <a:rPr lang="ru-RU" sz="900" dirty="0" smtClean="0"/>
              <a:t>Субсидия </a:t>
            </a:r>
            <a:r>
              <a:rPr lang="ru-RU" sz="900" dirty="0"/>
              <a:t>на производство и реализацию молока;</a:t>
            </a:r>
          </a:p>
          <a:p>
            <a:pPr indent="180975" algn="just">
              <a:lnSpc>
                <a:spcPct val="96000"/>
              </a:lnSpc>
              <a:buFont typeface="+mj-lt"/>
              <a:buAutoNum type="arabicPeriod"/>
            </a:pPr>
            <a:r>
              <a:rPr lang="ru-RU" sz="900" dirty="0" smtClean="0"/>
              <a:t>Субсидия</a:t>
            </a:r>
            <a:r>
              <a:rPr lang="ru-RU" sz="900" dirty="0"/>
              <a:t> на поддержку племенного животноводства;</a:t>
            </a:r>
          </a:p>
          <a:p>
            <a:pPr indent="180975" algn="just">
              <a:lnSpc>
                <a:spcPct val="96000"/>
              </a:lnSpc>
              <a:buFont typeface="+mj-lt"/>
              <a:buAutoNum type="arabicPeriod"/>
            </a:pPr>
            <a:r>
              <a:rPr lang="ru-RU" sz="900" dirty="0" smtClean="0"/>
              <a:t>Субсидия на приобретение племенного молодняка;</a:t>
            </a:r>
          </a:p>
          <a:p>
            <a:pPr indent="180975" algn="just">
              <a:lnSpc>
                <a:spcPct val="96000"/>
              </a:lnSpc>
              <a:buFont typeface="+mj-lt"/>
              <a:buAutoNum type="arabicPeriod"/>
            </a:pPr>
            <a:r>
              <a:rPr lang="ru-RU" sz="900" dirty="0" smtClean="0"/>
              <a:t>Субсидия на </a:t>
            </a:r>
            <a:r>
              <a:rPr lang="ru-RU" sz="900" dirty="0"/>
              <a:t>возмещение части затрат на реализованную товарную рыбу, произведенную в Смоленской </a:t>
            </a:r>
            <a:r>
              <a:rPr lang="ru-RU" sz="900" dirty="0" smtClean="0"/>
              <a:t>области.</a:t>
            </a:r>
          </a:p>
          <a:p>
            <a:pPr indent="180975" algn="just">
              <a:lnSpc>
                <a:spcPct val="96000"/>
              </a:lnSpc>
              <a:buFont typeface="+mj-lt"/>
              <a:buAutoNum type="arabicPeriod"/>
            </a:pPr>
            <a:endParaRPr lang="ru-RU" sz="900" spc="-50"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Рисунок 8"/>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15587" y="6670629"/>
            <a:ext cx="833730" cy="889046"/>
          </a:xfrm>
          <a:prstGeom prst="rect">
            <a:avLst/>
          </a:prstGeom>
        </p:spPr>
      </p:pic>
      <p:sp>
        <p:nvSpPr>
          <p:cNvPr id="45" name="Объект 31"/>
          <p:cNvSpPr txBox="1">
            <a:spLocks/>
          </p:cNvSpPr>
          <p:nvPr/>
        </p:nvSpPr>
        <p:spPr>
          <a:xfrm>
            <a:off x="2594208" y="5294687"/>
            <a:ext cx="2387780" cy="804959"/>
          </a:xfrm>
          <a:prstGeom prst="rect">
            <a:avLst/>
          </a:prstGeom>
        </p:spPr>
        <p:txBody>
          <a:bodyPr vert="horz" lIns="91440" tIns="45720" rIns="91440" bIns="45720" rtlCol="0">
            <a:noAutofit/>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180975" algn="just">
              <a:lnSpc>
                <a:spcPct val="96000"/>
              </a:lnSpc>
              <a:spcBef>
                <a:spcPts val="0"/>
              </a:spcBef>
              <a:buFont typeface="+mj-lt"/>
              <a:buAutoNum type="arabicPeriod"/>
            </a:pPr>
            <a:r>
              <a:rPr lang="ru-RU" sz="900" dirty="0" smtClean="0"/>
              <a:t>Субсидия на </a:t>
            </a:r>
            <a:r>
              <a:rPr lang="ru-RU" sz="900" dirty="0"/>
              <a:t>создание и (или) модернизацию объектов агропромышленного </a:t>
            </a:r>
            <a:r>
              <a:rPr lang="ru-RU" sz="900" dirty="0" smtClean="0"/>
              <a:t>комплекса;</a:t>
            </a:r>
          </a:p>
          <a:p>
            <a:pPr marL="0" indent="180975" algn="just">
              <a:lnSpc>
                <a:spcPct val="96000"/>
              </a:lnSpc>
              <a:spcBef>
                <a:spcPts val="0"/>
              </a:spcBef>
              <a:buFont typeface="+mj-lt"/>
              <a:buAutoNum type="arabicPeriod"/>
            </a:pPr>
            <a:r>
              <a:rPr lang="ru-RU" sz="900" dirty="0" smtClean="0"/>
              <a:t>Субсидия на создание объектов для хранения льнотресты.</a:t>
            </a:r>
            <a:endParaRPr lang="ru-RU" sz="900" spc="-50" dirty="0">
              <a:latin typeface="Open Sans" panose="020B0606030504020204" pitchFamily="34" charset="0"/>
              <a:ea typeface="Open Sans" panose="020B0606030504020204" pitchFamily="34" charset="0"/>
              <a:cs typeface="Open Sans" panose="020B0606030504020204" pitchFamily="34" charset="0"/>
            </a:endParaRPr>
          </a:p>
        </p:txBody>
      </p:sp>
      <p:sp>
        <p:nvSpPr>
          <p:cNvPr id="61" name="TextBox 60"/>
          <p:cNvSpPr txBox="1"/>
          <p:nvPr/>
        </p:nvSpPr>
        <p:spPr>
          <a:xfrm>
            <a:off x="2594208" y="1180665"/>
            <a:ext cx="2387780" cy="276999"/>
          </a:xfrm>
          <a:prstGeom prst="rect">
            <a:avLst/>
          </a:prstGeom>
          <a:solidFill>
            <a:schemeClr val="accent6">
              <a:lumMod val="40000"/>
              <a:lumOff val="60000"/>
            </a:schemeClr>
          </a:solidFill>
        </p:spPr>
        <p:txBody>
          <a:bodyPr wrap="square" rtlCol="0">
            <a:spAutoFit/>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Техническая модернизация</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2" name="TextBox 61"/>
          <p:cNvSpPr txBox="1"/>
          <p:nvPr/>
        </p:nvSpPr>
        <p:spPr>
          <a:xfrm>
            <a:off x="100046" y="1180354"/>
            <a:ext cx="2387780" cy="276999"/>
          </a:xfrm>
          <a:prstGeom prst="rect">
            <a:avLst/>
          </a:prstGeom>
          <a:solidFill>
            <a:schemeClr val="accent6">
              <a:lumMod val="40000"/>
              <a:lumOff val="60000"/>
            </a:schemeClr>
          </a:solidFill>
        </p:spPr>
        <p:txBody>
          <a:bodyPr wrap="square" rtlCol="0">
            <a:spAutoFit/>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Растениеводство</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3" name="TextBox 62"/>
          <p:cNvSpPr txBox="1"/>
          <p:nvPr/>
        </p:nvSpPr>
        <p:spPr>
          <a:xfrm>
            <a:off x="5068967" y="4833022"/>
            <a:ext cx="2387780" cy="276999"/>
          </a:xfrm>
          <a:prstGeom prst="rect">
            <a:avLst/>
          </a:prstGeom>
          <a:solidFill>
            <a:schemeClr val="accent6">
              <a:lumMod val="40000"/>
              <a:lumOff val="60000"/>
            </a:schemeClr>
          </a:solidFill>
        </p:spPr>
        <p:txBody>
          <a:bodyPr wrap="square" rtlCol="0">
            <a:spAutoFit/>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Страхование в АПК</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4" name="TextBox 63"/>
          <p:cNvSpPr txBox="1"/>
          <p:nvPr/>
        </p:nvSpPr>
        <p:spPr>
          <a:xfrm>
            <a:off x="100046" y="4845380"/>
            <a:ext cx="2387780" cy="276999"/>
          </a:xfrm>
          <a:prstGeom prst="rect">
            <a:avLst/>
          </a:prstGeom>
          <a:solidFill>
            <a:schemeClr val="accent6">
              <a:lumMod val="40000"/>
              <a:lumOff val="60000"/>
            </a:schemeClr>
          </a:solidFill>
        </p:spPr>
        <p:txBody>
          <a:bodyPr wrap="square" rtlCol="0">
            <a:spAutoFit/>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Животноводство</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5" name="TextBox 64"/>
          <p:cNvSpPr txBox="1"/>
          <p:nvPr/>
        </p:nvSpPr>
        <p:spPr>
          <a:xfrm>
            <a:off x="2594208" y="4833022"/>
            <a:ext cx="2387780" cy="461665"/>
          </a:xfrm>
          <a:prstGeom prst="rect">
            <a:avLst/>
          </a:prstGeom>
          <a:solidFill>
            <a:schemeClr val="accent6">
              <a:lumMod val="40000"/>
              <a:lumOff val="60000"/>
            </a:schemeClr>
          </a:solidFill>
        </p:spPr>
        <p:txBody>
          <a:bodyPr wrap="square" rtlCol="0">
            <a:spAutoFit/>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Создание и модернизация объектов АПК</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6" name="TextBox 65"/>
          <p:cNvSpPr txBox="1"/>
          <p:nvPr/>
        </p:nvSpPr>
        <p:spPr>
          <a:xfrm>
            <a:off x="5068967" y="1180353"/>
            <a:ext cx="2387780" cy="276999"/>
          </a:xfrm>
          <a:prstGeom prst="rect">
            <a:avLst/>
          </a:prstGeom>
          <a:solidFill>
            <a:schemeClr val="accent6">
              <a:lumMod val="40000"/>
              <a:lumOff val="60000"/>
            </a:schemeClr>
          </a:solidFill>
        </p:spPr>
        <p:txBody>
          <a:bodyPr wrap="square" rtlCol="0">
            <a:spAutoFit/>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Поддержка малого агробизнеса</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5" name="Прямоугольник 24"/>
          <p:cNvSpPr/>
          <p:nvPr/>
        </p:nvSpPr>
        <p:spPr>
          <a:xfrm>
            <a:off x="737526" y="6955435"/>
            <a:ext cx="1256460" cy="1750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u-RU" sz="1350" dirty="0" smtClean="0">
                <a:solidFill>
                  <a:schemeClr val="accent1">
                    <a:lumMod val="50000"/>
                  </a:schemeClr>
                </a:solidFill>
                <a:cs typeface="Times New Roman" panose="02020603050405020304" pitchFamily="18" charset="0"/>
              </a:rPr>
              <a:t>Министерство</a:t>
            </a:r>
            <a:endParaRPr lang="ru-RU" sz="1350" dirty="0">
              <a:solidFill>
                <a:schemeClr val="accent1">
                  <a:lumMod val="50000"/>
                </a:schemeClr>
              </a:solidFill>
              <a:cs typeface="Times New Roman" panose="02020603050405020304" pitchFamily="18" charset="0"/>
            </a:endParaRPr>
          </a:p>
        </p:txBody>
      </p:sp>
      <p:sp>
        <p:nvSpPr>
          <p:cNvPr id="21" name="TextBox 20"/>
          <p:cNvSpPr txBox="1"/>
          <p:nvPr/>
        </p:nvSpPr>
        <p:spPr>
          <a:xfrm>
            <a:off x="798357" y="131290"/>
            <a:ext cx="1405482" cy="938719"/>
          </a:xfrm>
          <a:prstGeom prst="rect">
            <a:avLst/>
          </a:prstGeom>
          <a:noFill/>
        </p:spPr>
        <p:txBody>
          <a:bodyPr wrap="square" rtlCol="0">
            <a:spAutoFit/>
          </a:bodyPr>
          <a:lstStyle/>
          <a:p>
            <a:r>
              <a:rPr lang="ru-RU" sz="1100" dirty="0" err="1" smtClean="0">
                <a:solidFill>
                  <a:schemeClr val="accent5">
                    <a:lumMod val="75000"/>
                  </a:schemeClr>
                </a:solidFill>
                <a:latin typeface="Open Sans" panose="020B0606030504020204" pitchFamily="34" charset="0"/>
                <a:ea typeface="Open Sans" panose="020B0606030504020204" pitchFamily="34" charset="0"/>
                <a:cs typeface="Open Sans" panose="020B0606030504020204" pitchFamily="34" charset="0"/>
              </a:rPr>
              <a:t>Новодугинский</a:t>
            </a:r>
            <a:r>
              <a:rPr lang="ru-RU" sz="1100" dirty="0" smtClean="0">
                <a:solidFill>
                  <a:schemeClr val="accent5">
                    <a:lumMod val="75000"/>
                  </a:schemeClr>
                </a:solidFill>
                <a:latin typeface="Open Sans" panose="020B0606030504020204" pitchFamily="34" charset="0"/>
                <a:ea typeface="Open Sans" panose="020B0606030504020204" pitchFamily="34" charset="0"/>
                <a:cs typeface="Open Sans" panose="020B0606030504020204" pitchFamily="34" charset="0"/>
              </a:rPr>
              <a:t> </a:t>
            </a:r>
            <a:endParaRPr lang="ru-RU" sz="1100" dirty="0">
              <a:solidFill>
                <a:schemeClr val="accent5">
                  <a:lumMod val="75000"/>
                </a:schemeClr>
              </a:solidFill>
              <a:latin typeface="Open Sans" panose="020B0606030504020204" pitchFamily="34" charset="0"/>
              <a:ea typeface="Open Sans" panose="020B0606030504020204" pitchFamily="34" charset="0"/>
              <a:cs typeface="Open Sans" panose="020B0606030504020204" pitchFamily="34" charset="0"/>
            </a:endParaRPr>
          </a:p>
          <a:p>
            <a:r>
              <a:rPr lang="ru-RU" sz="1100" dirty="0">
                <a:solidFill>
                  <a:schemeClr val="accent5">
                    <a:lumMod val="75000"/>
                  </a:schemeClr>
                </a:solidFill>
                <a:latin typeface="Open Sans" panose="020B0606030504020204" pitchFamily="34" charset="0"/>
                <a:ea typeface="Open Sans" panose="020B0606030504020204" pitchFamily="34" charset="0"/>
                <a:cs typeface="Open Sans" panose="020B0606030504020204" pitchFamily="34" charset="0"/>
              </a:rPr>
              <a:t>муниципальный</a:t>
            </a:r>
          </a:p>
          <a:p>
            <a:r>
              <a:rPr lang="ru-RU" sz="1100" dirty="0">
                <a:solidFill>
                  <a:schemeClr val="accent5">
                    <a:lumMod val="75000"/>
                  </a:schemeClr>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100" dirty="0">
                <a:solidFill>
                  <a:schemeClr val="accent5">
                    <a:lumMod val="75000"/>
                  </a:schemeClr>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100" dirty="0">
                <a:solidFill>
                  <a:schemeClr val="accent5">
                    <a:lumMod val="75000"/>
                  </a:schemeClr>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23" name="Рисунок 22"/>
          <p:cNvPicPr>
            <a:picLocks noChangeAspect="1"/>
          </p:cNvPicPr>
          <p:nvPr/>
        </p:nvPicPr>
        <p:blipFill>
          <a:blip r:embed="rId6" cstate="print"/>
          <a:stretch>
            <a:fillRect/>
          </a:stretch>
        </p:blipFill>
        <p:spPr>
          <a:xfrm>
            <a:off x="0" y="171450"/>
            <a:ext cx="854261" cy="884770"/>
          </a:xfrm>
          <a:prstGeom prst="rect">
            <a:avLst/>
          </a:prstGeom>
        </p:spPr>
      </p:pic>
    </p:spTree>
    <p:extLst>
      <p:ext uri="{BB962C8B-B14F-4D97-AF65-F5344CB8AC3E}">
        <p14:creationId xmlns="" xmlns:p14="http://schemas.microsoft.com/office/powerpoint/2010/main" val="7829148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Рисунок 3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53372" y="1769998"/>
            <a:ext cx="2275503" cy="2401952"/>
          </a:xfrm>
          <a:prstGeom prst="rect">
            <a:avLst/>
          </a:prstGeom>
        </p:spPr>
      </p:pic>
      <p:sp>
        <p:nvSpPr>
          <p:cNvPr id="57" name="TextBox 56"/>
          <p:cNvSpPr txBox="1"/>
          <p:nvPr/>
        </p:nvSpPr>
        <p:spPr>
          <a:xfrm>
            <a:off x="153375" y="1811046"/>
            <a:ext cx="2275500" cy="1821140"/>
          </a:xfrm>
          <a:prstGeom prst="rect">
            <a:avLst/>
          </a:prstGeom>
          <a:noFill/>
        </p:spPr>
        <p:txBody>
          <a:bodyPr wrap="square" rtlCol="0">
            <a:spAutoFit/>
          </a:bodyPr>
          <a:lstStyle/>
          <a:p>
            <a:pPr indent="180975" algn="just">
              <a:lnSpc>
                <a:spcPct val="96000"/>
              </a:lnSpc>
              <a:buFont typeface="+mj-lt"/>
              <a:buAutoNum type="arabicPeriod"/>
            </a:pPr>
            <a:r>
              <a:rPr lang="ru-RU" sz="900" dirty="0" smtClean="0"/>
              <a:t>Субсидия на возмещение части затрат на проведение </a:t>
            </a:r>
            <a:r>
              <a:rPr lang="ru-RU" sz="900" dirty="0" err="1" smtClean="0"/>
              <a:t>культуртехнических</a:t>
            </a:r>
            <a:r>
              <a:rPr lang="ru-RU" sz="900" dirty="0" smtClean="0"/>
              <a:t> мероприятий на выбывших сельскохозяйственных угодьях, вовлекаемых в сельскохозяйственный оборот;</a:t>
            </a:r>
          </a:p>
          <a:p>
            <a:pPr indent="180975" algn="just">
              <a:lnSpc>
                <a:spcPct val="96000"/>
              </a:lnSpc>
              <a:buFont typeface="+mj-lt"/>
              <a:buAutoNum type="arabicPeriod"/>
            </a:pPr>
            <a:r>
              <a:rPr lang="ru-RU" sz="900" dirty="0" smtClean="0"/>
              <a:t>Субсидия на проведение мероприятий в области известкования кислых почв на пашне;</a:t>
            </a:r>
          </a:p>
          <a:p>
            <a:pPr indent="180975" algn="just">
              <a:lnSpc>
                <a:spcPct val="96000"/>
              </a:lnSpc>
              <a:buFont typeface="+mj-lt"/>
              <a:buAutoNum type="arabicPeriod"/>
            </a:pPr>
            <a:r>
              <a:rPr lang="ru-RU" sz="900" dirty="0" smtClean="0"/>
              <a:t>Субсидии бюджетам муниципальных образований на подготовку проектов межевания земельных участков и на проведение кадастровых работ.</a:t>
            </a:r>
          </a:p>
        </p:txBody>
      </p:sp>
      <p:pic>
        <p:nvPicPr>
          <p:cNvPr id="62" name="Рисунок 61"/>
          <p:cNvPicPr>
            <a:picLocks noChangeAspect="1"/>
          </p:cNvPicPr>
          <p:nvPr/>
        </p:nvPicPr>
        <p:blipFill>
          <a:blip r:embed="rId4" cstate="print">
            <a:duotone>
              <a:prstClr val="black"/>
              <a:srgbClr val="AEFFDE">
                <a:tint val="45000"/>
                <a:satMod val="400000"/>
              </a:srgbClr>
            </a:duotone>
            <a:extLst>
              <a:ext uri="{28A0092B-C50C-407E-A947-70E740481C1C}">
                <a14:useLocalDpi xmlns:a14="http://schemas.microsoft.com/office/drawing/2010/main" xmlns="" val="0"/>
              </a:ext>
            </a:extLst>
          </a:blip>
          <a:stretch>
            <a:fillRect/>
          </a:stretch>
        </p:blipFill>
        <p:spPr>
          <a:xfrm>
            <a:off x="5076326" y="1413261"/>
            <a:ext cx="2420390" cy="2770494"/>
          </a:xfrm>
          <a:prstGeom prst="rect">
            <a:avLst/>
          </a:prstGeom>
        </p:spPr>
      </p:pic>
      <p:pic>
        <p:nvPicPr>
          <p:cNvPr id="43" name="Рисунок 42"/>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flipH="1">
            <a:off x="5402468" y="4889303"/>
            <a:ext cx="1260636" cy="1220743"/>
          </a:xfrm>
          <a:prstGeom prst="rect">
            <a:avLst/>
          </a:prstGeom>
        </p:spPr>
      </p:pic>
      <p:pic>
        <p:nvPicPr>
          <p:cNvPr id="26" name="Рисунок 25"/>
          <p:cNvPicPr>
            <a:picLocks noChangeAspect="1"/>
          </p:cNvPicPr>
          <p:nvPr/>
        </p:nvPicPr>
        <p:blipFill>
          <a:blip r:embed="rId6" cstate="print">
            <a:duotone>
              <a:prstClr val="black"/>
              <a:schemeClr val="accent6">
                <a:tint val="45000"/>
                <a:satMod val="400000"/>
              </a:schemeClr>
            </a:duotone>
            <a:extLst>
              <a:ext uri="{BEBA8EAE-BF5A-486C-A8C5-ECC9F3942E4B}">
                <a14:imgProps xmlns:a14="http://schemas.microsoft.com/office/drawing/2010/main" xmlns="">
                  <a14:imgLayer r:embed="rId7">
                    <a14:imgEffect>
                      <a14:brightnessContrast bright="40000" contrast="40000"/>
                    </a14:imgEffect>
                  </a14:imgLayer>
                </a14:imgProps>
              </a:ext>
              <a:ext uri="{28A0092B-C50C-407E-A947-70E740481C1C}">
                <a14:useLocalDpi xmlns:a14="http://schemas.microsoft.com/office/drawing/2010/main" xmlns="" val="0"/>
              </a:ext>
            </a:extLst>
          </a:blip>
          <a:stretch>
            <a:fillRect/>
          </a:stretch>
        </p:blipFill>
        <p:spPr>
          <a:xfrm>
            <a:off x="2657369" y="886177"/>
            <a:ext cx="2347401" cy="414044"/>
          </a:xfrm>
          <a:prstGeom prst="rect">
            <a:avLst/>
          </a:prstGeom>
        </p:spPr>
      </p:pic>
      <p:pic>
        <p:nvPicPr>
          <p:cNvPr id="10" name="Рисунок 9"/>
          <p:cNvPicPr>
            <a:picLocks noChangeAspect="1"/>
          </p:cNvPicPr>
          <p:nvPr/>
        </p:nvPicPr>
        <p:blipFill>
          <a:blip r:embed="rId8" cstate="print"/>
          <a:stretch>
            <a:fillRect/>
          </a:stretch>
        </p:blipFill>
        <p:spPr>
          <a:xfrm>
            <a:off x="2061031" y="59380"/>
            <a:ext cx="5498644" cy="663073"/>
          </a:xfrm>
          <a:prstGeom prst="rect">
            <a:avLst/>
          </a:prstGeom>
        </p:spPr>
      </p:pic>
      <p:sp>
        <p:nvSpPr>
          <p:cNvPr id="3" name="TextBox 2"/>
          <p:cNvSpPr txBox="1"/>
          <p:nvPr/>
        </p:nvSpPr>
        <p:spPr>
          <a:xfrm>
            <a:off x="1878080" y="31690"/>
            <a:ext cx="6007049" cy="707886"/>
          </a:xfrm>
          <a:prstGeom prst="rect">
            <a:avLst/>
          </a:prstGeom>
          <a:noFill/>
        </p:spPr>
        <p:txBody>
          <a:bodyPr wrap="square" rtlCol="0">
            <a:spAutoFit/>
          </a:bodyPr>
          <a:lstStyle/>
          <a:p>
            <a:pPr algn="ctr"/>
            <a:r>
              <a:rPr lang="ru-RU" sz="195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Государственная поддержка </a:t>
            </a:r>
            <a:r>
              <a:rPr lang="ru-RU" sz="195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сельхозтоваропроизводителей (субсидии)</a:t>
            </a:r>
          </a:p>
        </p:txBody>
      </p:sp>
      <p:sp>
        <p:nvSpPr>
          <p:cNvPr id="4" name="TextBox 3"/>
          <p:cNvSpPr txBox="1"/>
          <p:nvPr/>
        </p:nvSpPr>
        <p:spPr>
          <a:xfrm>
            <a:off x="7125935" y="7190343"/>
            <a:ext cx="419859"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19</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5" name="Рисунок 4"/>
          <p:cNvPicPr>
            <a:picLocks noChangeAspect="1"/>
          </p:cNvPicPr>
          <p:nvPr/>
        </p:nvPicPr>
        <p:blipFill>
          <a:blip r:embed="rId9" cstate="print">
            <a:extLst>
              <a:ext uri="{BEBA8EAE-BF5A-486C-A8C5-ECC9F3942E4B}">
                <a14:imgProps xmlns:a14="http://schemas.microsoft.com/office/drawing/2010/main" xmlns="">
                  <a14:imgLayer r:embed="rId10">
                    <a14:imgEffect>
                      <a14:brightnessContrast bright="20000"/>
                    </a14:imgEffect>
                  </a14:imgLayer>
                </a14:imgProps>
              </a:ext>
              <a:ext uri="{28A0092B-C50C-407E-A947-70E740481C1C}">
                <a14:useLocalDpi xmlns:a14="http://schemas.microsoft.com/office/drawing/2010/main" xmlns="" val="0"/>
              </a:ext>
            </a:extLst>
          </a:blip>
          <a:stretch>
            <a:fillRect/>
          </a:stretch>
        </p:blipFill>
        <p:spPr>
          <a:xfrm>
            <a:off x="138561" y="895047"/>
            <a:ext cx="2454490" cy="827734"/>
          </a:xfrm>
          <a:prstGeom prst="rect">
            <a:avLst/>
          </a:prstGeom>
        </p:spPr>
      </p:pic>
      <p:sp>
        <p:nvSpPr>
          <p:cNvPr id="6" name="TextBox 5"/>
          <p:cNvSpPr txBox="1"/>
          <p:nvPr/>
        </p:nvSpPr>
        <p:spPr>
          <a:xfrm>
            <a:off x="28618" y="902066"/>
            <a:ext cx="2672457" cy="646331"/>
          </a:xfrm>
          <a:prstGeom prst="rect">
            <a:avLst/>
          </a:prstGeom>
          <a:noFill/>
        </p:spPr>
        <p:txBody>
          <a:bodyPr wrap="square" rtlCol="0">
            <a:spAutoFit/>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Вовлечение в оборот земель </a:t>
            </a:r>
            <a:r>
              <a:rPr lang="ru-RU" sz="1200" dirty="0" err="1"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сельхозназначения</a:t>
            </a: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и развитие мелиоративного комплекса</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7" name="TextBox 16"/>
          <p:cNvSpPr txBox="1"/>
          <p:nvPr/>
        </p:nvSpPr>
        <p:spPr>
          <a:xfrm>
            <a:off x="2765393" y="873243"/>
            <a:ext cx="1967403" cy="461665"/>
          </a:xfrm>
          <a:prstGeom prst="rect">
            <a:avLst/>
          </a:prstGeom>
          <a:noFill/>
        </p:spPr>
        <p:txBody>
          <a:bodyPr wrap="square" rtlCol="0">
            <a:spAutoFit/>
          </a:bodyPr>
          <a:lstStyle/>
          <a:p>
            <a:pPr algn="ctr"/>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Развитие сельских территорий</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37" name="Рисунок 36"/>
          <p:cNvPicPr>
            <a:picLocks noChangeAspect="1"/>
          </p:cNvPicPr>
          <p:nvPr/>
        </p:nvPicPr>
        <p:blipFill>
          <a:blip r:embed="rId11" cstate="print">
            <a:duotone>
              <a:prstClr val="black"/>
              <a:srgbClr val="AEE696">
                <a:tint val="45000"/>
                <a:satMod val="400000"/>
              </a:srgbClr>
            </a:duotone>
            <a:extLst>
              <a:ext uri="{28A0092B-C50C-407E-A947-70E740481C1C}">
                <a14:useLocalDpi xmlns:a14="http://schemas.microsoft.com/office/drawing/2010/main" xmlns="" val="0"/>
              </a:ext>
            </a:extLst>
          </a:blip>
          <a:stretch>
            <a:fillRect/>
          </a:stretch>
        </p:blipFill>
        <p:spPr>
          <a:xfrm>
            <a:off x="2657369" y="1413262"/>
            <a:ext cx="2354639" cy="3135974"/>
          </a:xfrm>
          <a:prstGeom prst="rect">
            <a:avLst/>
          </a:prstGeom>
        </p:spPr>
      </p:pic>
      <p:sp>
        <p:nvSpPr>
          <p:cNvPr id="45" name="TextBox 44"/>
          <p:cNvSpPr txBox="1"/>
          <p:nvPr/>
        </p:nvSpPr>
        <p:spPr>
          <a:xfrm>
            <a:off x="2651760" y="1496218"/>
            <a:ext cx="2309519" cy="3018006"/>
          </a:xfrm>
          <a:prstGeom prst="rect">
            <a:avLst/>
          </a:prstGeom>
          <a:noFill/>
        </p:spPr>
        <p:txBody>
          <a:bodyPr wrap="square" rtlCol="0">
            <a:spAutoFit/>
          </a:bodyPr>
          <a:lstStyle/>
          <a:p>
            <a:pPr algn="just">
              <a:lnSpc>
                <a:spcPct val="96000"/>
              </a:lnSpc>
            </a:pPr>
            <a:r>
              <a:rPr lang="ru-RU" sz="900" dirty="0" smtClean="0"/>
              <a:t>Субсидия для </a:t>
            </a:r>
            <a:r>
              <a:rPr lang="ru-RU" sz="900" dirty="0" err="1" smtClean="0"/>
              <a:t>софинансирования</a:t>
            </a:r>
            <a:r>
              <a:rPr lang="ru-RU" sz="900" dirty="0" smtClean="0"/>
              <a:t> расходов бюджетов муниципальных образований Смоленской области на строительство (приобретение) жилого помещения (жилого дома) на сельских территориях, территориях опорных населенных пунктов, предоставляемого гражданам Российской Федерации, проживающим на сельских территориях, территориях опорных населенных пунктов, по договору найма жилого помещения;</a:t>
            </a:r>
          </a:p>
          <a:p>
            <a:pPr algn="just">
              <a:lnSpc>
                <a:spcPct val="96000"/>
              </a:lnSpc>
            </a:pPr>
            <a:r>
              <a:rPr lang="ru-RU" sz="900" dirty="0" smtClean="0"/>
              <a:t>2. Субсидия для </a:t>
            </a:r>
            <a:r>
              <a:rPr lang="ru-RU" sz="900" dirty="0" err="1" smtClean="0"/>
              <a:t>софинансирования</a:t>
            </a:r>
            <a:r>
              <a:rPr lang="ru-RU" sz="900" dirty="0" smtClean="0"/>
              <a:t> расходов бюджетов муниципальных образований Смоленской области на реализацию мероприятий по благоустройству сельских территорий; </a:t>
            </a:r>
          </a:p>
          <a:p>
            <a:pPr algn="just">
              <a:lnSpc>
                <a:spcPct val="96000"/>
              </a:lnSpc>
            </a:pPr>
            <a:r>
              <a:rPr lang="ru-RU" sz="900" dirty="0" smtClean="0"/>
              <a:t>3. Субсидия для </a:t>
            </a:r>
            <a:r>
              <a:rPr lang="ru-RU" sz="900" dirty="0" err="1" smtClean="0"/>
              <a:t>софинансирования</a:t>
            </a:r>
            <a:r>
              <a:rPr lang="ru-RU" sz="900" dirty="0" smtClean="0"/>
              <a:t> расходов бюджетов муниципальных образований Смоленской области на реализацию долгосрочных планов социально-экономического развития сельских агломераций.</a:t>
            </a:r>
            <a:endParaRPr lang="ru-RU" sz="900" dirty="0"/>
          </a:p>
        </p:txBody>
      </p:sp>
      <p:sp>
        <p:nvSpPr>
          <p:cNvPr id="2" name="Прямоугольник 1"/>
          <p:cNvSpPr/>
          <p:nvPr/>
        </p:nvSpPr>
        <p:spPr>
          <a:xfrm>
            <a:off x="758536" y="6110047"/>
            <a:ext cx="1834515" cy="10267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sz="1300" dirty="0">
              <a:solidFill>
                <a:schemeClr val="accent1">
                  <a:lumMod val="50000"/>
                </a:schemeClr>
              </a:solidFill>
              <a:cs typeface="Times New Roman" panose="02020603050405020304" pitchFamily="18" charset="0"/>
            </a:endParaRPr>
          </a:p>
          <a:p>
            <a:endParaRPr lang="ru-RU" sz="1300" dirty="0" smtClean="0">
              <a:solidFill>
                <a:schemeClr val="accent1">
                  <a:lumMod val="50000"/>
                </a:schemeClr>
              </a:solidFill>
              <a:cs typeface="Times New Roman" panose="02020603050405020304" pitchFamily="18" charset="0"/>
            </a:endParaRPr>
          </a:p>
          <a:p>
            <a:endParaRPr lang="ru-RU" sz="1300" dirty="0">
              <a:solidFill>
                <a:schemeClr val="accent1">
                  <a:lumMod val="50000"/>
                </a:schemeClr>
              </a:solidFill>
              <a:cs typeface="Times New Roman" panose="02020603050405020304" pitchFamily="18" charset="0"/>
            </a:endParaRPr>
          </a:p>
          <a:p>
            <a:endParaRPr lang="ru-RU" sz="1300" dirty="0">
              <a:solidFill>
                <a:schemeClr val="accent1">
                  <a:lumMod val="50000"/>
                </a:schemeClr>
              </a:solidFill>
              <a:cs typeface="Times New Roman" panose="02020603050405020304" pitchFamily="18" charset="0"/>
            </a:endParaRPr>
          </a:p>
          <a:p>
            <a:r>
              <a:rPr lang="ru-RU" sz="1300" dirty="0" smtClean="0">
                <a:solidFill>
                  <a:schemeClr val="accent1">
                    <a:lumMod val="50000"/>
                  </a:schemeClr>
                </a:solidFill>
                <a:cs typeface="Times New Roman" panose="02020603050405020304" pitchFamily="18" charset="0"/>
              </a:rPr>
              <a:t> Министерство</a:t>
            </a:r>
            <a:endParaRPr lang="ru-RU" sz="1300" dirty="0">
              <a:solidFill>
                <a:schemeClr val="accent1">
                  <a:lumMod val="50000"/>
                </a:schemeClr>
              </a:solidFill>
              <a:cs typeface="Times New Roman" panose="02020603050405020304" pitchFamily="18" charset="0"/>
            </a:endParaRPr>
          </a:p>
        </p:txBody>
      </p:sp>
      <p:pic>
        <p:nvPicPr>
          <p:cNvPr id="9" name="Рисунок 8"/>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15586" y="6670629"/>
            <a:ext cx="845715" cy="877292"/>
          </a:xfrm>
          <a:prstGeom prst="rect">
            <a:avLst/>
          </a:prstGeom>
        </p:spPr>
      </p:pic>
      <p:pic>
        <p:nvPicPr>
          <p:cNvPr id="60" name="Рисунок 59"/>
          <p:cNvPicPr>
            <a:picLocks noChangeAspect="1"/>
          </p:cNvPicPr>
          <p:nvPr/>
        </p:nvPicPr>
        <p:blipFill>
          <a:blip r:embed="rId9" cstate="print">
            <a:duotone>
              <a:prstClr val="black"/>
              <a:schemeClr val="accent6">
                <a:tint val="45000"/>
                <a:satMod val="400000"/>
              </a:schemeClr>
            </a:duotone>
            <a:extLst>
              <a:ext uri="{BEBA8EAE-BF5A-486C-A8C5-ECC9F3942E4B}">
                <a14:imgProps xmlns:a14="http://schemas.microsoft.com/office/drawing/2010/main" xmlns="">
                  <a14:imgLayer r:embed="rId10">
                    <a14:imgEffect>
                      <a14:brightnessContrast bright="20000"/>
                    </a14:imgEffect>
                  </a14:imgLayer>
                </a14:imgProps>
              </a:ext>
              <a:ext uri="{28A0092B-C50C-407E-A947-70E740481C1C}">
                <a14:useLocalDpi xmlns:a14="http://schemas.microsoft.com/office/drawing/2010/main" xmlns="" val="0"/>
              </a:ext>
            </a:extLst>
          </a:blip>
          <a:stretch>
            <a:fillRect/>
          </a:stretch>
        </p:blipFill>
        <p:spPr>
          <a:xfrm>
            <a:off x="5133406" y="892482"/>
            <a:ext cx="2325725" cy="414044"/>
          </a:xfrm>
          <a:prstGeom prst="rect">
            <a:avLst/>
          </a:prstGeom>
        </p:spPr>
      </p:pic>
      <p:sp>
        <p:nvSpPr>
          <p:cNvPr id="61" name="Прямоугольник 60"/>
          <p:cNvSpPr/>
          <p:nvPr/>
        </p:nvSpPr>
        <p:spPr>
          <a:xfrm>
            <a:off x="5133404" y="1471098"/>
            <a:ext cx="2309148" cy="2087110"/>
          </a:xfrm>
          <a:prstGeom prst="rect">
            <a:avLst/>
          </a:prstGeom>
        </p:spPr>
        <p:txBody>
          <a:bodyPr wrap="square">
            <a:spAutoFit/>
          </a:bodyPr>
          <a:lstStyle/>
          <a:p>
            <a:pPr indent="180975" algn="just" defTabSz="755934">
              <a:lnSpc>
                <a:spcPct val="96000"/>
              </a:lnSpc>
              <a:buFont typeface="+mj-lt"/>
              <a:buAutoNum type="arabicPeriod"/>
            </a:pPr>
            <a:r>
              <a:rPr lang="ru-RU" sz="900" dirty="0" smtClean="0"/>
              <a:t>Выплата единовременного областного государственного пособия молодым специалистам, являющимся гражданами Российской Федерации, работающим в сельскохозяйственных организациях, крестьянских (фермерских) хозяйствах, областных государственных организациях ветеринарии, у индивидуальных предпринимателей;</a:t>
            </a:r>
          </a:p>
          <a:p>
            <a:pPr indent="180975" algn="just" defTabSz="755934">
              <a:lnSpc>
                <a:spcPct val="96000"/>
              </a:lnSpc>
              <a:buFont typeface="+mj-lt"/>
              <a:buAutoNum type="arabicPeriod"/>
            </a:pPr>
            <a:r>
              <a:rPr lang="ru-RU" sz="900" dirty="0" smtClean="0"/>
              <a:t> Предоставление ежемесячных выплат молодым специалистам, работающим в сельскохозяйственных организациях, крестьянских (фермерских) хозяйствах и у индивидуальных предпринимателей.</a:t>
            </a:r>
          </a:p>
          <a:p>
            <a:pPr indent="180975" algn="just">
              <a:lnSpc>
                <a:spcPct val="96000"/>
              </a:lnSpc>
              <a:buFont typeface="+mj-lt"/>
              <a:buAutoNum type="arabicPeriod"/>
            </a:pPr>
            <a:endParaRPr lang="ru-RU" sz="900" spc="-50" dirty="0">
              <a:latin typeface="Open Sans" panose="020B0606030504020204" pitchFamily="34" charset="0"/>
              <a:ea typeface="Open Sans" panose="020B0606030504020204" pitchFamily="34" charset="0"/>
              <a:cs typeface="Open Sans" panose="020B0606030504020204" pitchFamily="34" charset="0"/>
            </a:endParaRPr>
          </a:p>
        </p:txBody>
      </p:sp>
      <p:sp>
        <p:nvSpPr>
          <p:cNvPr id="59" name="TextBox 58"/>
          <p:cNvSpPr txBox="1"/>
          <p:nvPr/>
        </p:nvSpPr>
        <p:spPr>
          <a:xfrm>
            <a:off x="5184333" y="964474"/>
            <a:ext cx="2258220" cy="276999"/>
          </a:xfrm>
          <a:prstGeom prst="rect">
            <a:avLst/>
          </a:prstGeom>
          <a:noFill/>
        </p:spPr>
        <p:txBody>
          <a:bodyPr wrap="square" rtlCol="0">
            <a:spAutoFit/>
          </a:bodyPr>
          <a:lstStyle/>
          <a:p>
            <a:pPr algn="ctr"/>
            <a:r>
              <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Социальные выплаты</a:t>
            </a:r>
          </a:p>
        </p:txBody>
      </p:sp>
      <p:sp>
        <p:nvSpPr>
          <p:cNvPr id="23" name="TextBox 22"/>
          <p:cNvSpPr txBox="1"/>
          <p:nvPr/>
        </p:nvSpPr>
        <p:spPr>
          <a:xfrm>
            <a:off x="263650" y="4810435"/>
            <a:ext cx="3942590" cy="1555169"/>
          </a:xfrm>
          <a:prstGeom prst="rect">
            <a:avLst/>
          </a:prstGeom>
          <a:noFill/>
        </p:spPr>
        <p:txBody>
          <a:bodyPr wrap="square" rtlCol="0">
            <a:spAutoFit/>
          </a:bodyPr>
          <a:lstStyle/>
          <a:p>
            <a:pPr algn="just">
              <a:lnSpc>
                <a:spcPct val="96000"/>
              </a:lnSpc>
            </a:pPr>
            <a:r>
              <a:rPr lang="ru-RU" sz="900" dirty="0" smtClean="0"/>
              <a:t>Субсидии сельскохозяйственным товаропроизводителям (кроме граждан, ведущих личное подсобное хозяйство) на возмещение части затрат, связанных с обеспечением квалифицированными специалистами по направления:</a:t>
            </a:r>
          </a:p>
          <a:p>
            <a:pPr marL="171450" indent="-171450" algn="just">
              <a:lnSpc>
                <a:spcPct val="96000"/>
              </a:lnSpc>
              <a:buFontTx/>
              <a:buChar char="-"/>
            </a:pPr>
            <a:r>
              <a:rPr lang="ru-RU" sz="900" dirty="0" smtClean="0"/>
              <a:t>оплаты труда и проживания студентов, привлеченных для прохождения практики;</a:t>
            </a:r>
          </a:p>
          <a:p>
            <a:pPr marL="171450" indent="-171450" algn="just">
              <a:lnSpc>
                <a:spcPct val="96000"/>
              </a:lnSpc>
              <a:buFontTx/>
              <a:buChar char="-"/>
            </a:pPr>
            <a:r>
              <a:rPr lang="ru-RU" sz="900" dirty="0" smtClean="0"/>
              <a:t>по заключенным ученическим и целевым договорам;</a:t>
            </a:r>
          </a:p>
          <a:p>
            <a:pPr marL="171450" indent="-171450" algn="just">
              <a:lnSpc>
                <a:spcPct val="96000"/>
              </a:lnSpc>
              <a:buFontTx/>
              <a:buChar char="-"/>
            </a:pPr>
            <a:r>
              <a:rPr lang="ru-RU" sz="900" dirty="0" smtClean="0"/>
              <a:t>стимулирующих выплат квалифицированным работникам;</a:t>
            </a:r>
          </a:p>
          <a:p>
            <a:pPr marL="171450" indent="-171450" algn="just">
              <a:lnSpc>
                <a:spcPct val="96000"/>
              </a:lnSpc>
              <a:buFontTx/>
              <a:buChar char="-"/>
            </a:pPr>
            <a:r>
              <a:rPr lang="ru-RU" sz="900" dirty="0" smtClean="0"/>
              <a:t>созданием </a:t>
            </a:r>
            <a:r>
              <a:rPr lang="ru-RU" sz="900" dirty="0" err="1" smtClean="0"/>
              <a:t>агротехнологических</a:t>
            </a:r>
            <a:r>
              <a:rPr lang="ru-RU" sz="900" dirty="0" smtClean="0"/>
              <a:t>  классов в общеобразовательных организациях.</a:t>
            </a:r>
          </a:p>
          <a:p>
            <a:pPr indent="180975" algn="just" defTabSz="755934">
              <a:lnSpc>
                <a:spcPct val="96000"/>
              </a:lnSpc>
              <a:buFont typeface="+mj-lt"/>
              <a:buAutoNum type="arabicPeriod"/>
            </a:pPr>
            <a:endParaRPr lang="ru-RU" sz="900" spc="-50" dirty="0">
              <a:latin typeface="Open Sans" panose="020B0606030504020204" pitchFamily="34" charset="0"/>
              <a:ea typeface="Open Sans" panose="020B0606030504020204" pitchFamily="34" charset="0"/>
              <a:cs typeface="Open Sans" panose="020B0606030504020204" pitchFamily="34" charset="0"/>
            </a:endParaRPr>
          </a:p>
        </p:txBody>
      </p:sp>
      <p:pic>
        <p:nvPicPr>
          <p:cNvPr id="7" name="Рисунок 6"/>
          <p:cNvPicPr>
            <a:picLocks noChangeAspect="1"/>
          </p:cNvPicPr>
          <p:nvPr/>
        </p:nvPicPr>
        <p:blipFill>
          <a:blip r:embed="rId13" cstate="print"/>
          <a:stretch>
            <a:fillRect/>
          </a:stretch>
        </p:blipFill>
        <p:spPr>
          <a:xfrm>
            <a:off x="28618" y="106605"/>
            <a:ext cx="682811" cy="707197"/>
          </a:xfrm>
          <a:prstGeom prst="rect">
            <a:avLst/>
          </a:prstGeom>
        </p:spPr>
      </p:pic>
      <p:pic>
        <p:nvPicPr>
          <p:cNvPr id="8" name="Рисунок 7"/>
          <p:cNvPicPr>
            <a:picLocks noChangeAspect="1"/>
          </p:cNvPicPr>
          <p:nvPr/>
        </p:nvPicPr>
        <p:blipFill>
          <a:blip r:embed="rId14" cstate="print"/>
          <a:stretch>
            <a:fillRect/>
          </a:stretch>
        </p:blipFill>
        <p:spPr>
          <a:xfrm>
            <a:off x="828669" y="59511"/>
            <a:ext cx="1274174" cy="865746"/>
          </a:xfrm>
          <a:prstGeom prst="rect">
            <a:avLst/>
          </a:prstGeom>
        </p:spPr>
      </p:pic>
      <p:pic>
        <p:nvPicPr>
          <p:cNvPr id="25" name="Рисунок 24" descr="Рисуноккадры.png"/>
          <p:cNvPicPr>
            <a:picLocks noChangeAspect="1"/>
          </p:cNvPicPr>
          <p:nvPr/>
        </p:nvPicPr>
        <p:blipFill>
          <a:blip r:embed="rId15" cstate="print"/>
          <a:stretch>
            <a:fillRect/>
          </a:stretch>
        </p:blipFill>
        <p:spPr>
          <a:xfrm>
            <a:off x="293024" y="4525085"/>
            <a:ext cx="2401626" cy="292584"/>
          </a:xfrm>
          <a:prstGeom prst="rect">
            <a:avLst/>
          </a:prstGeom>
        </p:spPr>
      </p:pic>
    </p:spTree>
    <p:extLst>
      <p:ext uri="{BB962C8B-B14F-4D97-AF65-F5344CB8AC3E}">
        <p14:creationId xmlns:p14="http://schemas.microsoft.com/office/powerpoint/2010/main" xmlns="" val="40763230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cstate="print"/>
          <a:stretch>
            <a:fillRect/>
          </a:stretch>
        </p:blipFill>
        <p:spPr>
          <a:xfrm>
            <a:off x="0" y="3249641"/>
            <a:ext cx="5932170" cy="3457267"/>
          </a:xfrm>
          <a:prstGeom prst="rect">
            <a:avLst/>
          </a:prstGeom>
        </p:spPr>
      </p:pic>
      <p:pic>
        <p:nvPicPr>
          <p:cNvPr id="10" name="Рисунок 9"/>
          <p:cNvPicPr>
            <a:picLocks noChangeAspect="1"/>
          </p:cNvPicPr>
          <p:nvPr/>
        </p:nvPicPr>
        <p:blipFill>
          <a:blip r:embed="rId4" cstate="print"/>
          <a:stretch>
            <a:fillRect/>
          </a:stretch>
        </p:blipFill>
        <p:spPr>
          <a:xfrm>
            <a:off x="2061031" y="156237"/>
            <a:ext cx="5498644" cy="768091"/>
          </a:xfrm>
          <a:prstGeom prst="rect">
            <a:avLst/>
          </a:prstGeom>
        </p:spPr>
      </p:pic>
      <p:sp>
        <p:nvSpPr>
          <p:cNvPr id="3" name="TextBox 2"/>
          <p:cNvSpPr txBox="1"/>
          <p:nvPr/>
        </p:nvSpPr>
        <p:spPr>
          <a:xfrm>
            <a:off x="2061031" y="308774"/>
            <a:ext cx="5467799"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Транспорт</a:t>
            </a:r>
          </a:p>
        </p:txBody>
      </p:sp>
      <p:sp>
        <p:nvSpPr>
          <p:cNvPr id="4" name="TextBox 3"/>
          <p:cNvSpPr txBox="1"/>
          <p:nvPr/>
        </p:nvSpPr>
        <p:spPr>
          <a:xfrm>
            <a:off x="7121735" y="7190343"/>
            <a:ext cx="421910"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20</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33" name="Picture 6" descr="http://tomnosti.info/dorogi-kak-i-pochemu-4/foto/1743.jpg"/>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l="12500" r="12500"/>
          <a:stretch/>
        </p:blipFill>
        <p:spPr bwMode="auto">
          <a:xfrm>
            <a:off x="539501" y="1335148"/>
            <a:ext cx="1052404" cy="997917"/>
          </a:xfrm>
          <a:prstGeom prst="ellipse">
            <a:avLst/>
          </a:prstGeom>
          <a:noFill/>
          <a:extLst>
            <a:ext uri="{909E8E84-426E-40DD-AFC4-6F175D3DCCD1}">
              <a14:hiddenFill xmlns:a14="http://schemas.microsoft.com/office/drawing/2010/main" xmlns="">
                <a:solidFill>
                  <a:srgbClr val="FFFFFF"/>
                </a:solidFill>
              </a14:hiddenFill>
            </a:ext>
          </a:extLst>
        </p:spPr>
      </p:pic>
      <p:pic>
        <p:nvPicPr>
          <p:cNvPr id="34" name="Рисунок 33"/>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534403" y="1305357"/>
            <a:ext cx="1057501" cy="1057501"/>
          </a:xfrm>
          <a:prstGeom prst="rect">
            <a:avLst/>
          </a:prstGeom>
        </p:spPr>
      </p:pic>
      <p:pic>
        <p:nvPicPr>
          <p:cNvPr id="35" name="Рисунок 34"/>
          <p:cNvPicPr>
            <a:picLocks noChangeAspect="1"/>
          </p:cNvPicPr>
          <p:nvPr/>
        </p:nvPicPr>
        <p:blipFill>
          <a:blip r:embed="rId7" cstate="print">
            <a:lum bright="70000" contrast="-70000"/>
            <a:extLst>
              <a:ext uri="{BEBA8EAE-BF5A-486C-A8C5-ECC9F3942E4B}">
                <a14:imgProps xmlns:a14="http://schemas.microsoft.com/office/drawing/2010/main" xmlns="">
                  <a14:imgLayer r:embed="rId8">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4735472" y="2029380"/>
            <a:ext cx="2621866" cy="1175278"/>
          </a:xfrm>
          <a:prstGeom prst="rect">
            <a:avLst/>
          </a:prstGeom>
        </p:spPr>
      </p:pic>
      <p:sp>
        <p:nvSpPr>
          <p:cNvPr id="36" name="TextBox 35"/>
          <p:cNvSpPr txBox="1"/>
          <p:nvPr/>
        </p:nvSpPr>
        <p:spPr>
          <a:xfrm>
            <a:off x="1810872" y="1138499"/>
            <a:ext cx="5220828" cy="600164"/>
          </a:xfrm>
          <a:prstGeom prst="rect">
            <a:avLst/>
          </a:prstGeom>
          <a:noFill/>
        </p:spPr>
        <p:txBody>
          <a:bodyPr wrap="square" rtlCol="0">
            <a:spAutoFit/>
          </a:bodyPr>
          <a:lstStyle/>
          <a:p>
            <a:r>
              <a:rPr lang="ru-RU"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1 </a:t>
            </a:r>
            <a:r>
              <a:rPr lang="ru-RU" sz="1500"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автодорога </a:t>
            </a:r>
          </a:p>
          <a:p>
            <a:r>
              <a:rPr lang="ru-RU" sz="1500"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регионального значения:</a:t>
            </a:r>
          </a:p>
        </p:txBody>
      </p:sp>
      <p:sp>
        <p:nvSpPr>
          <p:cNvPr id="37" name="TextBox 36"/>
          <p:cNvSpPr txBox="1"/>
          <p:nvPr/>
        </p:nvSpPr>
        <p:spPr>
          <a:xfrm>
            <a:off x="4512038" y="1417931"/>
            <a:ext cx="3092349" cy="523220"/>
          </a:xfrm>
          <a:prstGeom prst="rect">
            <a:avLst/>
          </a:prstGeom>
          <a:noFill/>
        </p:spPr>
        <p:txBody>
          <a:bodyPr wrap="square" rtlCol="0">
            <a:spAutoFit/>
          </a:bodyPr>
          <a:lstStyle/>
          <a:p>
            <a:pPr algn="ctr"/>
            <a:r>
              <a:rPr lang="ru-RU" sz="1400" b="1" dirty="0" smtClean="0">
                <a:solidFill>
                  <a:srgbClr val="007FAC"/>
                </a:solidFill>
                <a:latin typeface="Open Sans" panose="020B0606030504020204" pitchFamily="34" charset="0"/>
                <a:ea typeface="Open Sans" panose="020B0606030504020204" pitchFamily="34" charset="0"/>
                <a:cs typeface="Open Sans" panose="020B0606030504020204" pitchFamily="34" charset="0"/>
              </a:rPr>
              <a:t>Автодороги в муниципальной собственности:</a:t>
            </a:r>
            <a:endParaRPr lang="ru-RU" sz="1400" b="1" dirty="0">
              <a:solidFill>
                <a:srgbClr val="007FAC"/>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9" name="Рисунок 38"/>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2109808" y="1843649"/>
            <a:ext cx="468176" cy="468176"/>
          </a:xfrm>
          <a:prstGeom prst="rect">
            <a:avLst/>
          </a:prstGeom>
        </p:spPr>
      </p:pic>
      <p:sp>
        <p:nvSpPr>
          <p:cNvPr id="42" name="Прямоугольник 41"/>
          <p:cNvSpPr/>
          <p:nvPr/>
        </p:nvSpPr>
        <p:spPr>
          <a:xfrm>
            <a:off x="2577985" y="1820414"/>
            <a:ext cx="2120796" cy="523220"/>
          </a:xfrm>
          <a:prstGeom prst="rect">
            <a:avLst/>
          </a:prstGeom>
        </p:spPr>
        <p:txBody>
          <a:bodyPr wrap="square">
            <a:spAutoFit/>
          </a:bodyPr>
          <a:lstStyle/>
          <a:p>
            <a:r>
              <a:rPr lang="ru-RU" sz="14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Р-134 Смоленск-</a:t>
            </a:r>
          </a:p>
          <a:p>
            <a:r>
              <a:rPr lang="ru-RU" sz="14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Вязьма-Зубцов</a:t>
            </a:r>
            <a:endParaRPr lang="ru-RU" sz="1400" b="1"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3" name="Рисунок 42"/>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2556244" y="3092365"/>
            <a:ext cx="468176" cy="535748"/>
          </a:xfrm>
          <a:prstGeom prst="rect">
            <a:avLst/>
          </a:prstGeom>
        </p:spPr>
      </p:pic>
      <p:sp>
        <p:nvSpPr>
          <p:cNvPr id="44" name="Прямоугольник 43"/>
          <p:cNvSpPr/>
          <p:nvPr/>
        </p:nvSpPr>
        <p:spPr>
          <a:xfrm>
            <a:off x="3050682" y="3181423"/>
            <a:ext cx="1726840" cy="307777"/>
          </a:xfrm>
          <a:prstGeom prst="rect">
            <a:avLst/>
          </a:prstGeom>
        </p:spPr>
        <p:txBody>
          <a:bodyPr wrap="square">
            <a:spAutoFit/>
          </a:bodyPr>
          <a:lstStyle/>
          <a:p>
            <a:r>
              <a:rPr lang="ru-RU" sz="14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Вязьма-Ржев</a:t>
            </a:r>
            <a:endParaRPr lang="ru-RU" sz="1400" b="1"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5" name="TextBox 44"/>
          <p:cNvSpPr txBox="1"/>
          <p:nvPr/>
        </p:nvSpPr>
        <p:spPr>
          <a:xfrm>
            <a:off x="0" y="2368997"/>
            <a:ext cx="2083580" cy="830997"/>
          </a:xfrm>
          <a:prstGeom prst="rect">
            <a:avLst/>
          </a:prstGeom>
          <a:noFill/>
        </p:spPr>
        <p:txBody>
          <a:bodyPr wrap="square" rtlCol="0">
            <a:spAutoFit/>
          </a:bodyPr>
          <a:lstStyle/>
          <a:p>
            <a:pPr algn="ctr"/>
            <a:r>
              <a:rPr lang="ru-RU" sz="1600" b="1" dirty="0" smtClean="0">
                <a:solidFill>
                  <a:srgbClr val="007FAC"/>
                </a:solidFill>
                <a:latin typeface="Open Sans" panose="020B0606030504020204" pitchFamily="34" charset="0"/>
                <a:ea typeface="Open Sans" panose="020B0606030504020204" pitchFamily="34" charset="0"/>
                <a:cs typeface="Open Sans" panose="020B0606030504020204" pitchFamily="34" charset="0"/>
              </a:rPr>
              <a:t>Общая протяженность дорог</a:t>
            </a:r>
            <a:endParaRPr lang="ru-RU" sz="1600" b="1" dirty="0">
              <a:solidFill>
                <a:srgbClr val="007FAC"/>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6" name="TextBox 45"/>
          <p:cNvSpPr txBox="1"/>
          <p:nvPr/>
        </p:nvSpPr>
        <p:spPr>
          <a:xfrm>
            <a:off x="4770985" y="2412056"/>
            <a:ext cx="2586353" cy="369332"/>
          </a:xfrm>
          <a:prstGeom prst="rect">
            <a:avLst/>
          </a:prstGeom>
          <a:noFill/>
        </p:spPr>
        <p:txBody>
          <a:bodyPr wrap="square" rtlCol="0">
            <a:spAutoFit/>
          </a:bodyPr>
          <a:lstStyle/>
          <a:p>
            <a:pPr algn="ctr"/>
            <a:r>
              <a:rPr lang="ru-RU" dirty="0" smtClean="0">
                <a:solidFill>
                  <a:srgbClr val="0236AA"/>
                </a:solidFill>
                <a:latin typeface="Open Sans Semibold" panose="020B0706030804020204" pitchFamily="34" charset="0"/>
                <a:ea typeface="Open Sans Semibold" panose="020B0706030804020204" pitchFamily="34" charset="0"/>
                <a:cs typeface="Open Sans Semibold" panose="020B0706030804020204" pitchFamily="34" charset="0"/>
              </a:rPr>
              <a:t>9,9 км </a:t>
            </a:r>
            <a:r>
              <a:rPr lang="ru-RU" sz="1200" dirty="0" smtClean="0">
                <a:latin typeface="Open Sans Semibold" panose="020B0706030804020204" pitchFamily="34" charset="0"/>
                <a:ea typeface="Open Sans Semibold" panose="020B0706030804020204" pitchFamily="34" charset="0"/>
                <a:cs typeface="Open Sans Semibold" panose="020B0706030804020204" pitchFamily="34" charset="0"/>
              </a:rPr>
              <a:t>асфальтобетонные</a:t>
            </a:r>
            <a:endParaRPr lang="ru-RU" sz="12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7" name="TextBox 46"/>
          <p:cNvSpPr txBox="1"/>
          <p:nvPr/>
        </p:nvSpPr>
        <p:spPr>
          <a:xfrm>
            <a:off x="4735472" y="2794640"/>
            <a:ext cx="2621866" cy="369332"/>
          </a:xfrm>
          <a:prstGeom prst="rect">
            <a:avLst/>
          </a:prstGeom>
          <a:noFill/>
        </p:spPr>
        <p:txBody>
          <a:bodyPr wrap="square" rtlCol="0">
            <a:spAutoFit/>
          </a:bodyPr>
          <a:lstStyle/>
          <a:p>
            <a:pPr algn="ctr"/>
            <a:r>
              <a:rPr lang="ru-RU" dirty="0" smtClean="0">
                <a:solidFill>
                  <a:srgbClr val="0236AA"/>
                </a:solidFill>
                <a:latin typeface="Open Sans Semibold" panose="020B0706030804020204" pitchFamily="34" charset="0"/>
                <a:ea typeface="Open Sans Semibold" panose="020B0706030804020204" pitchFamily="34" charset="0"/>
                <a:cs typeface="Open Sans Semibold" panose="020B0706030804020204" pitchFamily="34" charset="0"/>
              </a:rPr>
              <a:t>230 км </a:t>
            </a:r>
            <a:r>
              <a:rPr lang="ru-RU" sz="1200" dirty="0" smtClean="0">
                <a:latin typeface="Open Sans Semibold" panose="020B0706030804020204" pitchFamily="34" charset="0"/>
                <a:ea typeface="Open Sans Semibold" panose="020B0706030804020204" pitchFamily="34" charset="0"/>
                <a:cs typeface="Open Sans Semibold" panose="020B0706030804020204" pitchFamily="34" charset="0"/>
              </a:rPr>
              <a:t>прочие</a:t>
            </a:r>
            <a:endParaRPr lang="ru-RU" sz="12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8" name="TextBox 47"/>
          <p:cNvSpPr txBox="1"/>
          <p:nvPr/>
        </p:nvSpPr>
        <p:spPr>
          <a:xfrm>
            <a:off x="4735473" y="2038702"/>
            <a:ext cx="2621866" cy="369332"/>
          </a:xfrm>
          <a:prstGeom prst="rect">
            <a:avLst/>
          </a:prstGeom>
          <a:noFill/>
        </p:spPr>
        <p:txBody>
          <a:bodyPr wrap="square" rtlCol="0">
            <a:spAutoFit/>
          </a:bodyPr>
          <a:lstStyle/>
          <a:p>
            <a:pPr algn="ctr"/>
            <a:r>
              <a:rPr lang="ru-RU" dirty="0" smtClean="0">
                <a:solidFill>
                  <a:srgbClr val="0236AA"/>
                </a:solidFill>
                <a:latin typeface="Open Sans Semibold" panose="020B0706030804020204" pitchFamily="34" charset="0"/>
                <a:ea typeface="Open Sans Semibold" panose="020B0706030804020204" pitchFamily="34" charset="0"/>
                <a:cs typeface="Open Sans Semibold" panose="020B0706030804020204" pitchFamily="34" charset="0"/>
              </a:rPr>
              <a:t>28 км  </a:t>
            </a:r>
            <a:r>
              <a:rPr lang="ru-RU" sz="1200" dirty="0" smtClean="0">
                <a:latin typeface="Open Sans Semibold" panose="020B0706030804020204" pitchFamily="34" charset="0"/>
                <a:ea typeface="Open Sans Semibold" panose="020B0706030804020204" pitchFamily="34" charset="0"/>
                <a:cs typeface="Open Sans Semibold" panose="020B0706030804020204" pitchFamily="34" charset="0"/>
              </a:rPr>
              <a:t>грунтовые</a:t>
            </a:r>
            <a:endParaRPr lang="ru-RU" sz="12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9" name="TextBox 48"/>
          <p:cNvSpPr txBox="1"/>
          <p:nvPr/>
        </p:nvSpPr>
        <p:spPr>
          <a:xfrm>
            <a:off x="2061031" y="2417757"/>
            <a:ext cx="4531823" cy="600164"/>
          </a:xfrm>
          <a:prstGeom prst="rect">
            <a:avLst/>
          </a:prstGeom>
          <a:noFill/>
        </p:spPr>
        <p:txBody>
          <a:bodyPr wrap="square" rtlCol="0">
            <a:spAutoFit/>
          </a:bodyPr>
          <a:lstStyle/>
          <a:p>
            <a:r>
              <a:rPr lang="ru-RU"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1</a:t>
            </a:r>
            <a:r>
              <a:rPr lang="ru-RU"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 </a:t>
            </a:r>
            <a:r>
              <a:rPr lang="ru-RU" sz="1500"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железнодорожная </a:t>
            </a:r>
          </a:p>
          <a:p>
            <a:r>
              <a:rPr lang="ru-RU" sz="1500"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магистраль:</a:t>
            </a:r>
          </a:p>
        </p:txBody>
      </p:sp>
      <p:sp>
        <p:nvSpPr>
          <p:cNvPr id="50" name="Прямоугольник 49"/>
          <p:cNvSpPr/>
          <p:nvPr/>
        </p:nvSpPr>
        <p:spPr>
          <a:xfrm>
            <a:off x="672121" y="1433902"/>
            <a:ext cx="775124" cy="830997"/>
          </a:xfrm>
          <a:prstGeom prst="rect">
            <a:avLst/>
          </a:prstGeom>
        </p:spPr>
        <p:txBody>
          <a:bodyPr wrap="square">
            <a:spAutoFit/>
          </a:bodyPr>
          <a:lstStyle/>
          <a:p>
            <a:pPr algn="ctr"/>
            <a:r>
              <a:rPr lang="ru-RU" sz="24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302 км</a:t>
            </a:r>
            <a:endParaRPr lang="ru-RU" sz="2400" dirty="0">
              <a:solidFill>
                <a:schemeClr val="bg1"/>
              </a:solidFill>
            </a:endParaRPr>
          </a:p>
        </p:txBody>
      </p:sp>
      <p:sp>
        <p:nvSpPr>
          <p:cNvPr id="24" name="TextBox 23"/>
          <p:cNvSpPr txBox="1"/>
          <p:nvPr/>
        </p:nvSpPr>
        <p:spPr>
          <a:xfrm>
            <a:off x="833915" y="154887"/>
            <a:ext cx="1225015"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 </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25" name="Рисунок 24"/>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spTree>
    <p:extLst>
      <p:ext uri="{BB962C8B-B14F-4D97-AF65-F5344CB8AC3E}">
        <p14:creationId xmlns:p14="http://schemas.microsoft.com/office/powerpoint/2010/main" xmlns="" val="3309006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2" cstate="print"/>
          <a:stretch>
            <a:fillRect/>
          </a:stretch>
        </p:blipFill>
        <p:spPr>
          <a:xfrm>
            <a:off x="2061031" y="156237"/>
            <a:ext cx="5498644" cy="768091"/>
          </a:xfrm>
          <a:prstGeom prst="rect">
            <a:avLst/>
          </a:prstGeom>
        </p:spPr>
      </p:pic>
      <p:sp>
        <p:nvSpPr>
          <p:cNvPr id="3" name="TextBox 2"/>
          <p:cNvSpPr txBox="1"/>
          <p:nvPr/>
        </p:nvSpPr>
        <p:spPr>
          <a:xfrm>
            <a:off x="2101991" y="320065"/>
            <a:ext cx="5416722"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Связь</a:t>
            </a:r>
            <a:endParaRPr lang="ru-RU" sz="22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 name="TextBox 3"/>
          <p:cNvSpPr txBox="1"/>
          <p:nvPr/>
        </p:nvSpPr>
        <p:spPr>
          <a:xfrm>
            <a:off x="7121735" y="7190343"/>
            <a:ext cx="414024"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21</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8" name="TextBox 37"/>
          <p:cNvSpPr txBox="1"/>
          <p:nvPr/>
        </p:nvSpPr>
        <p:spPr>
          <a:xfrm>
            <a:off x="1428326" y="1630351"/>
            <a:ext cx="1917622" cy="830997"/>
          </a:xfrm>
          <a:prstGeom prst="rect">
            <a:avLst/>
          </a:prstGeom>
          <a:noFill/>
        </p:spPr>
        <p:txBody>
          <a:bodyPr wrap="square" rtlCol="0">
            <a:spAutoFit/>
          </a:bodyPr>
          <a:lstStyle/>
          <a:p>
            <a:pPr algn="ctr"/>
            <a:r>
              <a:rPr lang="ru-RU" sz="1600" b="1" dirty="0" smtClean="0">
                <a:solidFill>
                  <a:srgbClr val="007FAC"/>
                </a:solidFill>
                <a:latin typeface="Open Sans" panose="020B0606030504020204" pitchFamily="34" charset="0"/>
                <a:ea typeface="Open Sans" panose="020B0606030504020204" pitchFamily="34" charset="0"/>
                <a:cs typeface="Open Sans" panose="020B0606030504020204" pitchFamily="34" charset="0"/>
              </a:rPr>
              <a:t>организации, оказывающие услуги связи</a:t>
            </a:r>
          </a:p>
        </p:txBody>
      </p:sp>
      <p:sp>
        <p:nvSpPr>
          <p:cNvPr id="39" name="TextBox 38"/>
          <p:cNvSpPr txBox="1"/>
          <p:nvPr/>
        </p:nvSpPr>
        <p:spPr>
          <a:xfrm>
            <a:off x="2121300" y="1198928"/>
            <a:ext cx="412292" cy="584775"/>
          </a:xfrm>
          <a:prstGeom prst="rect">
            <a:avLst/>
          </a:prstGeom>
          <a:noFill/>
        </p:spPr>
        <p:txBody>
          <a:bodyPr wrap="none" rtlCol="0">
            <a:spAutoFit/>
          </a:bodyPr>
          <a:lstStyle/>
          <a:p>
            <a:r>
              <a:rPr lang="ru-RU" sz="3200" b="1" dirty="0" smtClean="0">
                <a:solidFill>
                  <a:srgbClr val="497CBE"/>
                </a:solidFill>
                <a:latin typeface="Open Sans" panose="020B0606030504020204" pitchFamily="34" charset="0"/>
                <a:ea typeface="Open Sans" panose="020B0606030504020204" pitchFamily="34" charset="0"/>
                <a:cs typeface="Open Sans" panose="020B0606030504020204" pitchFamily="34" charset="0"/>
              </a:rPr>
              <a:t>2</a:t>
            </a:r>
            <a:endParaRPr lang="ru-RU" sz="3200" b="1" dirty="0">
              <a:solidFill>
                <a:srgbClr val="497CB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0" name="TextBox 39"/>
          <p:cNvSpPr txBox="1"/>
          <p:nvPr/>
        </p:nvSpPr>
        <p:spPr>
          <a:xfrm flipH="1">
            <a:off x="6403216" y="2972541"/>
            <a:ext cx="806564" cy="584775"/>
          </a:xfrm>
          <a:prstGeom prst="rect">
            <a:avLst/>
          </a:prstGeom>
          <a:noFill/>
        </p:spPr>
        <p:txBody>
          <a:bodyPr wrap="square" rtlCol="0">
            <a:spAutoFit/>
          </a:bodyPr>
          <a:lstStyle/>
          <a:p>
            <a:r>
              <a:rPr lang="ru-RU" sz="3200" b="1" dirty="0" smtClean="0">
                <a:solidFill>
                  <a:srgbClr val="497CBE"/>
                </a:solidFill>
                <a:latin typeface="Open Sans" panose="020B0606030504020204" pitchFamily="34" charset="0"/>
                <a:ea typeface="Open Sans" panose="020B0606030504020204" pitchFamily="34" charset="0"/>
                <a:cs typeface="Open Sans" panose="020B0606030504020204" pitchFamily="34" charset="0"/>
              </a:rPr>
              <a:t>15</a:t>
            </a:r>
            <a:endParaRPr lang="ru-RU" sz="3200" b="1" dirty="0">
              <a:solidFill>
                <a:srgbClr val="497CB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1" name="TextBox 40"/>
          <p:cNvSpPr txBox="1"/>
          <p:nvPr/>
        </p:nvSpPr>
        <p:spPr>
          <a:xfrm>
            <a:off x="6078903" y="3424730"/>
            <a:ext cx="1398850" cy="830997"/>
          </a:xfrm>
          <a:prstGeom prst="rect">
            <a:avLst/>
          </a:prstGeom>
          <a:noFill/>
        </p:spPr>
        <p:txBody>
          <a:bodyPr wrap="square" rtlCol="0">
            <a:spAutoFit/>
          </a:bodyPr>
          <a:lstStyle/>
          <a:p>
            <a:pPr algn="ctr"/>
            <a:r>
              <a:rPr lang="ru-RU" sz="1600" b="1" dirty="0" smtClean="0">
                <a:solidFill>
                  <a:srgbClr val="007FAC"/>
                </a:solidFill>
                <a:latin typeface="Open Sans" panose="020B0606030504020204" pitchFamily="34" charset="0"/>
                <a:ea typeface="Open Sans" panose="020B0606030504020204" pitchFamily="34" charset="0"/>
                <a:cs typeface="Open Sans" panose="020B0606030504020204" pitchFamily="34" charset="0"/>
              </a:rPr>
              <a:t>почтовых отделений связи</a:t>
            </a:r>
            <a:endParaRPr lang="ru-RU" sz="1400" b="1" dirty="0">
              <a:solidFill>
                <a:srgbClr val="007FAC"/>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2" name="TextBox 41"/>
          <p:cNvSpPr txBox="1"/>
          <p:nvPr/>
        </p:nvSpPr>
        <p:spPr>
          <a:xfrm flipH="1">
            <a:off x="727536" y="3123912"/>
            <a:ext cx="495617" cy="584775"/>
          </a:xfrm>
          <a:prstGeom prst="rect">
            <a:avLst/>
          </a:prstGeom>
          <a:noFill/>
        </p:spPr>
        <p:txBody>
          <a:bodyPr wrap="square" rtlCol="0">
            <a:spAutoFit/>
          </a:bodyPr>
          <a:lstStyle/>
          <a:p>
            <a:r>
              <a:rPr lang="ru-RU" sz="3200" b="1" dirty="0" smtClean="0">
                <a:solidFill>
                  <a:srgbClr val="497CBE"/>
                </a:solidFill>
                <a:latin typeface="Open Sans" panose="020B0606030504020204" pitchFamily="34" charset="0"/>
                <a:ea typeface="Open Sans" panose="020B0606030504020204" pitchFamily="34" charset="0"/>
                <a:cs typeface="Open Sans" panose="020B0606030504020204" pitchFamily="34" charset="0"/>
              </a:rPr>
              <a:t>4</a:t>
            </a:r>
            <a:endParaRPr lang="ru-RU" sz="3200" b="1" dirty="0">
              <a:solidFill>
                <a:srgbClr val="497CB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3" name="TextBox 42"/>
          <p:cNvSpPr txBox="1"/>
          <p:nvPr/>
        </p:nvSpPr>
        <p:spPr>
          <a:xfrm>
            <a:off x="168296" y="3543470"/>
            <a:ext cx="1529785" cy="584775"/>
          </a:xfrm>
          <a:prstGeom prst="rect">
            <a:avLst/>
          </a:prstGeom>
          <a:noFill/>
        </p:spPr>
        <p:txBody>
          <a:bodyPr wrap="square" rtlCol="0">
            <a:spAutoFit/>
          </a:bodyPr>
          <a:lstStyle/>
          <a:p>
            <a:pPr algn="ctr"/>
            <a:r>
              <a:rPr lang="ru-RU" sz="1600" b="1" dirty="0" smtClean="0">
                <a:solidFill>
                  <a:srgbClr val="007FAC"/>
                </a:solidFill>
                <a:latin typeface="Open Sans" panose="020B0606030504020204" pitchFamily="34" charset="0"/>
                <a:ea typeface="Open Sans" panose="020B0606030504020204" pitchFamily="34" charset="0"/>
                <a:cs typeface="Open Sans" panose="020B0606030504020204" pitchFamily="34" charset="0"/>
              </a:rPr>
              <a:t>оператора сотой связи</a:t>
            </a:r>
          </a:p>
        </p:txBody>
      </p:sp>
      <p:sp>
        <p:nvSpPr>
          <p:cNvPr id="44" name="TextBox 43"/>
          <p:cNvSpPr txBox="1"/>
          <p:nvPr/>
        </p:nvSpPr>
        <p:spPr>
          <a:xfrm>
            <a:off x="4458728" y="5276864"/>
            <a:ext cx="2197206" cy="954107"/>
          </a:xfrm>
          <a:prstGeom prst="rect">
            <a:avLst/>
          </a:prstGeom>
          <a:noFill/>
        </p:spPr>
        <p:txBody>
          <a:bodyPr wrap="square" rtlCol="0">
            <a:spAutoFit/>
          </a:bodyPr>
          <a:lstStyle/>
          <a:p>
            <a:pPr algn="ctr"/>
            <a:r>
              <a:rPr lang="ru-RU" sz="1400" b="1" dirty="0" smtClean="0">
                <a:solidFill>
                  <a:srgbClr val="007FAC"/>
                </a:solidFill>
                <a:latin typeface="Open Sans" panose="020B0606030504020204" pitchFamily="34" charset="0"/>
                <a:ea typeface="Open Sans" panose="020B0606030504020204" pitchFamily="34" charset="0"/>
                <a:cs typeface="Open Sans" panose="020B0606030504020204" pitchFamily="34" charset="0"/>
              </a:rPr>
              <a:t>Активно работает сеть Интернет, </a:t>
            </a:r>
          </a:p>
          <a:p>
            <a:pPr algn="ctr"/>
            <a:r>
              <a:rPr lang="ru-RU" sz="1400" b="1" dirty="0" smtClean="0">
                <a:solidFill>
                  <a:srgbClr val="007FAC"/>
                </a:solidFill>
                <a:latin typeface="Open Sans" panose="020B0606030504020204" pitchFamily="34" charset="0"/>
                <a:ea typeface="Open Sans" panose="020B0606030504020204" pitchFamily="34" charset="0"/>
                <a:cs typeface="Open Sans" panose="020B0606030504020204" pitchFamily="34" charset="0"/>
              </a:rPr>
              <a:t>спутниковое телерадиовещание</a:t>
            </a:r>
            <a:endParaRPr lang="ru-RU" sz="1200" dirty="0">
              <a:solidFill>
                <a:srgbClr val="007FAC"/>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5" name="Рисунок 4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276341" y="1286280"/>
            <a:ext cx="1237827" cy="1237827"/>
          </a:xfrm>
          <a:prstGeom prst="rect">
            <a:avLst/>
          </a:prstGeom>
        </p:spPr>
      </p:pic>
      <p:pic>
        <p:nvPicPr>
          <p:cNvPr id="46" name="Рисунок 4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415554" y="1452358"/>
            <a:ext cx="959403" cy="959403"/>
          </a:xfrm>
          <a:prstGeom prst="rect">
            <a:avLst/>
          </a:prstGeom>
        </p:spPr>
      </p:pic>
      <p:pic>
        <p:nvPicPr>
          <p:cNvPr id="47" name="Рисунок 4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276341" y="5181516"/>
            <a:ext cx="1251611" cy="1251611"/>
          </a:xfrm>
          <a:prstGeom prst="rect">
            <a:avLst/>
          </a:prstGeom>
        </p:spPr>
      </p:pic>
      <p:pic>
        <p:nvPicPr>
          <p:cNvPr id="48" name="Рисунок 47"/>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701524" y="3141641"/>
            <a:ext cx="1186215" cy="1186215"/>
          </a:xfrm>
          <a:prstGeom prst="rect">
            <a:avLst/>
          </a:prstGeom>
        </p:spPr>
      </p:pic>
      <p:pic>
        <p:nvPicPr>
          <p:cNvPr id="49" name="Рисунок 48"/>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4888491" y="3105126"/>
            <a:ext cx="1223035" cy="1223035"/>
          </a:xfrm>
          <a:prstGeom prst="rect">
            <a:avLst/>
          </a:prstGeom>
        </p:spPr>
      </p:pic>
      <p:pic>
        <p:nvPicPr>
          <p:cNvPr id="50" name="Рисунок 4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897416" y="3105126"/>
            <a:ext cx="1237827" cy="1237827"/>
          </a:xfrm>
          <a:prstGeom prst="rect">
            <a:avLst/>
          </a:prstGeom>
        </p:spPr>
      </p:pic>
      <p:pic>
        <p:nvPicPr>
          <p:cNvPr id="51" name="Рисунок 5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675717" y="3105126"/>
            <a:ext cx="1237827" cy="1237827"/>
          </a:xfrm>
          <a:prstGeom prst="rect">
            <a:avLst/>
          </a:prstGeom>
        </p:spPr>
      </p:pic>
      <p:pic>
        <p:nvPicPr>
          <p:cNvPr id="52" name="Рисунок 5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296219" y="5191829"/>
            <a:ext cx="1237827" cy="1237827"/>
          </a:xfrm>
          <a:prstGeom prst="rect">
            <a:avLst/>
          </a:prstGeom>
        </p:spPr>
      </p:pic>
      <p:sp>
        <p:nvSpPr>
          <p:cNvPr id="53" name="TextBox 52"/>
          <p:cNvSpPr txBox="1"/>
          <p:nvPr/>
        </p:nvSpPr>
        <p:spPr>
          <a:xfrm>
            <a:off x="4590929" y="1439427"/>
            <a:ext cx="2672198" cy="830997"/>
          </a:xfrm>
          <a:prstGeom prst="rect">
            <a:avLst/>
          </a:prstGeom>
          <a:noFill/>
        </p:spPr>
        <p:txBody>
          <a:bodyPr wrap="square" rtlCol="0">
            <a:spAutoFit/>
          </a:bodyPr>
          <a:lstStyle/>
          <a:p>
            <a:pPr marL="182563" indent="-182563">
              <a:buAutoNum type="arabicPeriod"/>
              <a:tabLst>
                <a:tab pos="176213" algn="l"/>
              </a:tabLst>
            </a:pPr>
            <a:r>
              <a:rPr lang="ru-RU" sz="1200" dirty="0" smtClean="0">
                <a:latin typeface="Open Sans" pitchFamily="34" charset="0"/>
                <a:ea typeface="Open Sans" pitchFamily="34" charset="0"/>
                <a:cs typeface="Open Sans" pitchFamily="34" charset="0"/>
              </a:rPr>
              <a:t>Вяземский сервисный центр Смоленского филиала ПАО «</a:t>
            </a:r>
            <a:r>
              <a:rPr lang="ru-RU" sz="1200" dirty="0" err="1" smtClean="0">
                <a:latin typeface="Open Sans" pitchFamily="34" charset="0"/>
                <a:ea typeface="Open Sans" pitchFamily="34" charset="0"/>
                <a:cs typeface="Open Sans" pitchFamily="34" charset="0"/>
              </a:rPr>
              <a:t>Ростелеком</a:t>
            </a:r>
            <a:r>
              <a:rPr lang="ru-RU" sz="1200" dirty="0" smtClean="0">
                <a:latin typeface="Open Sans" pitchFamily="34" charset="0"/>
                <a:ea typeface="Open Sans" pitchFamily="34" charset="0"/>
                <a:cs typeface="Open Sans" pitchFamily="34" charset="0"/>
              </a:rPr>
              <a:t>»</a:t>
            </a:r>
          </a:p>
          <a:p>
            <a:pPr marL="182563" indent="-182563">
              <a:buAutoNum type="arabicPeriod"/>
              <a:tabLst>
                <a:tab pos="176213" algn="l"/>
              </a:tabLst>
            </a:pPr>
            <a:r>
              <a:rPr lang="ru-RU" sz="1200" dirty="0" smtClean="0">
                <a:latin typeface="Open Sans" pitchFamily="34" charset="0"/>
                <a:ea typeface="Open Sans" pitchFamily="34" charset="0"/>
                <a:cs typeface="Open Sans" pitchFamily="34" charset="0"/>
              </a:rPr>
              <a:t> Филиал АО «Почта России»</a:t>
            </a:r>
          </a:p>
        </p:txBody>
      </p:sp>
      <p:sp>
        <p:nvSpPr>
          <p:cNvPr id="54" name="TextBox 53"/>
          <p:cNvSpPr txBox="1"/>
          <p:nvPr/>
        </p:nvSpPr>
        <p:spPr>
          <a:xfrm>
            <a:off x="636432" y="4364371"/>
            <a:ext cx="1841732" cy="1600438"/>
          </a:xfrm>
          <a:prstGeom prst="rect">
            <a:avLst/>
          </a:prstGeom>
          <a:noFill/>
        </p:spPr>
        <p:txBody>
          <a:bodyPr wrap="square" rtlCol="0">
            <a:spAutoFit/>
          </a:bodyPr>
          <a:lstStyle/>
          <a:p>
            <a:pPr algn="ctr"/>
            <a:r>
              <a:rPr lang="ru-RU" sz="1400" dirty="0" smtClean="0">
                <a:latin typeface="Open Sans" panose="020B0606030504020204" pitchFamily="34" charset="0"/>
                <a:ea typeface="Open Sans" panose="020B0606030504020204" pitchFamily="34" charset="0"/>
                <a:cs typeface="Open Sans" panose="020B0606030504020204" pitchFamily="34" charset="0"/>
              </a:rPr>
              <a:t>«МТС»</a:t>
            </a:r>
          </a:p>
          <a:p>
            <a:endParaRPr lang="ru-RU" sz="1400" dirty="0" smtClean="0">
              <a:latin typeface="Open Sans" panose="020B0606030504020204" pitchFamily="34" charset="0"/>
              <a:ea typeface="Open Sans" panose="020B0606030504020204" pitchFamily="34" charset="0"/>
              <a:cs typeface="Open Sans" panose="020B0606030504020204" pitchFamily="34" charset="0"/>
            </a:endParaRPr>
          </a:p>
          <a:p>
            <a:r>
              <a:rPr lang="ru-RU" sz="1400" dirty="0" smtClean="0">
                <a:latin typeface="Open Sans" panose="020B0606030504020204" pitchFamily="34" charset="0"/>
                <a:ea typeface="Open Sans" panose="020B0606030504020204" pitchFamily="34" charset="0"/>
                <a:cs typeface="Open Sans" panose="020B0606030504020204" pitchFamily="34" charset="0"/>
              </a:rPr>
              <a:t>«</a:t>
            </a:r>
            <a:r>
              <a:rPr lang="ru-RU" sz="1400" dirty="0">
                <a:latin typeface="Open Sans" panose="020B0606030504020204" pitchFamily="34" charset="0"/>
                <a:ea typeface="Open Sans" panose="020B0606030504020204" pitchFamily="34" charset="0"/>
                <a:cs typeface="Open Sans" panose="020B0606030504020204" pitchFamily="34" charset="0"/>
              </a:rPr>
              <a:t>Билайн</a:t>
            </a:r>
            <a:r>
              <a:rPr lang="ru-RU" sz="1400" dirty="0" smtClean="0">
                <a:latin typeface="Open Sans" panose="020B0606030504020204" pitchFamily="34" charset="0"/>
                <a:ea typeface="Open Sans" panose="020B0606030504020204" pitchFamily="34" charset="0"/>
                <a:cs typeface="Open Sans" panose="020B0606030504020204" pitchFamily="34" charset="0"/>
              </a:rPr>
              <a:t>»</a:t>
            </a:r>
          </a:p>
          <a:p>
            <a:endParaRPr lang="ru-RU" sz="1400" dirty="0" smtClean="0">
              <a:latin typeface="Open Sans" panose="020B0606030504020204" pitchFamily="34" charset="0"/>
              <a:ea typeface="Open Sans" panose="020B0606030504020204" pitchFamily="34" charset="0"/>
              <a:cs typeface="Open Sans" panose="020B0606030504020204" pitchFamily="34" charset="0"/>
            </a:endParaRPr>
          </a:p>
          <a:p>
            <a:pPr algn="ctr"/>
            <a:r>
              <a:rPr lang="ru-RU" sz="1400" dirty="0" smtClean="0">
                <a:latin typeface="Open Sans" panose="020B0606030504020204" pitchFamily="34" charset="0"/>
                <a:ea typeface="Open Sans" panose="020B0606030504020204" pitchFamily="34" charset="0"/>
                <a:cs typeface="Open Sans" panose="020B0606030504020204" pitchFamily="34" charset="0"/>
              </a:rPr>
              <a:t>«</a:t>
            </a:r>
            <a:r>
              <a:rPr lang="ru-RU" sz="1400" dirty="0">
                <a:latin typeface="Open Sans" panose="020B0606030504020204" pitchFamily="34" charset="0"/>
                <a:ea typeface="Open Sans" panose="020B0606030504020204" pitchFamily="34" charset="0"/>
                <a:cs typeface="Open Sans" panose="020B0606030504020204" pitchFamily="34" charset="0"/>
              </a:rPr>
              <a:t>Теле-2</a:t>
            </a:r>
            <a:r>
              <a:rPr lang="ru-RU" sz="1400" dirty="0" smtClean="0">
                <a:latin typeface="Open Sans" panose="020B0606030504020204" pitchFamily="34" charset="0"/>
                <a:ea typeface="Open Sans" panose="020B0606030504020204" pitchFamily="34" charset="0"/>
                <a:cs typeface="Open Sans" panose="020B0606030504020204" pitchFamily="34" charset="0"/>
              </a:rPr>
              <a:t>»</a:t>
            </a:r>
          </a:p>
          <a:p>
            <a:endParaRPr lang="ru-RU" sz="1400" dirty="0" smtClean="0">
              <a:latin typeface="Open Sans" panose="020B0606030504020204" pitchFamily="34" charset="0"/>
              <a:ea typeface="Open Sans" panose="020B0606030504020204" pitchFamily="34" charset="0"/>
              <a:cs typeface="Open Sans" panose="020B0606030504020204" pitchFamily="34" charset="0"/>
            </a:endParaRPr>
          </a:p>
          <a:p>
            <a:r>
              <a:rPr lang="ru-RU" sz="1400" dirty="0" smtClean="0">
                <a:latin typeface="Open Sans" panose="020B0606030504020204" pitchFamily="34" charset="0"/>
                <a:ea typeface="Open Sans" panose="020B0606030504020204" pitchFamily="34" charset="0"/>
                <a:cs typeface="Open Sans" panose="020B0606030504020204" pitchFamily="34" charset="0"/>
              </a:rPr>
              <a:t>«</a:t>
            </a:r>
            <a:r>
              <a:rPr lang="ru-RU" sz="1400" dirty="0">
                <a:latin typeface="Open Sans" panose="020B0606030504020204" pitchFamily="34" charset="0"/>
                <a:ea typeface="Open Sans" panose="020B0606030504020204" pitchFamily="34" charset="0"/>
                <a:cs typeface="Open Sans" panose="020B0606030504020204" pitchFamily="34" charset="0"/>
              </a:rPr>
              <a:t>Мегафон</a:t>
            </a:r>
            <a:r>
              <a:rPr lang="ru-RU" sz="1400" dirty="0" smtClean="0">
                <a:latin typeface="Open Sans" panose="020B0606030504020204" pitchFamily="34" charset="0"/>
                <a:ea typeface="Open Sans" panose="020B0606030504020204" pitchFamily="34" charset="0"/>
                <a:cs typeface="Open Sans" panose="020B0606030504020204" pitchFamily="34" charset="0"/>
              </a:rPr>
              <a:t>»</a:t>
            </a:r>
            <a:endParaRPr lang="ru-RU" sz="1400" dirty="0">
              <a:latin typeface="Open Sans" panose="020B0606030504020204" pitchFamily="34" charset="0"/>
              <a:ea typeface="Open Sans" panose="020B0606030504020204" pitchFamily="34" charset="0"/>
              <a:cs typeface="Open Sans" panose="020B0606030504020204" pitchFamily="34" charset="0"/>
            </a:endParaRPr>
          </a:p>
        </p:txBody>
      </p:sp>
      <p:pic>
        <p:nvPicPr>
          <p:cNvPr id="55" name="Рисунок 54"/>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204907" y="4711382"/>
            <a:ext cx="454160" cy="453208"/>
          </a:xfrm>
          <a:prstGeom prst="rect">
            <a:avLst/>
          </a:prstGeom>
        </p:spPr>
      </p:pic>
      <p:pic>
        <p:nvPicPr>
          <p:cNvPr id="56" name="Рисунок 55"/>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730081" y="4297188"/>
            <a:ext cx="427934" cy="440771"/>
          </a:xfrm>
          <a:prstGeom prst="rect">
            <a:avLst/>
          </a:prstGeom>
        </p:spPr>
      </p:pic>
      <p:pic>
        <p:nvPicPr>
          <p:cNvPr id="57" name="Рисунок 56"/>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200791" y="5577999"/>
            <a:ext cx="452779" cy="453993"/>
          </a:xfrm>
          <a:prstGeom prst="rect">
            <a:avLst/>
          </a:prstGeom>
        </p:spPr>
      </p:pic>
      <p:pic>
        <p:nvPicPr>
          <p:cNvPr id="58" name="Рисунок 57"/>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648566" y="5202502"/>
            <a:ext cx="481090" cy="352158"/>
          </a:xfrm>
          <a:prstGeom prst="rect">
            <a:avLst/>
          </a:prstGeom>
        </p:spPr>
      </p:pic>
      <p:pic>
        <p:nvPicPr>
          <p:cNvPr id="59" name="Рисунок 58"/>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3041249" y="3642039"/>
            <a:ext cx="1720322" cy="124033"/>
          </a:xfrm>
          <a:prstGeom prst="rect">
            <a:avLst/>
          </a:prstGeom>
        </p:spPr>
      </p:pic>
      <p:pic>
        <p:nvPicPr>
          <p:cNvPr id="60" name="Рисунок 59"/>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rot="3075319">
            <a:off x="2539557" y="4741204"/>
            <a:ext cx="969094" cy="124033"/>
          </a:xfrm>
          <a:prstGeom prst="rect">
            <a:avLst/>
          </a:prstGeom>
        </p:spPr>
      </p:pic>
      <p:pic>
        <p:nvPicPr>
          <p:cNvPr id="61" name="Рисунок 60"/>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rot="3075319">
            <a:off x="4325805" y="2716097"/>
            <a:ext cx="969094" cy="124033"/>
          </a:xfrm>
          <a:prstGeom prst="rect">
            <a:avLst/>
          </a:prstGeom>
        </p:spPr>
      </p:pic>
      <p:sp>
        <p:nvSpPr>
          <p:cNvPr id="32" name="TextBox 31"/>
          <p:cNvSpPr txBox="1"/>
          <p:nvPr/>
        </p:nvSpPr>
        <p:spPr>
          <a:xfrm>
            <a:off x="833915" y="154887"/>
            <a:ext cx="1188146"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33" name="Рисунок 32"/>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spTree>
    <p:extLst>
      <p:ext uri="{BB962C8B-B14F-4D97-AF65-F5344CB8AC3E}">
        <p14:creationId xmlns:p14="http://schemas.microsoft.com/office/powerpoint/2010/main" xmlns="" val="25789952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2" cstate="print"/>
          <a:stretch>
            <a:fillRect/>
          </a:stretch>
        </p:blipFill>
        <p:spPr>
          <a:xfrm>
            <a:off x="2061031" y="156237"/>
            <a:ext cx="5498644" cy="768091"/>
          </a:xfrm>
          <a:prstGeom prst="rect">
            <a:avLst/>
          </a:prstGeom>
        </p:spPr>
      </p:pic>
      <p:sp>
        <p:nvSpPr>
          <p:cNvPr id="3" name="TextBox 2"/>
          <p:cNvSpPr txBox="1"/>
          <p:nvPr/>
        </p:nvSpPr>
        <p:spPr>
          <a:xfrm>
            <a:off x="2049665" y="313297"/>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Строительство</a:t>
            </a:r>
          </a:p>
        </p:txBody>
      </p:sp>
      <p:sp>
        <p:nvSpPr>
          <p:cNvPr id="4" name="TextBox 3"/>
          <p:cNvSpPr txBox="1"/>
          <p:nvPr/>
        </p:nvSpPr>
        <p:spPr>
          <a:xfrm>
            <a:off x="7128270" y="7190343"/>
            <a:ext cx="421910"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22</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24" name="Рисунок 23"/>
          <p:cNvPicPr>
            <a:picLocks noChangeAspect="1"/>
          </p:cNvPicPr>
          <p:nvPr/>
        </p:nvPicPr>
        <p:blipFill>
          <a:blip r:embed="rId3" cstate="print">
            <a:lum bright="70000" contrast="-70000"/>
            <a:extLst>
              <a:ext uri="{BEBA8EAE-BF5A-486C-A8C5-ECC9F3942E4B}">
                <a14:imgProps xmlns:a14="http://schemas.microsoft.com/office/drawing/2010/main" xmlns="">
                  <a14:imgLayer r:embed="rId4">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168296" y="1126792"/>
            <a:ext cx="2795137" cy="936966"/>
          </a:xfrm>
          <a:prstGeom prst="rect">
            <a:avLst/>
          </a:prstGeom>
        </p:spPr>
      </p:pic>
      <p:pic>
        <p:nvPicPr>
          <p:cNvPr id="25" name="Рисунок 24"/>
          <p:cNvPicPr>
            <a:picLocks noChangeAspect="1"/>
          </p:cNvPicPr>
          <p:nvPr/>
        </p:nvPicPr>
        <p:blipFill>
          <a:blip r:embed="rId3" cstate="print">
            <a:lum bright="70000" contrast="-70000"/>
            <a:extLst>
              <a:ext uri="{BEBA8EAE-BF5A-486C-A8C5-ECC9F3942E4B}">
                <a14:imgProps xmlns:a14="http://schemas.microsoft.com/office/drawing/2010/main" xmlns="">
                  <a14:imgLayer r:embed="rId4">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168295" y="3212256"/>
            <a:ext cx="2795137" cy="936966"/>
          </a:xfrm>
          <a:prstGeom prst="rect">
            <a:avLst/>
          </a:prstGeom>
        </p:spPr>
      </p:pic>
      <p:sp>
        <p:nvSpPr>
          <p:cNvPr id="28" name="TextBox 27"/>
          <p:cNvSpPr txBox="1"/>
          <p:nvPr/>
        </p:nvSpPr>
        <p:spPr>
          <a:xfrm>
            <a:off x="831600" y="4235672"/>
            <a:ext cx="1269898" cy="923330"/>
          </a:xfrm>
          <a:prstGeom prst="rect">
            <a:avLst/>
          </a:prstGeom>
          <a:noFill/>
        </p:spPr>
        <p:txBody>
          <a:bodyPr wrap="none" rtlCol="0">
            <a:spAutoFit/>
          </a:bodyPr>
          <a:lstStyle/>
          <a:p>
            <a:pPr algn="ctr"/>
            <a:r>
              <a:rPr lang="ru-RU" sz="3600" b="1" dirty="0" smtClean="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2,7</a:t>
            </a:r>
            <a:endParaRPr lang="ru-RU" sz="2800" dirty="0" smtClean="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endParaRPr>
          </a:p>
          <a:p>
            <a:pPr algn="ctr"/>
            <a:r>
              <a:rPr lang="ru-RU" dirty="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т</a:t>
            </a:r>
            <a:r>
              <a:rPr lang="ru-RU" dirty="0" smtClean="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ыс. кв. м</a:t>
            </a:r>
            <a:r>
              <a:rPr lang="ru-RU" sz="1600" dirty="0" smtClean="0">
                <a:solidFill>
                  <a:srgbClr val="418FCA"/>
                </a:solidFill>
                <a:latin typeface="Open Sans Semibold" panose="020B0706030804020204" pitchFamily="34" charset="0"/>
                <a:ea typeface="Open Sans Semibold" panose="020B0706030804020204" pitchFamily="34" charset="0"/>
                <a:cs typeface="Open Sans Semibold" panose="020B0706030804020204" pitchFamily="34" charset="0"/>
              </a:rPr>
              <a:t>.</a:t>
            </a:r>
            <a:endParaRPr lang="ru-RU" sz="1600" dirty="0">
              <a:solidFill>
                <a:srgbClr val="418FCA"/>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9" name="TextBox 28"/>
          <p:cNvSpPr txBox="1"/>
          <p:nvPr/>
        </p:nvSpPr>
        <p:spPr>
          <a:xfrm>
            <a:off x="686685" y="2143608"/>
            <a:ext cx="1566454" cy="923330"/>
          </a:xfrm>
          <a:prstGeom prst="rect">
            <a:avLst/>
          </a:prstGeom>
          <a:noFill/>
        </p:spPr>
        <p:txBody>
          <a:bodyPr wrap="none" rtlCol="0">
            <a:spAutoFit/>
          </a:bodyPr>
          <a:lstStyle/>
          <a:p>
            <a:pPr algn="ctr"/>
            <a:r>
              <a:rPr lang="ru-RU" sz="3600" dirty="0" smtClean="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309,9 </a:t>
            </a:r>
            <a:r>
              <a:rPr lang="ru-RU" sz="2800" dirty="0" smtClean="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 </a:t>
            </a:r>
          </a:p>
          <a:p>
            <a:pPr algn="ctr"/>
            <a:r>
              <a:rPr lang="ru-RU" dirty="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т</a:t>
            </a:r>
            <a:r>
              <a:rPr lang="ru-RU" dirty="0" smtClean="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ыс. кв. м</a:t>
            </a:r>
            <a:r>
              <a:rPr lang="ru-RU" sz="1600" dirty="0" smtClean="0">
                <a:solidFill>
                  <a:srgbClr val="418FCA"/>
                </a:solidFill>
                <a:latin typeface="Open Sans Semibold" panose="020B0706030804020204" pitchFamily="34" charset="0"/>
                <a:ea typeface="Open Sans Semibold" panose="020B0706030804020204" pitchFamily="34" charset="0"/>
                <a:cs typeface="Open Sans Semibold" panose="020B0706030804020204" pitchFamily="34" charset="0"/>
              </a:rPr>
              <a:t>.</a:t>
            </a:r>
            <a:endParaRPr lang="ru-RU" sz="1600" dirty="0">
              <a:solidFill>
                <a:srgbClr val="418FCA"/>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6" name="TextBox 35"/>
          <p:cNvSpPr txBox="1"/>
          <p:nvPr/>
        </p:nvSpPr>
        <p:spPr>
          <a:xfrm>
            <a:off x="378199" y="1272109"/>
            <a:ext cx="2375330" cy="646331"/>
          </a:xfrm>
          <a:prstGeom prst="rect">
            <a:avLst/>
          </a:prstGeom>
          <a:noFill/>
        </p:spPr>
        <p:txBody>
          <a:bodyPr wrap="none" rtlCol="0">
            <a:spAutoFit/>
          </a:bodyPr>
          <a:lstStyle/>
          <a:p>
            <a:pPr algn="ctr"/>
            <a:r>
              <a:rPr lang="ru-RU"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Общая площадь </a:t>
            </a:r>
          </a:p>
          <a:p>
            <a:pPr algn="ctr"/>
            <a:r>
              <a:rPr lang="ru-RU"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жилищного фонда</a:t>
            </a:r>
            <a:endPar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7" name="TextBox 36"/>
          <p:cNvSpPr txBox="1"/>
          <p:nvPr/>
        </p:nvSpPr>
        <p:spPr>
          <a:xfrm>
            <a:off x="193219" y="3396539"/>
            <a:ext cx="2678554" cy="584775"/>
          </a:xfrm>
          <a:prstGeom prst="rect">
            <a:avLst/>
          </a:prstGeom>
          <a:noFill/>
        </p:spPr>
        <p:txBody>
          <a:bodyPr wrap="none" rtlCol="0">
            <a:spAutoFit/>
          </a:bodyPr>
          <a:lstStyle/>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Количество введенного</a:t>
            </a:r>
          </a:p>
          <a:p>
            <a:pPr algn="ctr"/>
            <a:r>
              <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a:t>
            </a: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эксплуатацию жилья</a:t>
            </a:r>
            <a:endPar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6" name="Рисунок 5"/>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78199" y="5326910"/>
            <a:ext cx="2308594" cy="1388633"/>
          </a:xfrm>
          <a:prstGeom prst="rect">
            <a:avLst/>
          </a:prstGeom>
          <a:effectLst>
            <a:softEdge rad="63500"/>
          </a:effectLst>
        </p:spPr>
      </p:pic>
      <p:pic>
        <p:nvPicPr>
          <p:cNvPr id="43" name="Рисунок 42"/>
          <p:cNvPicPr>
            <a:picLocks noChangeAspect="1"/>
          </p:cNvPicPr>
          <p:nvPr/>
        </p:nvPicPr>
        <p:blipFill>
          <a:blip r:embed="rId6" cstate="print">
            <a:duotone>
              <a:prstClr val="black"/>
              <a:srgbClr val="EEEEAE">
                <a:tint val="45000"/>
                <a:satMod val="400000"/>
              </a:srgbClr>
            </a:duotone>
            <a:extLst>
              <a:ext uri="{BEBA8EAE-BF5A-486C-A8C5-ECC9F3942E4B}">
                <a14:imgProps xmlns:a14="http://schemas.microsoft.com/office/drawing/2010/main" xmlns="">
                  <a14:imgLayer r:embed="rId4">
                    <a14:imgEffect>
                      <a14:colorTemperature colorTemp="4700"/>
                    </a14:imgEffect>
                    <a14:imgEffect>
                      <a14:saturation sat="33000"/>
                    </a14:imgEffect>
                    <a14:imgEffect>
                      <a14:brightnessContrast bright="40000" contrast="-20000"/>
                    </a14:imgEffect>
                  </a14:imgLayer>
                </a14:imgProps>
              </a:ext>
              <a:ext uri="{28A0092B-C50C-407E-A947-70E740481C1C}">
                <a14:useLocalDpi xmlns:a14="http://schemas.microsoft.com/office/drawing/2010/main" xmlns="" val="0"/>
              </a:ext>
            </a:extLst>
          </a:blip>
          <a:stretch>
            <a:fillRect/>
          </a:stretch>
        </p:blipFill>
        <p:spPr>
          <a:xfrm>
            <a:off x="3253099" y="1556562"/>
            <a:ext cx="4070847" cy="876972"/>
          </a:xfrm>
          <a:prstGeom prst="rect">
            <a:avLst/>
          </a:prstGeom>
          <a:ln>
            <a:solidFill>
              <a:schemeClr val="tx1"/>
            </a:solidFill>
            <a:prstDash val="lgDash"/>
          </a:ln>
        </p:spPr>
      </p:pic>
      <p:pic>
        <p:nvPicPr>
          <p:cNvPr id="44" name="Рисунок 43"/>
          <p:cNvPicPr>
            <a:picLocks noChangeAspect="1"/>
          </p:cNvPicPr>
          <p:nvPr/>
        </p:nvPicPr>
        <p:blipFill>
          <a:blip r:embed="rId7" cstate="print">
            <a:duotone>
              <a:prstClr val="black"/>
              <a:srgbClr val="E8E8A8">
                <a:tint val="45000"/>
                <a:satMod val="400000"/>
              </a:srgbClr>
            </a:duotone>
            <a:extLst>
              <a:ext uri="{BEBA8EAE-BF5A-486C-A8C5-ECC9F3942E4B}">
                <a14:imgProps xmlns:a14="http://schemas.microsoft.com/office/drawing/2010/main" xmlns="">
                  <a14:imgLayer r:embed="rId4">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xmlns="" val="0"/>
              </a:ext>
            </a:extLst>
          </a:blip>
          <a:stretch>
            <a:fillRect/>
          </a:stretch>
        </p:blipFill>
        <p:spPr>
          <a:xfrm>
            <a:off x="3173335" y="4938374"/>
            <a:ext cx="3305779" cy="1065990"/>
          </a:xfrm>
          <a:prstGeom prst="rect">
            <a:avLst/>
          </a:prstGeom>
          <a:ln>
            <a:solidFill>
              <a:schemeClr val="tx1"/>
            </a:solidFill>
            <a:prstDash val="lgDash"/>
          </a:ln>
        </p:spPr>
      </p:pic>
      <p:pic>
        <p:nvPicPr>
          <p:cNvPr id="45" name="Рисунок 44"/>
          <p:cNvPicPr>
            <a:picLocks noChangeAspect="1"/>
          </p:cNvPicPr>
          <p:nvPr/>
        </p:nvPicPr>
        <p:blipFill>
          <a:blip r:embed="rId8" cstate="print">
            <a:duotone>
              <a:prstClr val="black"/>
              <a:srgbClr val="D2EECC">
                <a:tint val="45000"/>
                <a:satMod val="400000"/>
              </a:srgbClr>
            </a:duotone>
            <a:extLst>
              <a:ext uri="{BEBA8EAE-BF5A-486C-A8C5-ECC9F3942E4B}">
                <a14:imgProps xmlns:a14="http://schemas.microsoft.com/office/drawing/2010/main" xmlns="">
                  <a14:imgLayer r:embed="rId4">
                    <a14:imgEffect>
                      <a14:sharpenSoften amount="-50000"/>
                    </a14:imgEffect>
                    <a14:imgEffect>
                      <a14:colorTemperature colorTemp="5300"/>
                    </a14:imgEffect>
                    <a14:imgEffect>
                      <a14:saturation sat="33000"/>
                    </a14:imgEffect>
                    <a14:imgEffect>
                      <a14:brightnessContrast bright="40000" contrast="40000"/>
                    </a14:imgEffect>
                  </a14:imgLayer>
                </a14:imgProps>
              </a:ext>
              <a:ext uri="{28A0092B-C50C-407E-A947-70E740481C1C}">
                <a14:useLocalDpi xmlns:a14="http://schemas.microsoft.com/office/drawing/2010/main" xmlns="" val="0"/>
              </a:ext>
            </a:extLst>
          </a:blip>
          <a:stretch>
            <a:fillRect/>
          </a:stretch>
        </p:blipFill>
        <p:spPr>
          <a:xfrm>
            <a:off x="3173632" y="3300175"/>
            <a:ext cx="4181173" cy="680896"/>
          </a:xfrm>
          <a:prstGeom prst="rect">
            <a:avLst/>
          </a:prstGeom>
          <a:ln>
            <a:solidFill>
              <a:schemeClr val="accent5">
                <a:lumMod val="50000"/>
              </a:schemeClr>
            </a:solidFill>
            <a:prstDash val="lgDash"/>
          </a:ln>
        </p:spPr>
      </p:pic>
      <p:sp>
        <p:nvSpPr>
          <p:cNvPr id="48" name="TextBox 47"/>
          <p:cNvSpPr txBox="1"/>
          <p:nvPr/>
        </p:nvSpPr>
        <p:spPr>
          <a:xfrm>
            <a:off x="3213217" y="2813663"/>
            <a:ext cx="1707968" cy="369332"/>
          </a:xfrm>
          <a:prstGeom prst="rect">
            <a:avLst/>
          </a:prstGeom>
          <a:noFill/>
        </p:spPr>
        <p:txBody>
          <a:bodyPr wrap="none" rtlCol="0">
            <a:spAutoFit/>
          </a:bodyPr>
          <a:lstStyle/>
          <a:p>
            <a:r>
              <a:rPr lang="ru-RU" b="1"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Образование</a:t>
            </a:r>
            <a:endParaRPr lang="ru-RU" b="1"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9" name="TextBox 48"/>
          <p:cNvSpPr txBox="1"/>
          <p:nvPr/>
        </p:nvSpPr>
        <p:spPr>
          <a:xfrm>
            <a:off x="3173335" y="4465005"/>
            <a:ext cx="2954078" cy="369332"/>
          </a:xfrm>
          <a:prstGeom prst="rect">
            <a:avLst/>
          </a:prstGeom>
          <a:noFill/>
        </p:spPr>
        <p:txBody>
          <a:bodyPr wrap="none" rtlCol="0">
            <a:spAutoFit/>
          </a:bodyPr>
          <a:lstStyle/>
          <a:p>
            <a:r>
              <a:rPr lang="ru-RU"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Производственная сфера</a:t>
            </a:r>
            <a:endParaRPr lang="ru-RU"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0" name="TextBox 49"/>
          <p:cNvSpPr txBox="1"/>
          <p:nvPr/>
        </p:nvSpPr>
        <p:spPr>
          <a:xfrm>
            <a:off x="3173335" y="1036463"/>
            <a:ext cx="1144224" cy="369332"/>
          </a:xfrm>
          <a:prstGeom prst="rect">
            <a:avLst/>
          </a:prstGeom>
          <a:noFill/>
        </p:spPr>
        <p:txBody>
          <a:bodyPr wrap="none" rtlCol="0">
            <a:spAutoFit/>
          </a:bodyPr>
          <a:lstStyle/>
          <a:p>
            <a:r>
              <a:rPr lang="ru-RU"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Культура</a:t>
            </a:r>
            <a:endParaRPr lang="ru-RU"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1" name="TextBox 50"/>
          <p:cNvSpPr txBox="1"/>
          <p:nvPr/>
        </p:nvSpPr>
        <p:spPr>
          <a:xfrm>
            <a:off x="3144985" y="3359904"/>
            <a:ext cx="4166041" cy="600164"/>
          </a:xfrm>
          <a:prstGeom prst="rect">
            <a:avLst/>
          </a:prstGeom>
          <a:noFill/>
        </p:spPr>
        <p:txBody>
          <a:bodyPr wrap="square" rtlCol="0">
            <a:spAutoFit/>
          </a:bodyPr>
          <a:lstStyle/>
          <a:p>
            <a:r>
              <a:rPr lang="ru-RU" sz="1100" dirty="0" smtClean="0"/>
              <a:t>ТОСП СОГБПОУ "ТЕХНОЛОГИЧЕСКИЙ КОЛЛЕДЖ - ЛИЦЕЙ-ИНТЕРНАТ "ФЕНИКС" техникум Высокое " освоено 208 млн. 895 тыс. руб. </a:t>
            </a:r>
            <a:endParaRPr lang="ru-RU" sz="1100" dirty="0">
              <a:latin typeface="Open Sans" panose="020B0806030504020204" pitchFamily="34" charset="0"/>
              <a:ea typeface="Open Sans" panose="020B0806030504020204" pitchFamily="34" charset="0"/>
              <a:cs typeface="Open Sans" panose="020B0806030504020204" pitchFamily="34" charset="0"/>
            </a:endParaRPr>
          </a:p>
        </p:txBody>
      </p:sp>
      <p:sp>
        <p:nvSpPr>
          <p:cNvPr id="52" name="TextBox 51"/>
          <p:cNvSpPr txBox="1"/>
          <p:nvPr/>
        </p:nvSpPr>
        <p:spPr>
          <a:xfrm>
            <a:off x="3138006" y="4938374"/>
            <a:ext cx="3305779" cy="769441"/>
          </a:xfrm>
          <a:prstGeom prst="rect">
            <a:avLst/>
          </a:prstGeom>
          <a:noFill/>
        </p:spPr>
        <p:txBody>
          <a:bodyPr wrap="square" rtlCol="0">
            <a:spAutoFit/>
          </a:bodyPr>
          <a:lstStyle/>
          <a:p>
            <a:pPr indent="179388" algn="just"/>
            <a:r>
              <a:rPr lang="ru-RU" sz="1100" dirty="0" smtClean="0">
                <a:latin typeface="Open Sans" panose="020B0806030504020204" pitchFamily="34" charset="0"/>
                <a:ea typeface="Open Sans" panose="020B0806030504020204" pitchFamily="34" charset="0"/>
                <a:cs typeface="Open Sans" panose="020B0806030504020204" pitchFamily="34" charset="0"/>
              </a:rPr>
              <a:t>Значительные объемы инвестиций осваиваются ТОСП ФЛ ПАО «</a:t>
            </a:r>
            <a:r>
              <a:rPr lang="ru-RU" sz="1100" dirty="0" err="1" smtClean="0">
                <a:latin typeface="Open Sans" panose="020B0806030504020204" pitchFamily="34" charset="0"/>
                <a:ea typeface="Open Sans" panose="020B0806030504020204" pitchFamily="34" charset="0"/>
                <a:cs typeface="Open Sans" panose="020B0806030504020204" pitchFamily="34" charset="0"/>
              </a:rPr>
              <a:t>Россети</a:t>
            </a:r>
            <a:r>
              <a:rPr lang="ru-RU" sz="1100" dirty="0" smtClean="0">
                <a:latin typeface="Open Sans" panose="020B0806030504020204" pitchFamily="34" charset="0"/>
                <a:ea typeface="Open Sans" panose="020B0806030504020204" pitchFamily="34" charset="0"/>
                <a:cs typeface="Open Sans" panose="020B0806030504020204" pitchFamily="34" charset="0"/>
              </a:rPr>
              <a:t> </a:t>
            </a:r>
            <a:r>
              <a:rPr lang="ru-RU" sz="1100" dirty="0" err="1" smtClean="0">
                <a:latin typeface="Open Sans" panose="020B0806030504020204" pitchFamily="34" charset="0"/>
                <a:ea typeface="Open Sans" panose="020B0806030504020204" pitchFamily="34" charset="0"/>
                <a:cs typeface="Open Sans" panose="020B0806030504020204" pitchFamily="34" charset="0"/>
              </a:rPr>
              <a:t>центр-Смоленскэнерго</a:t>
            </a:r>
            <a:r>
              <a:rPr lang="ru-RU" sz="1100" dirty="0" smtClean="0">
                <a:latin typeface="Open Sans" panose="020B0806030504020204" pitchFamily="34" charset="0"/>
                <a:ea typeface="Open Sans" panose="020B0806030504020204" pitchFamily="34" charset="0"/>
                <a:cs typeface="Open Sans" panose="020B0806030504020204" pitchFamily="34" charset="0"/>
              </a:rPr>
              <a:t>»: в 2025 г. освоено   18,738 млн. руб. за счет собственных средств.</a:t>
            </a:r>
            <a:endParaRPr lang="ru-RU" sz="1100" dirty="0">
              <a:latin typeface="Open Sans" panose="020B0806030504020204" pitchFamily="34" charset="0"/>
              <a:ea typeface="Open Sans" panose="020B0806030504020204" pitchFamily="34" charset="0"/>
              <a:cs typeface="Open Sans" panose="020B0806030504020204" pitchFamily="34" charset="0"/>
            </a:endParaRPr>
          </a:p>
        </p:txBody>
      </p:sp>
      <p:sp>
        <p:nvSpPr>
          <p:cNvPr id="53" name="TextBox 52"/>
          <p:cNvSpPr txBox="1"/>
          <p:nvPr/>
        </p:nvSpPr>
        <p:spPr>
          <a:xfrm>
            <a:off x="3213217" y="1525688"/>
            <a:ext cx="4150610" cy="430887"/>
          </a:xfrm>
          <a:prstGeom prst="rect">
            <a:avLst/>
          </a:prstGeom>
          <a:noFill/>
        </p:spPr>
        <p:txBody>
          <a:bodyPr wrap="square" rtlCol="0">
            <a:spAutoFit/>
          </a:bodyPr>
          <a:lstStyle/>
          <a:p>
            <a:pPr indent="268288" algn="just"/>
            <a:r>
              <a:rPr lang="ru-RU" sz="1100" dirty="0" smtClean="0"/>
              <a:t>Муниципальными учреждениями культуры освоено 4 млн. 887 тыс. руб., что на 2млн. 815 тыс. руб. больше, чем в 2024 году</a:t>
            </a:r>
            <a:endParaRPr lang="ru-RU" sz="1100" dirty="0">
              <a:latin typeface="Open Sans" panose="020B0806030504020204" pitchFamily="34" charset="0"/>
              <a:ea typeface="Open Sans" panose="020B0806030504020204" pitchFamily="34" charset="0"/>
              <a:cs typeface="Open Sans" panose="020B0806030504020204" pitchFamily="34" charset="0"/>
            </a:endParaRPr>
          </a:p>
        </p:txBody>
      </p:sp>
      <p:sp>
        <p:nvSpPr>
          <p:cNvPr id="38" name="TextBox 37"/>
          <p:cNvSpPr txBox="1"/>
          <p:nvPr/>
        </p:nvSpPr>
        <p:spPr>
          <a:xfrm>
            <a:off x="833915" y="154887"/>
            <a:ext cx="1188146"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39" name="Рисунок 38"/>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spTree>
    <p:extLst>
      <p:ext uri="{BB962C8B-B14F-4D97-AF65-F5344CB8AC3E}">
        <p14:creationId xmlns:p14="http://schemas.microsoft.com/office/powerpoint/2010/main" xmlns="" val="2518204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095350" y="7190343"/>
            <a:ext cx="421910"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23</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31" name="Рисунок 30"/>
          <p:cNvPicPr>
            <a:picLocks noChangeAspect="1"/>
          </p:cNvPicPr>
          <p:nvPr/>
        </p:nvPicPr>
        <p:blipFill>
          <a:blip r:embed="rId3" cstate="print">
            <a:lum bright="70000" contrast="-70000"/>
            <a:extLst>
              <a:ext uri="{BEBA8EAE-BF5A-486C-A8C5-ECC9F3942E4B}">
                <a14:imgProps xmlns:a14="http://schemas.microsoft.com/office/drawing/2010/main" xmlns="">
                  <a14:imgLayer r:embed="rId4">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429487" y="1177153"/>
            <a:ext cx="2422382" cy="848350"/>
          </a:xfrm>
          <a:prstGeom prst="rect">
            <a:avLst/>
          </a:prstGeom>
        </p:spPr>
      </p:pic>
      <p:pic>
        <p:nvPicPr>
          <p:cNvPr id="32" name="Рисунок 31"/>
          <p:cNvPicPr>
            <a:picLocks noChangeAspect="1"/>
          </p:cNvPicPr>
          <p:nvPr/>
        </p:nvPicPr>
        <p:blipFill>
          <a:blip r:embed="rId5" cstate="print"/>
          <a:stretch>
            <a:fillRect/>
          </a:stretch>
        </p:blipFill>
        <p:spPr>
          <a:xfrm>
            <a:off x="2061031" y="156237"/>
            <a:ext cx="5498644" cy="768091"/>
          </a:xfrm>
          <a:prstGeom prst="rect">
            <a:avLst/>
          </a:prstGeom>
        </p:spPr>
      </p:pic>
      <p:sp>
        <p:nvSpPr>
          <p:cNvPr id="34" name="TextBox 33"/>
          <p:cNvSpPr txBox="1"/>
          <p:nvPr/>
        </p:nvSpPr>
        <p:spPr>
          <a:xfrm>
            <a:off x="442759" y="1177451"/>
            <a:ext cx="2452542" cy="830997"/>
          </a:xfrm>
          <a:prstGeom prst="rect">
            <a:avLst/>
          </a:prstGeom>
          <a:noFill/>
        </p:spPr>
        <p:txBody>
          <a:bodyPr wrap="square" rtlCol="0">
            <a:spAutoFit/>
          </a:bodyPr>
          <a:lstStyle/>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Количество предприятий </a:t>
            </a:r>
          </a:p>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розничной торговли</a:t>
            </a:r>
            <a:endParaRPr lang="ru-RU" sz="14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5" name="TextBox 34"/>
          <p:cNvSpPr txBox="1"/>
          <p:nvPr/>
        </p:nvSpPr>
        <p:spPr>
          <a:xfrm>
            <a:off x="1623069" y="2081424"/>
            <a:ext cx="585418" cy="523220"/>
          </a:xfrm>
          <a:prstGeom prst="rect">
            <a:avLst/>
          </a:prstGeom>
          <a:noFill/>
        </p:spPr>
        <p:txBody>
          <a:bodyPr wrap="none" rtlCol="0">
            <a:spAutoFit/>
          </a:bodyPr>
          <a:lstStyle/>
          <a:p>
            <a:pPr algn="ctr"/>
            <a:r>
              <a:rPr lang="ru-RU" sz="2800" dirty="0" smtClean="0">
                <a:solidFill>
                  <a:srgbClr val="418FCA"/>
                </a:solidFill>
                <a:latin typeface="Open Sans Semibold" panose="020B0706030804020204" pitchFamily="34" charset="0"/>
                <a:ea typeface="Open Sans Semibold" panose="020B0706030804020204" pitchFamily="34" charset="0"/>
                <a:cs typeface="Open Sans Semibold" panose="020B0706030804020204" pitchFamily="34" charset="0"/>
              </a:rPr>
              <a:t>76</a:t>
            </a:r>
          </a:p>
        </p:txBody>
      </p:sp>
      <p:sp>
        <p:nvSpPr>
          <p:cNvPr id="49" name="TextBox 48"/>
          <p:cNvSpPr txBox="1"/>
          <p:nvPr/>
        </p:nvSpPr>
        <p:spPr>
          <a:xfrm>
            <a:off x="3546283" y="1534560"/>
            <a:ext cx="2130616" cy="646331"/>
          </a:xfrm>
          <a:prstGeom prst="rect">
            <a:avLst/>
          </a:prstGeom>
          <a:noFill/>
        </p:spPr>
        <p:txBody>
          <a:bodyPr wrap="square" rtlCol="0">
            <a:spAutoFit/>
          </a:bodyPr>
          <a:lstStyle/>
          <a:p>
            <a:pPr algn="ctr"/>
            <a:r>
              <a:rPr lang="ru-RU"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Общественное питание</a:t>
            </a:r>
            <a:endParaRPr lang="ru-RU"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0" name="TextBox 49"/>
          <p:cNvSpPr txBox="1"/>
          <p:nvPr/>
        </p:nvSpPr>
        <p:spPr>
          <a:xfrm>
            <a:off x="3251454" y="4797491"/>
            <a:ext cx="2177310" cy="1446550"/>
          </a:xfrm>
          <a:prstGeom prst="rect">
            <a:avLst/>
          </a:prstGeom>
          <a:noFill/>
        </p:spPr>
        <p:txBody>
          <a:bodyPr wrap="square" rtlCol="0">
            <a:spAutoFit/>
          </a:bodyPr>
          <a:lstStyle/>
          <a:p>
            <a:pPr algn="ctr"/>
            <a:r>
              <a:rPr lang="ru-RU"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Обеспеченность населения торговыми площадями</a:t>
            </a:r>
          </a:p>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на 1 тыс. чел.</a:t>
            </a:r>
            <a:endParaRPr lang="ru-RU" sz="16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51" name="Рисунок 50"/>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5580226" y="4307331"/>
            <a:ext cx="1452636" cy="1452636"/>
          </a:xfrm>
          <a:prstGeom prst="rect">
            <a:avLst/>
          </a:prstGeom>
        </p:spPr>
      </p:pic>
      <p:sp>
        <p:nvSpPr>
          <p:cNvPr id="52" name="TextBox 51"/>
          <p:cNvSpPr txBox="1"/>
          <p:nvPr/>
        </p:nvSpPr>
        <p:spPr>
          <a:xfrm>
            <a:off x="5790202" y="4495040"/>
            <a:ext cx="1050288" cy="1077218"/>
          </a:xfrm>
          <a:prstGeom prst="rect">
            <a:avLst/>
          </a:prstGeom>
          <a:noFill/>
        </p:spPr>
        <p:txBody>
          <a:bodyPr wrap="none" rtlCol="0">
            <a:spAutoFit/>
          </a:bodyPr>
          <a:lstStyle/>
          <a:p>
            <a:pPr algn="ctr"/>
            <a:r>
              <a:rPr lang="ru-RU" sz="3600" b="1" dirty="0" smtClean="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612</a:t>
            </a:r>
          </a:p>
          <a:p>
            <a:r>
              <a:rPr lang="ru-RU" sz="2800" b="1" dirty="0" err="1">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к</a:t>
            </a:r>
            <a:r>
              <a:rPr lang="ru-RU" sz="2800" b="1" dirty="0" err="1" smtClean="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в.м</a:t>
            </a:r>
            <a:r>
              <a:rPr lang="ru-RU" sz="2800" b="1" dirty="0" smtClean="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a:t>
            </a:r>
            <a:endParaRPr lang="ru-RU" sz="28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53" name="Рисунок 52"/>
          <p:cNvPicPr>
            <a:picLocks noChangeAspect="1"/>
          </p:cNvPicPr>
          <p:nvPr/>
        </p:nvPicPr>
        <p:blipFill>
          <a:blip r:embed="rId7" cstate="print">
            <a:lum bright="70000" contrast="-70000"/>
            <a:extLst>
              <a:ext uri="{BEBA8EAE-BF5A-486C-A8C5-ECC9F3942E4B}">
                <a14:imgProps xmlns:a14="http://schemas.microsoft.com/office/drawing/2010/main" xmlns="">
                  <a14:imgLayer r:embed="rId4">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417179" y="2765472"/>
            <a:ext cx="2422382" cy="689006"/>
          </a:xfrm>
          <a:prstGeom prst="rect">
            <a:avLst/>
          </a:prstGeom>
        </p:spPr>
      </p:pic>
      <p:sp>
        <p:nvSpPr>
          <p:cNvPr id="54" name="TextBox 53"/>
          <p:cNvSpPr txBox="1"/>
          <p:nvPr/>
        </p:nvSpPr>
        <p:spPr>
          <a:xfrm>
            <a:off x="417179" y="2810013"/>
            <a:ext cx="2422382" cy="584775"/>
          </a:xfrm>
          <a:prstGeom prst="rect">
            <a:avLst/>
          </a:prstGeom>
          <a:noFill/>
        </p:spPr>
        <p:txBody>
          <a:bodyPr wrap="square" rtlCol="0">
            <a:spAutoFit/>
          </a:bodyPr>
          <a:lstStyle/>
          <a:p>
            <a:pPr algn="ctr"/>
            <a:r>
              <a:rPr lang="ru-RU" sz="1600"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Оборот розничной торговли</a:t>
            </a:r>
            <a:endParaRPr lang="ru-RU" sz="1400"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5" name="TextBox 54"/>
          <p:cNvSpPr txBox="1"/>
          <p:nvPr/>
        </p:nvSpPr>
        <p:spPr>
          <a:xfrm>
            <a:off x="1500732" y="3624491"/>
            <a:ext cx="1184940" cy="769441"/>
          </a:xfrm>
          <a:prstGeom prst="rect">
            <a:avLst/>
          </a:prstGeom>
          <a:noFill/>
        </p:spPr>
        <p:txBody>
          <a:bodyPr wrap="none" rtlCol="0">
            <a:spAutoFit/>
          </a:bodyPr>
          <a:lstStyle/>
          <a:p>
            <a:pPr algn="ctr"/>
            <a:r>
              <a:rPr lang="ru-RU" sz="28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776,6</a:t>
            </a:r>
            <a:r>
              <a:rPr lang="ru-RU" sz="2800" dirty="0" smtClean="0">
                <a:solidFill>
                  <a:schemeClr val="accent1">
                    <a:lumMod val="50000"/>
                  </a:schemeClr>
                </a:solidFill>
                <a:latin typeface="Open Sans Semibold" panose="020B0706030804020204" pitchFamily="34" charset="0"/>
                <a:ea typeface="Open Sans Semibold" panose="020B0706030804020204" pitchFamily="34" charset="0"/>
                <a:cs typeface="Open Sans Semibold" panose="020B0706030804020204" pitchFamily="34" charset="0"/>
              </a:rPr>
              <a:t> </a:t>
            </a:r>
          </a:p>
          <a:p>
            <a:pPr algn="ctr"/>
            <a:r>
              <a:rPr lang="ru-RU" sz="16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млн</a:t>
            </a:r>
            <a:r>
              <a:rPr lang="ru-RU" sz="14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 руб.</a:t>
            </a:r>
            <a:endParaRPr lang="ru-RU" sz="1400" dirty="0">
              <a:solidFill>
                <a:srgbClr val="007FAC"/>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6" name="Picture 2" descr="http://www.dekor3d.ru/upload/iblock/378/378124e25a3161f32210a5ae5fe9182d.jpg"/>
          <p:cNvPicPr>
            <a:picLocks noChangeAspect="1" noChangeArrowheads="1"/>
          </p:cNvPicPr>
          <p:nvPr/>
        </p:nvPicPr>
        <p:blipFill>
          <a:blip r:embed="rId8" cstate="print">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xmlns="" val="0"/>
              </a:ext>
            </a:extLst>
          </a:blip>
          <a:srcRect/>
          <a:stretch>
            <a:fillRect/>
          </a:stretch>
        </p:blipFill>
        <p:spPr bwMode="auto">
          <a:xfrm flipH="1">
            <a:off x="734333" y="3672108"/>
            <a:ext cx="612512" cy="615736"/>
          </a:xfrm>
          <a:prstGeom prst="rect">
            <a:avLst/>
          </a:prstGeom>
          <a:noFill/>
          <a:extLst>
            <a:ext uri="{909E8E84-426E-40DD-AFC4-6F175D3DCCD1}">
              <a14:hiddenFill xmlns:a14="http://schemas.microsoft.com/office/drawing/2010/main" xmlns="">
                <a:solidFill>
                  <a:srgbClr val="FFFFFF"/>
                </a:solidFill>
              </a14:hiddenFill>
            </a:ext>
          </a:extLst>
        </p:spPr>
      </p:pic>
      <p:sp>
        <p:nvSpPr>
          <p:cNvPr id="57" name="TextBox 56"/>
          <p:cNvSpPr txBox="1"/>
          <p:nvPr/>
        </p:nvSpPr>
        <p:spPr>
          <a:xfrm>
            <a:off x="4964734" y="3162497"/>
            <a:ext cx="2130616" cy="646331"/>
          </a:xfrm>
          <a:prstGeom prst="rect">
            <a:avLst/>
          </a:prstGeom>
          <a:noFill/>
        </p:spPr>
        <p:txBody>
          <a:bodyPr wrap="square" rtlCol="0">
            <a:spAutoFit/>
          </a:bodyPr>
          <a:lstStyle/>
          <a:p>
            <a:pPr algn="ctr"/>
            <a:r>
              <a:rPr lang="ru-RU" b="1"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Бытовое обслуживание</a:t>
            </a:r>
            <a:endParaRPr lang="ru-RU" b="1"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58" name="Picture 2" descr="http://fbm.ru/wp-content/uploads/2015/10/52321671830b1.jpg"/>
          <p:cNvPicPr>
            <a:picLocks noChangeAspect="1" noChangeArrowheads="1"/>
          </p:cNvPicPr>
          <p:nvPr/>
        </p:nvPicPr>
        <p:blipFill rotWithShape="1">
          <a:blip r:embed="rId9" cstate="print">
            <a:extLst>
              <a:ext uri="{28A0092B-C50C-407E-A947-70E740481C1C}">
                <a14:useLocalDpi xmlns:a14="http://schemas.microsoft.com/office/drawing/2010/main" xmlns="" val="0"/>
              </a:ext>
            </a:extLst>
          </a:blip>
          <a:srcRect l="29750" r="5916"/>
          <a:stretch/>
        </p:blipFill>
        <p:spPr bwMode="auto">
          <a:xfrm>
            <a:off x="3511464" y="2757116"/>
            <a:ext cx="1393521" cy="1393521"/>
          </a:xfrm>
          <a:prstGeom prst="ellipse">
            <a:avLst/>
          </a:prstGeom>
          <a:noFill/>
          <a:extLst>
            <a:ext uri="{909E8E84-426E-40DD-AFC4-6F175D3DCCD1}">
              <a14:hiddenFill xmlns:a14="http://schemas.microsoft.com/office/drawing/2010/main" xmlns="">
                <a:solidFill>
                  <a:srgbClr val="FFFFFF"/>
                </a:solidFill>
              </a14:hiddenFill>
            </a:ext>
          </a:extLst>
        </p:spPr>
      </p:pic>
      <p:pic>
        <p:nvPicPr>
          <p:cNvPr id="60" name="Picture 4" descr="http://images.aif.ru/008/168/416a502890c5bbef90211e8644c3977d.jpg"/>
          <p:cNvPicPr>
            <a:picLocks noChangeAspect="1" noChangeArrowheads="1"/>
          </p:cNvPicPr>
          <p:nvPr/>
        </p:nvPicPr>
        <p:blipFill rotWithShape="1">
          <a:blip r:embed="rId10" cstate="print">
            <a:extLst>
              <a:ext uri="{28A0092B-C50C-407E-A947-70E740481C1C}">
                <a14:useLocalDpi xmlns:a14="http://schemas.microsoft.com/office/drawing/2010/main" xmlns="" val="0"/>
              </a:ext>
            </a:extLst>
          </a:blip>
          <a:srcRect l="6010" t="288" r="18606" b="-288"/>
          <a:stretch/>
        </p:blipFill>
        <p:spPr bwMode="auto">
          <a:xfrm>
            <a:off x="5703072" y="1160968"/>
            <a:ext cx="1393521" cy="1393521"/>
          </a:xfrm>
          <a:prstGeom prst="ellipse">
            <a:avLst/>
          </a:prstGeom>
          <a:noFill/>
          <a:extLst>
            <a:ext uri="{909E8E84-426E-40DD-AFC4-6F175D3DCCD1}">
              <a14:hiddenFill xmlns:a14="http://schemas.microsoft.com/office/drawing/2010/main" xmlns="">
                <a:solidFill>
                  <a:srgbClr val="FFFFFF"/>
                </a:solidFill>
              </a14:hiddenFill>
            </a:ext>
          </a:extLst>
        </p:spPr>
      </p:pic>
      <p:pic>
        <p:nvPicPr>
          <p:cNvPr id="61" name="Рисунок 60"/>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5663181" y="1122555"/>
            <a:ext cx="1470345" cy="1470345"/>
          </a:xfrm>
          <a:prstGeom prst="rect">
            <a:avLst/>
          </a:prstGeom>
        </p:spPr>
      </p:pic>
      <p:sp>
        <p:nvSpPr>
          <p:cNvPr id="62" name="TextBox 61"/>
          <p:cNvSpPr txBox="1"/>
          <p:nvPr/>
        </p:nvSpPr>
        <p:spPr>
          <a:xfrm>
            <a:off x="6148925" y="1396587"/>
            <a:ext cx="506870" cy="769441"/>
          </a:xfrm>
          <a:prstGeom prst="rect">
            <a:avLst/>
          </a:prstGeom>
          <a:noFill/>
        </p:spPr>
        <p:txBody>
          <a:bodyPr wrap="none" rtlCol="0">
            <a:spAutoFit/>
          </a:bodyPr>
          <a:lstStyle/>
          <a:p>
            <a:r>
              <a:rPr lang="ru-RU" sz="4400" b="1" dirty="0" smtClean="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3</a:t>
            </a:r>
            <a:endParaRPr lang="ru-RU" sz="36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sp>
        <p:nvSpPr>
          <p:cNvPr id="63" name="TextBox 62"/>
          <p:cNvSpPr txBox="1"/>
          <p:nvPr/>
        </p:nvSpPr>
        <p:spPr>
          <a:xfrm>
            <a:off x="3958798" y="3069157"/>
            <a:ext cx="672172" cy="646331"/>
          </a:xfrm>
          <a:prstGeom prst="rect">
            <a:avLst/>
          </a:prstGeom>
          <a:noFill/>
        </p:spPr>
        <p:txBody>
          <a:bodyPr wrap="none" rtlCol="0">
            <a:spAutoFit/>
          </a:bodyPr>
          <a:lstStyle/>
          <a:p>
            <a:r>
              <a:rPr lang="ru-RU" sz="3600" b="1" dirty="0" smtClean="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11</a:t>
            </a:r>
            <a:endParaRPr lang="ru-RU" sz="36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64" name="Picture 8" descr="http://www.infovoronezh.ru/images/News/6047557350.jpg"/>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a:off x="378598" y="4778069"/>
            <a:ext cx="2524159" cy="1655479"/>
          </a:xfrm>
          <a:prstGeom prst="rect">
            <a:avLst/>
          </a:prstGeom>
          <a:noFill/>
          <a:extLst>
            <a:ext uri="{909E8E84-426E-40DD-AFC4-6F175D3DCCD1}">
              <a14:hiddenFill xmlns:a14="http://schemas.microsoft.com/office/drawing/2010/main" xmlns="">
                <a:solidFill>
                  <a:srgbClr val="FFFFFF"/>
                </a:solidFill>
              </a14:hiddenFill>
            </a:ext>
          </a:extLst>
        </p:spPr>
      </p:pic>
      <p:pic>
        <p:nvPicPr>
          <p:cNvPr id="65" name="Рисунок 64"/>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695781" y="2081424"/>
            <a:ext cx="651064" cy="622400"/>
          </a:xfrm>
          <a:prstGeom prst="rect">
            <a:avLst/>
          </a:prstGeom>
        </p:spPr>
      </p:pic>
      <p:sp>
        <p:nvSpPr>
          <p:cNvPr id="66" name="TextBox 65"/>
          <p:cNvSpPr txBox="1"/>
          <p:nvPr/>
        </p:nvSpPr>
        <p:spPr>
          <a:xfrm>
            <a:off x="2044339" y="347908"/>
            <a:ext cx="5532028" cy="400110"/>
          </a:xfrm>
          <a:prstGeom prst="rect">
            <a:avLst/>
          </a:prstGeom>
          <a:noFill/>
        </p:spPr>
        <p:txBody>
          <a:bodyPr wrap="square" rtlCol="0">
            <a:spAutoFit/>
          </a:bodyPr>
          <a:lstStyle/>
          <a:p>
            <a:pPr algn="ctr"/>
            <a:r>
              <a:rPr lang="ru-RU" sz="20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Потребительский рынок товаров и услуг</a:t>
            </a:r>
          </a:p>
        </p:txBody>
      </p:sp>
      <p:sp>
        <p:nvSpPr>
          <p:cNvPr id="29" name="TextBox 28"/>
          <p:cNvSpPr txBox="1"/>
          <p:nvPr/>
        </p:nvSpPr>
        <p:spPr>
          <a:xfrm>
            <a:off x="833915" y="154887"/>
            <a:ext cx="1188146"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33" name="Рисунок 32"/>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spTree>
    <p:extLst>
      <p:ext uri="{BB962C8B-B14F-4D97-AF65-F5344CB8AC3E}">
        <p14:creationId xmlns:p14="http://schemas.microsoft.com/office/powerpoint/2010/main" xmlns="" val="37203914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3" cstate="print"/>
          <a:stretch>
            <a:fillRect/>
          </a:stretch>
        </p:blipFill>
        <p:spPr>
          <a:xfrm>
            <a:off x="2061031" y="156237"/>
            <a:ext cx="5498644" cy="768091"/>
          </a:xfrm>
          <a:prstGeom prst="rect">
            <a:avLst/>
          </a:prstGeom>
        </p:spPr>
      </p:pic>
      <p:sp>
        <p:nvSpPr>
          <p:cNvPr id="3" name="TextBox 2"/>
          <p:cNvSpPr txBox="1"/>
          <p:nvPr/>
        </p:nvSpPr>
        <p:spPr>
          <a:xfrm>
            <a:off x="2061031" y="317130"/>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Финансовая деятельность</a:t>
            </a:r>
          </a:p>
        </p:txBody>
      </p:sp>
      <p:sp>
        <p:nvSpPr>
          <p:cNvPr id="4" name="TextBox 3"/>
          <p:cNvSpPr txBox="1"/>
          <p:nvPr/>
        </p:nvSpPr>
        <p:spPr>
          <a:xfrm>
            <a:off x="7121735" y="7190343"/>
            <a:ext cx="419859"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24</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aphicFrame>
        <p:nvGraphicFramePr>
          <p:cNvPr id="18" name="Диаграмма 17"/>
          <p:cNvGraphicFramePr/>
          <p:nvPr>
            <p:extLst>
              <p:ext uri="{D42A27DB-BD31-4B8C-83A1-F6EECF244321}">
                <p14:modId xmlns:p14="http://schemas.microsoft.com/office/powerpoint/2010/main" xmlns="" val="1104637257"/>
              </p:ext>
            </p:extLst>
          </p:nvPr>
        </p:nvGraphicFramePr>
        <p:xfrm>
          <a:off x="110549" y="2348664"/>
          <a:ext cx="7044570" cy="4488217"/>
        </p:xfrm>
        <a:graphic>
          <a:graphicData uri="http://schemas.openxmlformats.org/drawingml/2006/chart">
            <c:chart xmlns:c="http://schemas.openxmlformats.org/drawingml/2006/chart" xmlns:r="http://schemas.openxmlformats.org/officeDocument/2006/relationships" r:id="rId4"/>
          </a:graphicData>
        </a:graphic>
      </p:graphicFrame>
      <p:sp>
        <p:nvSpPr>
          <p:cNvPr id="19" name="TextBox 18"/>
          <p:cNvSpPr txBox="1"/>
          <p:nvPr/>
        </p:nvSpPr>
        <p:spPr>
          <a:xfrm>
            <a:off x="0" y="1231142"/>
            <a:ext cx="3756380" cy="523220"/>
          </a:xfrm>
          <a:prstGeom prst="rect">
            <a:avLst/>
          </a:prstGeom>
          <a:noFill/>
        </p:spPr>
        <p:txBody>
          <a:bodyPr wrap="square" rtlCol="0">
            <a:spAutoFit/>
          </a:bodyPr>
          <a:lstStyle/>
          <a:p>
            <a:pPr algn="ctr"/>
            <a:r>
              <a:rPr lang="ru-RU" sz="1400" b="1" dirty="0" smtClean="0">
                <a:solidFill>
                  <a:srgbClr val="007FAC"/>
                </a:solidFill>
                <a:latin typeface="Open Sans" panose="020B0606030504020204" pitchFamily="34" charset="0"/>
                <a:ea typeface="Open Sans" panose="020B0606030504020204" pitchFamily="34" charset="0"/>
                <a:cs typeface="Open Sans" panose="020B0606030504020204" pitchFamily="34" charset="0"/>
              </a:rPr>
              <a:t>Финансовые организации, </a:t>
            </a:r>
            <a:r>
              <a:rPr lang="ru-RU" sz="1400" b="1" dirty="0">
                <a:solidFill>
                  <a:srgbClr val="007FAC"/>
                </a:solidFill>
                <a:latin typeface="Open Sans" panose="020B0606030504020204" pitchFamily="34" charset="0"/>
                <a:ea typeface="Open Sans" panose="020B0606030504020204" pitchFamily="34" charset="0"/>
                <a:cs typeface="Open Sans" panose="020B0606030504020204" pitchFamily="34" charset="0"/>
              </a:rPr>
              <a:t>осуществляющие деятельность</a:t>
            </a:r>
          </a:p>
        </p:txBody>
      </p:sp>
      <p:graphicFrame>
        <p:nvGraphicFramePr>
          <p:cNvPr id="20" name="Таблица 19"/>
          <p:cNvGraphicFramePr>
            <a:graphicFrameLocks noGrp="1"/>
          </p:cNvGraphicFramePr>
          <p:nvPr>
            <p:extLst>
              <p:ext uri="{D42A27DB-BD31-4B8C-83A1-F6EECF244321}">
                <p14:modId xmlns:p14="http://schemas.microsoft.com/office/powerpoint/2010/main" xmlns="" val="3544042973"/>
              </p:ext>
            </p:extLst>
          </p:nvPr>
        </p:nvGraphicFramePr>
        <p:xfrm>
          <a:off x="267914" y="1909894"/>
          <a:ext cx="3220552" cy="2163595"/>
        </p:xfrm>
        <a:graphic>
          <a:graphicData uri="http://schemas.openxmlformats.org/drawingml/2006/table">
            <a:tbl>
              <a:tblPr firstRow="1" bandRow="1">
                <a:tableStyleId>{5C22544A-7EE6-4342-B048-85BDC9FD1C3A}</a:tableStyleId>
              </a:tblPr>
              <a:tblGrid>
                <a:gridCol w="1515916">
                  <a:extLst>
                    <a:ext uri="{9D8B030D-6E8A-4147-A177-3AD203B41FA5}">
                      <a16:colId xmlns:a16="http://schemas.microsoft.com/office/drawing/2014/main" xmlns="" val="271249730"/>
                    </a:ext>
                  </a:extLst>
                </a:gridCol>
                <a:gridCol w="1704636">
                  <a:extLst>
                    <a:ext uri="{9D8B030D-6E8A-4147-A177-3AD203B41FA5}">
                      <a16:colId xmlns:a16="http://schemas.microsoft.com/office/drawing/2014/main" xmlns="" val="3658549356"/>
                    </a:ext>
                  </a:extLst>
                </a:gridCol>
              </a:tblGrid>
              <a:tr h="428586">
                <a:tc>
                  <a:txBody>
                    <a:bodyPr/>
                    <a:lstStyle/>
                    <a:p>
                      <a:pPr algn="ctr"/>
                      <a:r>
                        <a:rPr lang="ru-RU" sz="1200"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Банки</a:t>
                      </a:r>
                      <a:endParaRPr lang="ru-RU" sz="1200"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FFFF"/>
                    </a:solidFill>
                  </a:tcPr>
                </a:tc>
                <a:tc>
                  <a:txBody>
                    <a:bodyPr/>
                    <a:lstStyle/>
                    <a:p>
                      <a:pPr algn="ctr"/>
                      <a:r>
                        <a:rPr lang="ru-RU" sz="1200"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Страховые компании</a:t>
                      </a:r>
                      <a:endParaRPr lang="ru-RU" sz="1200"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FFFF"/>
                    </a:solidFill>
                  </a:tcPr>
                </a:tc>
                <a:extLst>
                  <a:ext uri="{0D108BD9-81ED-4DB2-BD59-A6C34878D82A}">
                    <a16:rowId xmlns:a16="http://schemas.microsoft.com/office/drawing/2014/main" xmlns="" val="446570374"/>
                  </a:ext>
                </a:extLst>
              </a:tr>
              <a:tr h="1706395">
                <a:tc>
                  <a:txBody>
                    <a:bodyPr/>
                    <a:lstStyle/>
                    <a:p>
                      <a:pPr algn="ctr"/>
                      <a:r>
                        <a:rPr lang="ru-RU" sz="1100" kern="1200" dirty="0" smtClean="0">
                          <a:solidFill>
                            <a:schemeClr val="dk1"/>
                          </a:solidFill>
                          <a:latin typeface="Open Sans" pitchFamily="34" charset="0"/>
                          <a:ea typeface="Open Sans" pitchFamily="34" charset="0"/>
                          <a:cs typeface="Open Sans" pitchFamily="34" charset="0"/>
                        </a:rPr>
                        <a:t>Смоленское отделение № 8609/0128 ПАО «Сбербанка России»</a:t>
                      </a:r>
                      <a:endParaRPr lang="ru-RU" sz="1100" dirty="0">
                        <a:solidFill>
                          <a:srgbClr val="002060"/>
                        </a:solidFill>
                        <a:latin typeface="Open Sans" pitchFamily="34" charset="0"/>
                        <a:ea typeface="Open Sans" pitchFamily="34" charset="0"/>
                        <a:cs typeface="Open Sans"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FFFFF"/>
                    </a:solidFill>
                  </a:tcPr>
                </a:tc>
                <a:tc>
                  <a:txBody>
                    <a:bodyPr/>
                    <a:lstStyle/>
                    <a:p>
                      <a:pPr algn="ctr" latinLnBrk="1"/>
                      <a:r>
                        <a:rPr lang="ru-RU" sz="1100" kern="1200" dirty="0" smtClean="0">
                          <a:solidFill>
                            <a:schemeClr val="dk1"/>
                          </a:solidFill>
                          <a:latin typeface="Open Sans" pitchFamily="34" charset="0"/>
                          <a:ea typeface="Open Sans" pitchFamily="34" charset="0"/>
                          <a:cs typeface="Open Sans" pitchFamily="34" charset="0"/>
                        </a:rPr>
                        <a:t>Агентский центр</a:t>
                      </a:r>
                      <a:r>
                        <a:rPr lang="ru-RU" sz="1100" kern="1200" baseline="0" dirty="0" smtClean="0">
                          <a:solidFill>
                            <a:schemeClr val="dk1"/>
                          </a:solidFill>
                          <a:latin typeface="Open Sans" pitchFamily="34" charset="0"/>
                          <a:ea typeface="Open Sans" pitchFamily="34" charset="0"/>
                          <a:cs typeface="Open Sans" pitchFamily="34" charset="0"/>
                        </a:rPr>
                        <a:t> «Новодугинский» филиала СК ПА</a:t>
                      </a:r>
                      <a:r>
                        <a:rPr lang="ru-RU" sz="1100" kern="1200" dirty="0" smtClean="0">
                          <a:solidFill>
                            <a:schemeClr val="dk1"/>
                          </a:solidFill>
                          <a:latin typeface="Open Sans" pitchFamily="34" charset="0"/>
                          <a:ea typeface="Open Sans" pitchFamily="34" charset="0"/>
                          <a:cs typeface="Open Sans" pitchFamily="34" charset="0"/>
                        </a:rPr>
                        <a:t>О «Росгосстрах» </a:t>
                      </a:r>
                      <a:br>
                        <a:rPr lang="ru-RU" sz="1100" kern="1200" dirty="0" smtClean="0">
                          <a:solidFill>
                            <a:schemeClr val="dk1"/>
                          </a:solidFill>
                          <a:latin typeface="Open Sans" pitchFamily="34" charset="0"/>
                          <a:ea typeface="Open Sans" pitchFamily="34" charset="0"/>
                          <a:cs typeface="Open Sans" pitchFamily="34" charset="0"/>
                        </a:rPr>
                      </a:br>
                      <a:r>
                        <a:rPr lang="ru-RU" sz="1100" kern="1200" dirty="0" smtClean="0">
                          <a:solidFill>
                            <a:schemeClr val="dk1"/>
                          </a:solidFill>
                          <a:latin typeface="Open Sans" pitchFamily="34" charset="0"/>
                          <a:ea typeface="Open Sans" pitchFamily="34" charset="0"/>
                          <a:cs typeface="Open Sans" pitchFamily="34" charset="0"/>
                        </a:rPr>
                        <a:t>Смоленской  </a:t>
                      </a:r>
                    </a:p>
                    <a:p>
                      <a:pPr algn="ctr" latinLnBrk="1"/>
                      <a:r>
                        <a:rPr lang="ru-RU" sz="1100" kern="1200" smtClean="0">
                          <a:solidFill>
                            <a:schemeClr val="dk1"/>
                          </a:solidFill>
                          <a:latin typeface="Open Sans" pitchFamily="34" charset="0"/>
                          <a:ea typeface="Open Sans" pitchFamily="34" charset="0"/>
                          <a:cs typeface="Open Sans" pitchFamily="34" charset="0"/>
                        </a:rPr>
                        <a:t>области</a:t>
                      </a:r>
                      <a:endParaRPr lang="ru-RU" sz="1100" dirty="0" smtClean="0">
                        <a:solidFill>
                          <a:srgbClr val="002060"/>
                        </a:solidFill>
                        <a:latin typeface="Open Sans" pitchFamily="34" charset="0"/>
                        <a:ea typeface="Open Sans" pitchFamily="34" charset="0"/>
                        <a:cs typeface="Open Sans" pitchFamily="34" charset="0"/>
                      </a:endParaRPr>
                    </a:p>
                    <a:p>
                      <a:pPr algn="ctr"/>
                      <a:endParaRPr lang="ru-RU" sz="900" dirty="0" smtClean="0">
                        <a:solidFill>
                          <a:srgbClr val="002060"/>
                        </a:solidFill>
                        <a:latin typeface="Open Sans" pitchFamily="34" charset="0"/>
                        <a:ea typeface="Open Sans" pitchFamily="34" charset="0"/>
                        <a:cs typeface="Open Sans"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FFFFF"/>
                    </a:solidFill>
                  </a:tcPr>
                </a:tc>
                <a:extLst>
                  <a:ext uri="{0D108BD9-81ED-4DB2-BD59-A6C34878D82A}">
                    <a16:rowId xmlns:a16="http://schemas.microsoft.com/office/drawing/2014/main" xmlns="" val="3661350664"/>
                  </a:ext>
                </a:extLst>
              </a:tr>
            </a:tbl>
          </a:graphicData>
        </a:graphic>
      </p:graphicFrame>
      <p:sp>
        <p:nvSpPr>
          <p:cNvPr id="21" name="TextBox 20"/>
          <p:cNvSpPr txBox="1"/>
          <p:nvPr/>
        </p:nvSpPr>
        <p:spPr>
          <a:xfrm>
            <a:off x="3279149" y="1061865"/>
            <a:ext cx="3779341" cy="338554"/>
          </a:xfrm>
          <a:prstGeom prst="rect">
            <a:avLst/>
          </a:prstGeom>
          <a:noFill/>
        </p:spPr>
        <p:txBody>
          <a:bodyPr wrap="square" rtlCol="0">
            <a:spAutoFit/>
          </a:bodyPr>
          <a:lstStyle/>
          <a:p>
            <a:pPr algn="ctr"/>
            <a:r>
              <a:rPr lang="ru-RU" sz="1600" b="1" dirty="0" smtClean="0">
                <a:solidFill>
                  <a:srgbClr val="007FAC"/>
                </a:solidFill>
                <a:latin typeface="Open Sans" panose="020B0606030504020204" pitchFamily="34" charset="0"/>
                <a:ea typeface="Open Sans" panose="020B0606030504020204" pitchFamily="34" charset="0"/>
                <a:cs typeface="Open Sans" panose="020B0606030504020204" pitchFamily="34" charset="0"/>
              </a:rPr>
              <a:t>Структура доходов, млн. руб</a:t>
            </a:r>
            <a:r>
              <a:rPr lang="ru-RU" sz="1600" b="1" dirty="0">
                <a:solidFill>
                  <a:srgbClr val="007FAC"/>
                </a:solidFill>
                <a:latin typeface="Open Sans" panose="020B0606030504020204" pitchFamily="34" charset="0"/>
                <a:ea typeface="Open Sans" panose="020B0606030504020204" pitchFamily="34" charset="0"/>
                <a:cs typeface="Open Sans" panose="020B0606030504020204" pitchFamily="34" charset="0"/>
              </a:rPr>
              <a:t>.</a:t>
            </a:r>
          </a:p>
        </p:txBody>
      </p:sp>
      <p:graphicFrame>
        <p:nvGraphicFramePr>
          <p:cNvPr id="22" name="Диаграмма 21"/>
          <p:cNvGraphicFramePr/>
          <p:nvPr>
            <p:extLst>
              <p:ext uri="{D42A27DB-BD31-4B8C-83A1-F6EECF244321}">
                <p14:modId xmlns:p14="http://schemas.microsoft.com/office/powerpoint/2010/main" xmlns="" val="1585155718"/>
              </p:ext>
            </p:extLst>
          </p:nvPr>
        </p:nvGraphicFramePr>
        <p:xfrm>
          <a:off x="2740774" y="1129793"/>
          <a:ext cx="4414345" cy="3596422"/>
        </p:xfrm>
        <a:graphic>
          <a:graphicData uri="http://schemas.openxmlformats.org/drawingml/2006/chart">
            <c:chart xmlns:c="http://schemas.openxmlformats.org/drawingml/2006/chart" xmlns:r="http://schemas.openxmlformats.org/officeDocument/2006/relationships" r:id="rId5"/>
          </a:graphicData>
        </a:graphic>
      </p:graphicFrame>
      <p:sp>
        <p:nvSpPr>
          <p:cNvPr id="23" name="TextBox 22"/>
          <p:cNvSpPr txBox="1"/>
          <p:nvPr/>
        </p:nvSpPr>
        <p:spPr>
          <a:xfrm>
            <a:off x="831600" y="4535460"/>
            <a:ext cx="3802564" cy="338554"/>
          </a:xfrm>
          <a:prstGeom prst="rect">
            <a:avLst/>
          </a:prstGeom>
          <a:noFill/>
        </p:spPr>
        <p:txBody>
          <a:bodyPr wrap="square" rtlCol="0">
            <a:spAutoFit/>
          </a:bodyPr>
          <a:lstStyle/>
          <a:p>
            <a:pPr algn="ctr"/>
            <a:r>
              <a:rPr lang="ru-RU" sz="1600" b="1" dirty="0" smtClean="0">
                <a:solidFill>
                  <a:srgbClr val="007FAC"/>
                </a:solidFill>
                <a:latin typeface="Open Sans" panose="020B0606030504020204" pitchFamily="34" charset="0"/>
                <a:ea typeface="Open Sans" panose="020B0606030504020204" pitchFamily="34" charset="0"/>
                <a:cs typeface="Open Sans" panose="020B0606030504020204" pitchFamily="34" charset="0"/>
              </a:rPr>
              <a:t>Структура расходов, млн. руб.</a:t>
            </a:r>
            <a:endParaRPr lang="ru-RU" sz="1600" b="1" dirty="0">
              <a:solidFill>
                <a:srgbClr val="007FAC"/>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TextBox 15"/>
          <p:cNvSpPr txBox="1"/>
          <p:nvPr/>
        </p:nvSpPr>
        <p:spPr>
          <a:xfrm>
            <a:off x="833915" y="154887"/>
            <a:ext cx="1188146"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17" name="Рисунок 16"/>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spTree>
    <p:extLst>
      <p:ext uri="{BB962C8B-B14F-4D97-AF65-F5344CB8AC3E}">
        <p14:creationId xmlns:p14="http://schemas.microsoft.com/office/powerpoint/2010/main" xmlns="" val="12141556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Рисунок 39"/>
          <p:cNvPicPr>
            <a:picLocks noChangeAspect="1"/>
          </p:cNvPicPr>
          <p:nvPr/>
        </p:nvPicPr>
        <p:blipFill>
          <a:blip r:embed="rId3" cstate="print">
            <a:duotone>
              <a:prstClr val="black"/>
              <a:srgbClr val="D1FFFF">
                <a:tint val="45000"/>
                <a:satMod val="400000"/>
              </a:srgbClr>
            </a:duotone>
            <a:extLst>
              <a:ext uri="{BEBA8EAE-BF5A-486C-A8C5-ECC9F3942E4B}">
                <a14:imgProps xmlns:a14="http://schemas.microsoft.com/office/drawing/2010/main" xmlns="">
                  <a14:imgLayer r:embed="rId4">
                    <a14:imgEffect>
                      <a14:brightnessContrast bright="20000"/>
                    </a14:imgEffect>
                  </a14:imgLayer>
                </a14:imgProps>
              </a:ext>
              <a:ext uri="{28A0092B-C50C-407E-A947-70E740481C1C}">
                <a14:useLocalDpi xmlns:a14="http://schemas.microsoft.com/office/drawing/2010/main" xmlns="" val="0"/>
              </a:ext>
            </a:extLst>
          </a:blip>
          <a:stretch>
            <a:fillRect/>
          </a:stretch>
        </p:blipFill>
        <p:spPr>
          <a:xfrm>
            <a:off x="13670" y="4517821"/>
            <a:ext cx="7425355" cy="648457"/>
          </a:xfrm>
          <a:prstGeom prst="rect">
            <a:avLst/>
          </a:prstGeom>
        </p:spPr>
      </p:pic>
      <p:pic>
        <p:nvPicPr>
          <p:cNvPr id="39" name="Рисунок 38"/>
          <p:cNvPicPr>
            <a:picLocks noChangeAspect="1"/>
          </p:cNvPicPr>
          <p:nvPr/>
        </p:nvPicPr>
        <p:blipFill>
          <a:blip r:embed="rId5" cstate="print">
            <a:duotone>
              <a:prstClr val="black"/>
              <a:srgbClr val="FFFFB0">
                <a:tint val="45000"/>
                <a:satMod val="400000"/>
              </a:srgbClr>
            </a:duotone>
            <a:extLst>
              <a:ext uri="{BEBA8EAE-BF5A-486C-A8C5-ECC9F3942E4B}">
                <a14:imgProps xmlns:a14="http://schemas.microsoft.com/office/drawing/2010/main" xmlns="">
                  <a14:imgLayer r:embed="rId4">
                    <a14:imgEffect>
                      <a14:artisticCrisscrossEtching/>
                    </a14:imgEffect>
                    <a14:imgEffect>
                      <a14:brightnessContrast bright="20000"/>
                    </a14:imgEffect>
                  </a14:imgLayer>
                </a14:imgProps>
              </a:ext>
              <a:ext uri="{28A0092B-C50C-407E-A947-70E740481C1C}">
                <a14:useLocalDpi xmlns:a14="http://schemas.microsoft.com/office/drawing/2010/main" xmlns="" val="0"/>
              </a:ext>
            </a:extLst>
          </a:blip>
          <a:stretch>
            <a:fillRect/>
          </a:stretch>
        </p:blipFill>
        <p:spPr>
          <a:xfrm>
            <a:off x="0" y="5642062"/>
            <a:ext cx="6429375" cy="830744"/>
          </a:xfrm>
          <a:prstGeom prst="rect">
            <a:avLst/>
          </a:prstGeom>
          <a:effectLst>
            <a:glow rad="127000">
              <a:schemeClr val="accent1">
                <a:alpha val="0"/>
              </a:schemeClr>
            </a:glow>
            <a:outerShdw blurRad="50800" dist="50800" dir="5400000" sx="99000" sy="99000" algn="ctr" rotWithShape="0">
              <a:srgbClr val="000000">
                <a:alpha val="0"/>
              </a:srgbClr>
            </a:outerShdw>
            <a:reflection stA="97000" endPos="0" dist="50800" dir="5400000" sy="-100000" algn="bl" rotWithShape="0"/>
          </a:effectLst>
        </p:spPr>
      </p:pic>
      <p:pic>
        <p:nvPicPr>
          <p:cNvPr id="6" name="Рисунок 5"/>
          <p:cNvPicPr>
            <a:picLocks noChangeAspect="1"/>
          </p:cNvPicPr>
          <p:nvPr/>
        </p:nvPicPr>
        <p:blipFill>
          <a:blip r:embed="rId6" cstate="print">
            <a:extLst>
              <a:ext uri="{BEBA8EAE-BF5A-486C-A8C5-ECC9F3942E4B}">
                <a14:imgProps xmlns:a14="http://schemas.microsoft.com/office/drawing/2010/main" xmlns="">
                  <a14:imgLayer r:embed="rId4">
                    <a14:imgEffect>
                      <a14:artisticCrisscrossEtching/>
                    </a14:imgEffect>
                    <a14:imgEffect>
                      <a14:brightnessContrast bright="20000" contrast="-40000"/>
                    </a14:imgEffect>
                  </a14:imgLayer>
                </a14:imgProps>
              </a:ext>
              <a:ext uri="{28A0092B-C50C-407E-A947-70E740481C1C}">
                <a14:useLocalDpi xmlns:a14="http://schemas.microsoft.com/office/drawing/2010/main" xmlns="" val="0"/>
              </a:ext>
            </a:extLst>
          </a:blip>
          <a:stretch>
            <a:fillRect/>
          </a:stretch>
        </p:blipFill>
        <p:spPr>
          <a:xfrm>
            <a:off x="0" y="3375375"/>
            <a:ext cx="7559675" cy="1069785"/>
          </a:xfrm>
          <a:prstGeom prst="rect">
            <a:avLst/>
          </a:prstGeom>
          <a:ln>
            <a:noFill/>
            <a:prstDash val="lgDash"/>
          </a:ln>
        </p:spPr>
      </p:pic>
      <p:pic>
        <p:nvPicPr>
          <p:cNvPr id="10" name="Рисунок 9"/>
          <p:cNvPicPr>
            <a:picLocks noChangeAspect="1"/>
          </p:cNvPicPr>
          <p:nvPr/>
        </p:nvPicPr>
        <p:blipFill>
          <a:blip r:embed="rId7" cstate="print"/>
          <a:stretch>
            <a:fillRect/>
          </a:stretch>
        </p:blipFill>
        <p:spPr>
          <a:xfrm>
            <a:off x="2061031" y="156237"/>
            <a:ext cx="5498644" cy="768091"/>
          </a:xfrm>
          <a:prstGeom prst="rect">
            <a:avLst/>
          </a:prstGeom>
        </p:spPr>
      </p:pic>
      <p:sp>
        <p:nvSpPr>
          <p:cNvPr id="3" name="TextBox 2"/>
          <p:cNvSpPr txBox="1"/>
          <p:nvPr/>
        </p:nvSpPr>
        <p:spPr>
          <a:xfrm>
            <a:off x="2061031" y="311192"/>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Образование</a:t>
            </a:r>
          </a:p>
        </p:txBody>
      </p:sp>
      <p:sp>
        <p:nvSpPr>
          <p:cNvPr id="4" name="TextBox 3"/>
          <p:cNvSpPr txBox="1"/>
          <p:nvPr/>
        </p:nvSpPr>
        <p:spPr>
          <a:xfrm>
            <a:off x="7121735" y="7190343"/>
            <a:ext cx="421910"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25</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9" name="TextBox 28"/>
          <p:cNvSpPr txBox="1"/>
          <p:nvPr/>
        </p:nvSpPr>
        <p:spPr>
          <a:xfrm>
            <a:off x="313301" y="3249637"/>
            <a:ext cx="1718740" cy="646331"/>
          </a:xfrm>
          <a:prstGeom prst="rect">
            <a:avLst/>
          </a:prstGeom>
          <a:noFill/>
        </p:spPr>
        <p:txBody>
          <a:bodyPr wrap="square" rtlCol="0">
            <a:spAutoFit/>
          </a:bodyPr>
          <a:lstStyle/>
          <a:p>
            <a:pPr algn="ctr"/>
            <a:r>
              <a:rPr lang="ru-RU"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Общее </a:t>
            </a:r>
          </a:p>
          <a:p>
            <a:pPr algn="ctr"/>
            <a:r>
              <a:rPr lang="ru-RU"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образование</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0" name="TextBox 29"/>
          <p:cNvSpPr txBox="1"/>
          <p:nvPr/>
        </p:nvSpPr>
        <p:spPr>
          <a:xfrm>
            <a:off x="2785404" y="3422119"/>
            <a:ext cx="3643532" cy="938719"/>
          </a:xfrm>
          <a:prstGeom prst="rect">
            <a:avLst/>
          </a:prstGeom>
          <a:noFill/>
        </p:spPr>
        <p:txBody>
          <a:bodyPr wrap="square" rtlCol="0">
            <a:spAutoFit/>
          </a:bodyPr>
          <a:lstStyle/>
          <a:p>
            <a:pPr marL="342900" indent="-342900"/>
            <a:r>
              <a:rPr lang="ru-RU" sz="1400" b="1" dirty="0">
                <a:solidFill>
                  <a:srgbClr val="245776"/>
                </a:solidFill>
                <a:latin typeface="Open Sans" pitchFamily="34" charset="0"/>
                <a:ea typeface="Open Sans" pitchFamily="34" charset="0"/>
                <a:cs typeface="Open Sans" pitchFamily="34" charset="0"/>
              </a:rPr>
              <a:t>2</a:t>
            </a:r>
            <a:r>
              <a:rPr lang="ru-RU" sz="1300" dirty="0" smtClean="0">
                <a:solidFill>
                  <a:srgbClr val="245776"/>
                </a:solidFill>
                <a:latin typeface="Open Sans" pitchFamily="34" charset="0"/>
                <a:ea typeface="Open Sans" pitchFamily="34" charset="0"/>
                <a:cs typeface="Open Sans" pitchFamily="34" charset="0"/>
              </a:rPr>
              <a:t> средние школы</a:t>
            </a:r>
          </a:p>
          <a:p>
            <a:pPr marL="342900" indent="-342900"/>
            <a:r>
              <a:rPr lang="ru-RU" sz="1300" dirty="0" smtClean="0">
                <a:solidFill>
                  <a:srgbClr val="245776"/>
                </a:solidFill>
                <a:latin typeface="Open Sans" pitchFamily="34" charset="0"/>
                <a:ea typeface="Open Sans" pitchFamily="34" charset="0"/>
                <a:cs typeface="Open Sans" pitchFamily="34" charset="0"/>
              </a:rPr>
              <a:t>4 основные школы</a:t>
            </a:r>
          </a:p>
          <a:p>
            <a:pPr marL="342900" indent="-342900"/>
            <a:r>
              <a:rPr lang="ru-RU" sz="1400" b="1" dirty="0">
                <a:solidFill>
                  <a:srgbClr val="245776"/>
                </a:solidFill>
                <a:latin typeface="Open Sans" pitchFamily="34" charset="0"/>
                <a:ea typeface="Open Sans" pitchFamily="34" charset="0"/>
                <a:cs typeface="Open Sans" pitchFamily="34" charset="0"/>
              </a:rPr>
              <a:t>1</a:t>
            </a:r>
            <a:r>
              <a:rPr lang="ru-RU" sz="1300" dirty="0" smtClean="0">
                <a:solidFill>
                  <a:srgbClr val="245776"/>
                </a:solidFill>
                <a:latin typeface="Open Sans" pitchFamily="34" charset="0"/>
                <a:ea typeface="Open Sans" pitchFamily="34" charset="0"/>
                <a:cs typeface="Open Sans" pitchFamily="34" charset="0"/>
              </a:rPr>
              <a:t> начальная </a:t>
            </a:r>
            <a:r>
              <a:rPr lang="ru-RU" sz="1300" dirty="0" err="1" smtClean="0">
                <a:solidFill>
                  <a:srgbClr val="245776"/>
                </a:solidFill>
                <a:latin typeface="Open Sans" pitchFamily="34" charset="0"/>
                <a:ea typeface="Open Sans" pitchFamily="34" charset="0"/>
                <a:cs typeface="Open Sans" pitchFamily="34" charset="0"/>
              </a:rPr>
              <a:t>школа-детский</a:t>
            </a:r>
            <a:r>
              <a:rPr lang="ru-RU" sz="1300" dirty="0" smtClean="0">
                <a:solidFill>
                  <a:srgbClr val="245776"/>
                </a:solidFill>
                <a:latin typeface="Open Sans" pitchFamily="34" charset="0"/>
                <a:ea typeface="Open Sans" pitchFamily="34" charset="0"/>
                <a:cs typeface="Open Sans" pitchFamily="34" charset="0"/>
              </a:rPr>
              <a:t> сад</a:t>
            </a:r>
          </a:p>
          <a:p>
            <a:pPr marL="342900" indent="-342900"/>
            <a:endParaRPr lang="ru-RU" sz="1300" dirty="0">
              <a:solidFill>
                <a:schemeClr val="accent1">
                  <a:lumMod val="50000"/>
                </a:schemeClr>
              </a:solidFill>
              <a:latin typeface="Open Sans" panose="020B0806030504020204" pitchFamily="34" charset="0"/>
              <a:ea typeface="Open Sans" panose="020B0806030504020204" pitchFamily="34" charset="0"/>
              <a:cs typeface="Open Sans" panose="020B0806030504020204" pitchFamily="34" charset="0"/>
            </a:endParaRPr>
          </a:p>
        </p:txBody>
      </p:sp>
      <p:pic>
        <p:nvPicPr>
          <p:cNvPr id="36" name="Рисунок 35"/>
          <p:cNvPicPr>
            <a:picLocks noChangeAspect="1"/>
          </p:cNvPicPr>
          <p:nvPr/>
        </p:nvPicPr>
        <p:blipFill>
          <a:blip r:embed="rId3" cstate="print">
            <a:duotone>
              <a:prstClr val="black"/>
              <a:srgbClr val="D1FFFF">
                <a:tint val="45000"/>
                <a:satMod val="400000"/>
              </a:srgbClr>
            </a:duotone>
            <a:extLst>
              <a:ext uri="{BEBA8EAE-BF5A-486C-A8C5-ECC9F3942E4B}">
                <a14:imgProps xmlns:a14="http://schemas.microsoft.com/office/drawing/2010/main" xmlns="">
                  <a14:imgLayer r:embed="rId4">
                    <a14:imgEffect>
                      <a14:brightnessContrast bright="20000"/>
                    </a14:imgEffect>
                  </a14:imgLayer>
                </a14:imgProps>
              </a:ext>
              <a:ext uri="{28A0092B-C50C-407E-A947-70E740481C1C}">
                <a14:useLocalDpi xmlns:a14="http://schemas.microsoft.com/office/drawing/2010/main" xmlns="" val="0"/>
              </a:ext>
            </a:extLst>
          </a:blip>
          <a:stretch>
            <a:fillRect/>
          </a:stretch>
        </p:blipFill>
        <p:spPr>
          <a:xfrm>
            <a:off x="1" y="4509695"/>
            <a:ext cx="7292403" cy="1042495"/>
          </a:xfrm>
          <a:prstGeom prst="rect">
            <a:avLst/>
          </a:prstGeom>
        </p:spPr>
      </p:pic>
      <p:sp>
        <p:nvSpPr>
          <p:cNvPr id="37" name="TextBox 36"/>
          <p:cNvSpPr txBox="1"/>
          <p:nvPr/>
        </p:nvSpPr>
        <p:spPr>
          <a:xfrm>
            <a:off x="88442" y="4490748"/>
            <a:ext cx="2237472" cy="646331"/>
          </a:xfrm>
          <a:prstGeom prst="rect">
            <a:avLst/>
          </a:prstGeom>
          <a:noFill/>
        </p:spPr>
        <p:txBody>
          <a:bodyPr wrap="none" rtlCol="0">
            <a:spAutoFit/>
          </a:bodyPr>
          <a:lstStyle/>
          <a:p>
            <a:pPr algn="ctr"/>
            <a:r>
              <a:rPr lang="ru-RU"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Дополнительное </a:t>
            </a:r>
          </a:p>
          <a:p>
            <a:pPr algn="ctr"/>
            <a:r>
              <a:rPr lang="ru-RU"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образование</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5" name="TextBox 44"/>
          <p:cNvSpPr txBox="1"/>
          <p:nvPr/>
        </p:nvSpPr>
        <p:spPr>
          <a:xfrm>
            <a:off x="293873" y="5714879"/>
            <a:ext cx="1738168" cy="646331"/>
          </a:xfrm>
          <a:prstGeom prst="rect">
            <a:avLst/>
          </a:prstGeom>
          <a:noFill/>
        </p:spPr>
        <p:txBody>
          <a:bodyPr wrap="none" rtlCol="0">
            <a:spAutoFit/>
          </a:bodyPr>
          <a:lstStyle/>
          <a:p>
            <a:pPr algn="ctr"/>
            <a:r>
              <a:rPr lang="ru-RU"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Дошкольное</a:t>
            </a:r>
          </a:p>
          <a:p>
            <a:pPr algn="ctr"/>
            <a:r>
              <a:rPr lang="ru-RU"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образование</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54" name="Рисунок 53"/>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479579" y="1115151"/>
            <a:ext cx="1503758" cy="1501632"/>
          </a:xfrm>
          <a:prstGeom prst="rect">
            <a:avLst/>
          </a:prstGeom>
        </p:spPr>
      </p:pic>
      <p:pic>
        <p:nvPicPr>
          <p:cNvPr id="56" name="Рисунок 55"/>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2141263" y="1113362"/>
            <a:ext cx="1518609" cy="1516461"/>
          </a:xfrm>
          <a:prstGeom prst="rect">
            <a:avLst/>
          </a:prstGeom>
        </p:spPr>
      </p:pic>
      <p:pic>
        <p:nvPicPr>
          <p:cNvPr id="57" name="Рисунок 56"/>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3817798" y="1131067"/>
            <a:ext cx="1503758" cy="1501632"/>
          </a:xfrm>
          <a:prstGeom prst="rect">
            <a:avLst/>
          </a:prstGeom>
        </p:spPr>
      </p:pic>
      <p:pic>
        <p:nvPicPr>
          <p:cNvPr id="58" name="Рисунок 57"/>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5474274" y="1131067"/>
            <a:ext cx="1518609" cy="1516461"/>
          </a:xfrm>
          <a:prstGeom prst="rect">
            <a:avLst/>
          </a:prstGeom>
        </p:spPr>
      </p:pic>
      <p:sp>
        <p:nvSpPr>
          <p:cNvPr id="59" name="TextBox 58"/>
          <p:cNvSpPr txBox="1"/>
          <p:nvPr/>
        </p:nvSpPr>
        <p:spPr>
          <a:xfrm>
            <a:off x="91983" y="3770142"/>
            <a:ext cx="2625847" cy="707886"/>
          </a:xfrm>
          <a:prstGeom prst="rect">
            <a:avLst/>
          </a:prstGeom>
          <a:noFill/>
        </p:spPr>
        <p:txBody>
          <a:bodyPr wrap="square" rtlCol="0">
            <a:spAutoFit/>
          </a:bodyPr>
          <a:lstStyle/>
          <a:p>
            <a:r>
              <a:rPr lang="ru-RU" sz="1200" dirty="0" smtClean="0">
                <a:latin typeface="Open Sans" panose="020B0606030504020204" pitchFamily="34" charset="0"/>
                <a:ea typeface="Open Sans" panose="020B0606030504020204" pitchFamily="34" charset="0"/>
                <a:cs typeface="Open Sans" panose="020B0606030504020204" pitchFamily="34" charset="0"/>
              </a:rPr>
              <a:t>Численность школьников </a:t>
            </a:r>
          </a:p>
          <a:p>
            <a:r>
              <a:rPr lang="ru-RU" sz="1200" dirty="0" smtClean="0">
                <a:latin typeface="Open Sans" panose="020B0606030504020204" pitchFamily="34" charset="0"/>
                <a:ea typeface="Open Sans" panose="020B0606030504020204" pitchFamily="34" charset="0"/>
                <a:cs typeface="Open Sans" panose="020B0606030504020204" pitchFamily="34" charset="0"/>
              </a:rPr>
              <a:t>в муниципальных учреждениях </a:t>
            </a:r>
          </a:p>
          <a:p>
            <a:pPr algn="ctr"/>
            <a:r>
              <a:rPr lang="ru-RU" sz="16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414 </a:t>
            </a:r>
            <a:r>
              <a:rPr lang="ru-RU" sz="1200" dirty="0" smtClean="0">
                <a:latin typeface="Open Sans" panose="020B0606030504020204" pitchFamily="34" charset="0"/>
                <a:ea typeface="Open Sans" panose="020B0606030504020204" pitchFamily="34" charset="0"/>
                <a:cs typeface="Open Sans" panose="020B0606030504020204" pitchFamily="34" charset="0"/>
              </a:rPr>
              <a:t>чел.</a:t>
            </a:r>
            <a:endParaRPr lang="ru-RU" sz="1050" dirty="0">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p:cNvSpPr txBox="1"/>
          <p:nvPr/>
        </p:nvSpPr>
        <p:spPr>
          <a:xfrm>
            <a:off x="2494045" y="1476968"/>
            <a:ext cx="498855" cy="769441"/>
          </a:xfrm>
          <a:prstGeom prst="rect">
            <a:avLst/>
          </a:prstGeom>
          <a:noFill/>
        </p:spPr>
        <p:txBody>
          <a:bodyPr wrap="none" rtlCol="0">
            <a:spAutoFit/>
          </a:bodyPr>
          <a:lstStyle/>
          <a:p>
            <a:r>
              <a:rPr lang="ru-RU" sz="4400" b="1" dirty="0" smtClean="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6</a:t>
            </a:r>
            <a:endParaRPr lang="ru-RU" sz="4400" b="1" dirty="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1" name="TextBox 40"/>
          <p:cNvSpPr txBox="1"/>
          <p:nvPr/>
        </p:nvSpPr>
        <p:spPr>
          <a:xfrm>
            <a:off x="4317645" y="1486141"/>
            <a:ext cx="498855" cy="769441"/>
          </a:xfrm>
          <a:prstGeom prst="rect">
            <a:avLst/>
          </a:prstGeom>
          <a:noFill/>
        </p:spPr>
        <p:txBody>
          <a:bodyPr wrap="none" rtlCol="0">
            <a:spAutoFit/>
          </a:bodyPr>
          <a:lstStyle/>
          <a:p>
            <a:r>
              <a:rPr lang="ru-RU" sz="4400" b="1" dirty="0" smtClean="0">
                <a:solidFill>
                  <a:srgbClr val="59C0D5"/>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5</a:t>
            </a:r>
            <a:endParaRPr lang="ru-RU" sz="4400" b="1" dirty="0">
              <a:solidFill>
                <a:srgbClr val="59C0D5"/>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2" name="TextBox 41"/>
          <p:cNvSpPr txBox="1"/>
          <p:nvPr/>
        </p:nvSpPr>
        <p:spPr>
          <a:xfrm>
            <a:off x="6010839" y="1465912"/>
            <a:ext cx="498855" cy="769441"/>
          </a:xfrm>
          <a:prstGeom prst="rect">
            <a:avLst/>
          </a:prstGeom>
          <a:noFill/>
        </p:spPr>
        <p:txBody>
          <a:bodyPr wrap="none" rtlCol="0">
            <a:spAutoFit/>
          </a:bodyPr>
          <a:lstStyle/>
          <a:p>
            <a:r>
              <a:rPr lang="ru-RU" sz="4400" b="1" dirty="0" smtClean="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1</a:t>
            </a:r>
            <a:endParaRPr lang="ru-RU" sz="4400" b="1" dirty="0">
              <a:solidFill>
                <a:schemeClr val="bg1"/>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3" name="TextBox 42"/>
          <p:cNvSpPr txBox="1"/>
          <p:nvPr/>
        </p:nvSpPr>
        <p:spPr>
          <a:xfrm>
            <a:off x="783618" y="1474761"/>
            <a:ext cx="813043" cy="769441"/>
          </a:xfrm>
          <a:prstGeom prst="rect">
            <a:avLst/>
          </a:prstGeom>
          <a:noFill/>
        </p:spPr>
        <p:txBody>
          <a:bodyPr wrap="none" rtlCol="0">
            <a:spAutoFit/>
          </a:bodyPr>
          <a:lstStyle/>
          <a:p>
            <a:r>
              <a:rPr lang="ru-RU" sz="4400" b="1" dirty="0" smtClean="0">
                <a:solidFill>
                  <a:srgbClr val="43E3EB"/>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12</a:t>
            </a:r>
            <a:endParaRPr lang="ru-RU" sz="4400" b="1" dirty="0">
              <a:solidFill>
                <a:srgbClr val="43E3EB"/>
              </a:solidFill>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1" name="Прямоугольник 10"/>
          <p:cNvSpPr/>
          <p:nvPr/>
        </p:nvSpPr>
        <p:spPr>
          <a:xfrm>
            <a:off x="2325914" y="4587036"/>
            <a:ext cx="5184374" cy="572464"/>
          </a:xfrm>
          <a:prstGeom prst="rect">
            <a:avLst/>
          </a:prstGeom>
        </p:spPr>
        <p:txBody>
          <a:bodyPr wrap="square">
            <a:spAutoFit/>
          </a:bodyPr>
          <a:lstStyle/>
          <a:p>
            <a:pPr>
              <a:lnSpc>
                <a:spcPct val="130000"/>
              </a:lnSpc>
            </a:pPr>
            <a:r>
              <a:rPr lang="ru-RU" sz="1200" dirty="0" smtClean="0">
                <a:latin typeface="Open Sans" pitchFamily="34" charset="0"/>
                <a:ea typeface="Open Sans" pitchFamily="34" charset="0"/>
                <a:cs typeface="Open Sans" pitchFamily="34" charset="0"/>
              </a:rPr>
              <a:t>МБУ ДО «Новодугинский дом детского творчества» </a:t>
            </a:r>
          </a:p>
          <a:p>
            <a:pPr>
              <a:lnSpc>
                <a:spcPct val="130000"/>
              </a:lnSpc>
            </a:pPr>
            <a:r>
              <a:rPr lang="ru-RU" sz="1200" dirty="0" smtClean="0">
                <a:latin typeface="Open Sans" pitchFamily="34" charset="0"/>
                <a:ea typeface="Open Sans" pitchFamily="34" charset="0"/>
                <a:cs typeface="Open Sans" pitchFamily="34" charset="0"/>
              </a:rPr>
              <a:t>МКУ ДО «Новодугинская детская школа искусств»</a:t>
            </a:r>
          </a:p>
        </p:txBody>
      </p:sp>
      <p:sp>
        <p:nvSpPr>
          <p:cNvPr id="50" name="TextBox 49"/>
          <p:cNvSpPr txBox="1"/>
          <p:nvPr/>
        </p:nvSpPr>
        <p:spPr>
          <a:xfrm>
            <a:off x="2277001" y="5780435"/>
            <a:ext cx="2890984" cy="553998"/>
          </a:xfrm>
          <a:prstGeom prst="rect">
            <a:avLst/>
          </a:prstGeom>
          <a:noFill/>
        </p:spPr>
        <p:txBody>
          <a:bodyPr wrap="none" rtlCol="0">
            <a:spAutoFit/>
          </a:bodyPr>
          <a:lstStyle/>
          <a:p>
            <a:r>
              <a:rPr lang="ru-RU" sz="14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5 </a:t>
            </a:r>
            <a:r>
              <a:rPr lang="ru-RU" sz="1400" dirty="0" smtClean="0">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rPr>
              <a:t>муниципальных детских садов</a:t>
            </a:r>
          </a:p>
          <a:p>
            <a:r>
              <a:rPr lang="ru-RU" sz="1400" b="1" dirty="0">
                <a:solidFill>
                  <a:srgbClr val="245776"/>
                </a:solidFill>
                <a:latin typeface="Open Sans" pitchFamily="34" charset="0"/>
                <a:ea typeface="Open Sans" pitchFamily="34" charset="0"/>
                <a:cs typeface="Open Sans" pitchFamily="34" charset="0"/>
              </a:rPr>
              <a:t>1</a:t>
            </a:r>
            <a:r>
              <a:rPr lang="ru-RU" sz="1600" dirty="0" smtClean="0">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ru-RU" sz="1400" dirty="0" smtClean="0">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rPr>
              <a:t>школа-детский сад</a:t>
            </a:r>
            <a:endParaRPr lang="ru-RU" sz="1400" dirty="0">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TextBox 30"/>
          <p:cNvSpPr txBox="1"/>
          <p:nvPr/>
        </p:nvSpPr>
        <p:spPr>
          <a:xfrm>
            <a:off x="474031" y="2607459"/>
            <a:ext cx="1509306" cy="600164"/>
          </a:xfrm>
          <a:prstGeom prst="rect">
            <a:avLst/>
          </a:prstGeom>
          <a:noFill/>
        </p:spPr>
        <p:txBody>
          <a:bodyPr wrap="square" rtlCol="0">
            <a:spAutoFit/>
          </a:bodyPr>
          <a:lstStyle/>
          <a:p>
            <a:pPr algn="ct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Муниципальные </a:t>
            </a:r>
          </a:p>
          <a:p>
            <a:pPr algn="ct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образовательные </a:t>
            </a:r>
          </a:p>
          <a:p>
            <a:pPr algn="ct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учреждения</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2" name="TextBox 31"/>
          <p:cNvSpPr txBox="1"/>
          <p:nvPr/>
        </p:nvSpPr>
        <p:spPr>
          <a:xfrm>
            <a:off x="3829846" y="2649521"/>
            <a:ext cx="1458296" cy="600164"/>
          </a:xfrm>
          <a:prstGeom prst="rect">
            <a:avLst/>
          </a:prstGeom>
          <a:noFill/>
        </p:spPr>
        <p:txBody>
          <a:bodyPr wrap="square" rtlCol="0">
            <a:spAutoFit/>
          </a:bodyPr>
          <a:lstStyle/>
          <a:p>
            <a:pPr algn="ct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Учреждения дошкольного образования</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3" name="TextBox 32"/>
          <p:cNvSpPr txBox="1"/>
          <p:nvPr/>
        </p:nvSpPr>
        <p:spPr>
          <a:xfrm>
            <a:off x="2259068" y="2629823"/>
            <a:ext cx="1210771" cy="600164"/>
          </a:xfrm>
          <a:prstGeom prst="rect">
            <a:avLst/>
          </a:prstGeom>
          <a:noFill/>
        </p:spPr>
        <p:txBody>
          <a:bodyPr wrap="square" rtlCol="0">
            <a:spAutoFit/>
          </a:bodyPr>
          <a:lstStyle/>
          <a:p>
            <a:pPr algn="ct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Учреждения общего образования</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4" name="TextBox 33"/>
          <p:cNvSpPr txBox="1"/>
          <p:nvPr/>
        </p:nvSpPr>
        <p:spPr>
          <a:xfrm>
            <a:off x="5238829" y="2648128"/>
            <a:ext cx="2053575" cy="600164"/>
          </a:xfrm>
          <a:prstGeom prst="rect">
            <a:avLst/>
          </a:prstGeom>
          <a:noFill/>
        </p:spPr>
        <p:txBody>
          <a:bodyPr wrap="square" rtlCol="0">
            <a:spAutoFit/>
          </a:bodyPr>
          <a:lstStyle/>
          <a:p>
            <a:pPr algn="ctr"/>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Учреждения дополнительного образования</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6" name="TextBox 45"/>
          <p:cNvSpPr txBox="1"/>
          <p:nvPr/>
        </p:nvSpPr>
        <p:spPr>
          <a:xfrm>
            <a:off x="833915" y="154887"/>
            <a:ext cx="1225015"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 </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47" name="Рисунок 46"/>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sp>
        <p:nvSpPr>
          <p:cNvPr id="38" name="TextBox 37"/>
          <p:cNvSpPr txBox="1"/>
          <p:nvPr/>
        </p:nvSpPr>
        <p:spPr>
          <a:xfrm>
            <a:off x="71911" y="5028970"/>
            <a:ext cx="2127185" cy="523220"/>
          </a:xfrm>
          <a:prstGeom prst="rect">
            <a:avLst/>
          </a:prstGeom>
          <a:noFill/>
        </p:spPr>
        <p:txBody>
          <a:bodyPr wrap="none" rtlCol="0">
            <a:spAutoFit/>
          </a:bodyPr>
          <a:lstStyle/>
          <a:p>
            <a:r>
              <a:rPr lang="ru-RU" sz="1200" dirty="0" smtClean="0">
                <a:latin typeface="Open Sans" panose="020B0606030504020204" pitchFamily="34" charset="0"/>
                <a:ea typeface="Open Sans" panose="020B0606030504020204" pitchFamily="34" charset="0"/>
                <a:cs typeface="Open Sans" panose="020B0606030504020204" pitchFamily="34" charset="0"/>
              </a:rPr>
              <a:t>Численность обучающихся</a:t>
            </a:r>
          </a:p>
          <a:p>
            <a:pPr algn="ctr"/>
            <a:r>
              <a:rPr lang="ru-RU" sz="16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481 </a:t>
            </a:r>
            <a:r>
              <a:rPr lang="ru-RU" sz="1200" dirty="0" smtClean="0">
                <a:latin typeface="Open Sans" panose="020B0606030504020204" pitchFamily="34" charset="0"/>
                <a:ea typeface="Open Sans" panose="020B0606030504020204" pitchFamily="34" charset="0"/>
                <a:cs typeface="Open Sans" panose="020B0606030504020204" pitchFamily="34" charset="0"/>
              </a:rPr>
              <a:t>чел.</a:t>
            </a:r>
            <a:endParaRPr lang="ru-RU" sz="105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xmlns="" val="391482510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3" cstate="print"/>
          <a:stretch>
            <a:fillRect/>
          </a:stretch>
        </p:blipFill>
        <p:spPr>
          <a:xfrm>
            <a:off x="2061031" y="156237"/>
            <a:ext cx="5498644" cy="768091"/>
          </a:xfrm>
          <a:prstGeom prst="rect">
            <a:avLst/>
          </a:prstGeom>
        </p:spPr>
      </p:pic>
      <p:sp>
        <p:nvSpPr>
          <p:cNvPr id="3" name="TextBox 2"/>
          <p:cNvSpPr txBox="1"/>
          <p:nvPr/>
        </p:nvSpPr>
        <p:spPr>
          <a:xfrm>
            <a:off x="2061031" y="311950"/>
            <a:ext cx="5388908"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Здравоохранение</a:t>
            </a:r>
          </a:p>
        </p:txBody>
      </p:sp>
      <p:sp>
        <p:nvSpPr>
          <p:cNvPr id="4" name="TextBox 3"/>
          <p:cNvSpPr txBox="1"/>
          <p:nvPr/>
        </p:nvSpPr>
        <p:spPr>
          <a:xfrm>
            <a:off x="7155119" y="7190343"/>
            <a:ext cx="421910"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26</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graphicFrame>
        <p:nvGraphicFramePr>
          <p:cNvPr id="7" name="Таблица 6"/>
          <p:cNvGraphicFramePr>
            <a:graphicFrameLocks noGrp="1"/>
          </p:cNvGraphicFramePr>
          <p:nvPr>
            <p:extLst>
              <p:ext uri="{D42A27DB-BD31-4B8C-83A1-F6EECF244321}">
                <p14:modId xmlns:p14="http://schemas.microsoft.com/office/powerpoint/2010/main" xmlns="" val="3115136628"/>
              </p:ext>
            </p:extLst>
          </p:nvPr>
        </p:nvGraphicFramePr>
        <p:xfrm>
          <a:off x="194613" y="1199623"/>
          <a:ext cx="3680544" cy="1876762"/>
        </p:xfrm>
        <a:graphic>
          <a:graphicData uri="http://schemas.openxmlformats.org/drawingml/2006/table">
            <a:tbl>
              <a:tblPr firstRow="1" bandRow="1">
                <a:tableStyleId>{5C22544A-7EE6-4342-B048-85BDC9FD1C3A}</a:tableStyleId>
              </a:tblPr>
              <a:tblGrid>
                <a:gridCol w="2970380">
                  <a:extLst>
                    <a:ext uri="{9D8B030D-6E8A-4147-A177-3AD203B41FA5}">
                      <a16:colId xmlns:a16="http://schemas.microsoft.com/office/drawing/2014/main" xmlns="" val="2891352032"/>
                    </a:ext>
                  </a:extLst>
                </a:gridCol>
                <a:gridCol w="710164">
                  <a:extLst>
                    <a:ext uri="{9D8B030D-6E8A-4147-A177-3AD203B41FA5}">
                      <a16:colId xmlns:a16="http://schemas.microsoft.com/office/drawing/2014/main" xmlns="" val="264918717"/>
                    </a:ext>
                  </a:extLst>
                </a:gridCol>
              </a:tblGrid>
              <a:tr h="419778">
                <a:tc gridSpan="2">
                  <a:txBody>
                    <a:bodyPr/>
                    <a:lstStyle/>
                    <a:p>
                      <a:pPr algn="ctr"/>
                      <a:r>
                        <a:rPr lang="ru-RU" cap="all" baseline="0" dirty="0" smtClean="0">
                          <a:latin typeface="Open Sans" panose="020B0606030504020204" pitchFamily="34" charset="0"/>
                          <a:ea typeface="Open Sans" panose="020B0606030504020204" pitchFamily="34" charset="0"/>
                          <a:cs typeface="Open Sans" panose="020B0606030504020204" pitchFamily="34" charset="0"/>
                        </a:rPr>
                        <a:t>Сеть медицинских учреждений</a:t>
                      </a:r>
                      <a:endParaRPr lang="ru-RU" cap="all" baseline="0" dirty="0">
                        <a:latin typeface="Open Sans" panose="020B0606030504020204" pitchFamily="34" charset="0"/>
                        <a:ea typeface="Open Sans" panose="020B0606030504020204" pitchFamily="34" charset="0"/>
                        <a:cs typeface="Open Sans" panose="020B0606030504020204" pitchFamily="34" charset="0"/>
                      </a:endParaRPr>
                    </a:p>
                  </a:txBody>
                  <a:tcPr anchor="ctr">
                    <a:solidFill>
                      <a:srgbClr val="59C0D5"/>
                    </a:solidFill>
                  </a:tcPr>
                </a:tc>
                <a:tc hMerge="1">
                  <a:txBody>
                    <a:bodyPr/>
                    <a:lstStyle/>
                    <a:p>
                      <a:endParaRPr lang="ru-RU" dirty="0"/>
                    </a:p>
                  </a:txBody>
                  <a:tcPr/>
                </a:tc>
                <a:extLst>
                  <a:ext uri="{0D108BD9-81ED-4DB2-BD59-A6C34878D82A}">
                    <a16:rowId xmlns:a16="http://schemas.microsoft.com/office/drawing/2014/main" xmlns="" val="235983299"/>
                  </a:ext>
                </a:extLst>
              </a:tr>
              <a:tr h="276125">
                <a:tc>
                  <a:txBody>
                    <a:bodyPr/>
                    <a:lstStyle/>
                    <a:p>
                      <a:r>
                        <a:rPr lang="ru-RU" sz="140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Новодугинское отделение ОГБУЗ «</a:t>
                      </a:r>
                      <a:r>
                        <a:rPr lang="ru-RU" sz="1400" dirty="0" err="1"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Сычевская</a:t>
                      </a:r>
                      <a:r>
                        <a:rPr lang="ru-RU" sz="140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 ЦРБ» </a:t>
                      </a:r>
                      <a:endParaRPr lang="ru-RU" sz="14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ctr"/>
                      <a:r>
                        <a:rPr lang="ru-RU" sz="1800" dirty="0" smtClean="0">
                          <a:solidFill>
                            <a:srgbClr val="59C0D5"/>
                          </a:solidFill>
                          <a:latin typeface="Open Sans Semibold" panose="020B0706030804020204" pitchFamily="34" charset="0"/>
                          <a:ea typeface="Open Sans Semibold" panose="020B0706030804020204" pitchFamily="34" charset="0"/>
                          <a:cs typeface="Open Sans Semibold" panose="020B0706030804020204" pitchFamily="34" charset="0"/>
                        </a:rPr>
                        <a:t>1</a:t>
                      </a:r>
                      <a:endParaRPr lang="ru-RU" sz="1800" dirty="0">
                        <a:solidFill>
                          <a:srgbClr val="59C0D5"/>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extLst>
                  <a:ext uri="{0D108BD9-81ED-4DB2-BD59-A6C34878D82A}">
                    <a16:rowId xmlns:a16="http://schemas.microsoft.com/office/drawing/2014/main" xmlns="" val="1922429711"/>
                  </a:ext>
                </a:extLst>
              </a:tr>
              <a:tr h="469412">
                <a:tc>
                  <a:txBody>
                    <a:bodyPr/>
                    <a:lstStyle/>
                    <a:p>
                      <a:r>
                        <a:rPr lang="ru-RU" sz="140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Врачебные</a:t>
                      </a:r>
                      <a:r>
                        <a:rPr lang="ru-RU" sz="1400" baseline="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 амбулатории </a:t>
                      </a:r>
                      <a:r>
                        <a:rPr lang="ru-RU" sz="140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 </a:t>
                      </a:r>
                      <a:endParaRPr lang="ru-RU" sz="14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ctr"/>
                      <a:r>
                        <a:rPr lang="ru-RU" sz="1800" dirty="0" smtClean="0">
                          <a:solidFill>
                            <a:srgbClr val="59C0D5"/>
                          </a:solidFill>
                          <a:latin typeface="Open Sans Semibold" panose="020B0706030804020204" pitchFamily="34" charset="0"/>
                          <a:ea typeface="Open Sans Semibold" panose="020B0706030804020204" pitchFamily="34" charset="0"/>
                          <a:cs typeface="Open Sans Semibold" panose="020B0706030804020204" pitchFamily="34" charset="0"/>
                        </a:rPr>
                        <a:t>3</a:t>
                      </a:r>
                      <a:endParaRPr lang="ru-RU" sz="1800" dirty="0">
                        <a:solidFill>
                          <a:srgbClr val="59C0D5"/>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extLst>
                  <a:ext uri="{0D108BD9-81ED-4DB2-BD59-A6C34878D82A}">
                    <a16:rowId xmlns:a16="http://schemas.microsoft.com/office/drawing/2014/main" xmlns="" val="3815169501"/>
                  </a:ext>
                </a:extLst>
              </a:tr>
              <a:tr h="469412">
                <a:tc>
                  <a:txBody>
                    <a:bodyPr/>
                    <a:lstStyle/>
                    <a:p>
                      <a:r>
                        <a:rPr lang="ru-RU" sz="1400" dirty="0" err="1"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ФАПы</a:t>
                      </a:r>
                      <a:r>
                        <a:rPr lang="ru-RU" sz="1400" dirty="0" smtClean="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rPr>
                        <a:t> </a:t>
                      </a:r>
                      <a:endParaRPr lang="ru-RU" sz="1400" dirty="0">
                        <a:solidFill>
                          <a:srgbClr val="245776"/>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tc>
                  <a:txBody>
                    <a:bodyPr/>
                    <a:lstStyle/>
                    <a:p>
                      <a:pPr algn="ctr"/>
                      <a:r>
                        <a:rPr lang="ru-RU" sz="1800" dirty="0" smtClean="0">
                          <a:solidFill>
                            <a:srgbClr val="59C0D5"/>
                          </a:solidFill>
                          <a:latin typeface="Open Sans Semibold" panose="020B0706030804020204" pitchFamily="34" charset="0"/>
                          <a:ea typeface="Open Sans Semibold" panose="020B0706030804020204" pitchFamily="34" charset="0"/>
                          <a:cs typeface="Open Sans Semibold" panose="020B0706030804020204" pitchFamily="34" charset="0"/>
                        </a:rPr>
                        <a:t>14</a:t>
                      </a:r>
                      <a:endParaRPr lang="ru-RU" sz="1800" dirty="0">
                        <a:solidFill>
                          <a:srgbClr val="59C0D5"/>
                        </a:solidFill>
                        <a:latin typeface="Open Sans Semibold" panose="020B0706030804020204" pitchFamily="34" charset="0"/>
                        <a:ea typeface="Open Sans Semibold" panose="020B0706030804020204" pitchFamily="34" charset="0"/>
                        <a:cs typeface="Open Sans Semibold" panose="020B0706030804020204" pitchFamily="34" charset="0"/>
                      </a:endParaRPr>
                    </a:p>
                  </a:txBody>
                  <a:tcPr anchor="ctr">
                    <a:solidFill>
                      <a:srgbClr val="D1FFFF"/>
                    </a:solidFill>
                  </a:tcPr>
                </a:tc>
                <a:extLst>
                  <a:ext uri="{0D108BD9-81ED-4DB2-BD59-A6C34878D82A}">
                    <a16:rowId xmlns:a16="http://schemas.microsoft.com/office/drawing/2014/main" xmlns="" val="2691556949"/>
                  </a:ext>
                </a:extLst>
              </a:tr>
            </a:tbl>
          </a:graphicData>
        </a:graphic>
      </p:graphicFrame>
      <p:pic>
        <p:nvPicPr>
          <p:cNvPr id="11" name="Picture 2" descr="http://misanec.ru/wp-content/uploads/2016/01/What-we-do-health-1800.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189418" y="1136363"/>
            <a:ext cx="3145576" cy="2013551"/>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Рисунок 4"/>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837333" y="3305594"/>
            <a:ext cx="1167990" cy="1167990"/>
          </a:xfrm>
          <a:prstGeom prst="rect">
            <a:avLst/>
          </a:prstGeom>
        </p:spPr>
      </p:pic>
      <p:pic>
        <p:nvPicPr>
          <p:cNvPr id="6" name="Рисунок 5"/>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2471086" y="3315706"/>
            <a:ext cx="1178099" cy="1178099"/>
          </a:xfrm>
          <a:prstGeom prst="rect">
            <a:avLst/>
          </a:prstGeom>
        </p:spPr>
      </p:pic>
      <p:pic>
        <p:nvPicPr>
          <p:cNvPr id="12" name="Рисунок 11"/>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156263" y="3315706"/>
            <a:ext cx="1157877" cy="1157877"/>
          </a:xfrm>
          <a:prstGeom prst="rect">
            <a:avLst/>
          </a:prstGeom>
        </p:spPr>
      </p:pic>
      <p:sp>
        <p:nvSpPr>
          <p:cNvPr id="16" name="TextBox 15"/>
          <p:cNvSpPr txBox="1"/>
          <p:nvPr/>
        </p:nvSpPr>
        <p:spPr>
          <a:xfrm>
            <a:off x="1314140" y="3673922"/>
            <a:ext cx="1104790" cy="461665"/>
          </a:xfrm>
          <a:prstGeom prst="rect">
            <a:avLst/>
          </a:prstGeom>
          <a:noFill/>
        </p:spPr>
        <p:txBody>
          <a:bodyPr wrap="none" rtlCol="0">
            <a:spAutoFit/>
          </a:bodyPr>
          <a:lstStyle/>
          <a:p>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Количество</a:t>
            </a:r>
          </a:p>
          <a:p>
            <a:r>
              <a:rPr lang="ru-RU" sz="12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коек</a:t>
            </a:r>
            <a:endParaRPr lang="ru-RU" sz="12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7" name="TextBox 16"/>
          <p:cNvSpPr txBox="1"/>
          <p:nvPr/>
        </p:nvSpPr>
        <p:spPr>
          <a:xfrm>
            <a:off x="3649185" y="3604673"/>
            <a:ext cx="1032655" cy="600164"/>
          </a:xfrm>
          <a:prstGeom prst="rect">
            <a:avLst/>
          </a:prstGeom>
          <a:noFill/>
        </p:spPr>
        <p:txBody>
          <a:bodyPr wrap="none" rtlCol="0">
            <a:spAutoFit/>
          </a:bodyPr>
          <a:lstStyle/>
          <a:p>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Численность</a:t>
            </a:r>
          </a:p>
          <a:p>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врачей в</a:t>
            </a:r>
          </a:p>
          <a:p>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округе</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8" name="TextBox 17"/>
          <p:cNvSpPr txBox="1"/>
          <p:nvPr/>
        </p:nvSpPr>
        <p:spPr>
          <a:xfrm>
            <a:off x="6094499" y="3491552"/>
            <a:ext cx="1374094" cy="769441"/>
          </a:xfrm>
          <a:prstGeom prst="rect">
            <a:avLst/>
          </a:prstGeom>
          <a:noFill/>
        </p:spPr>
        <p:txBody>
          <a:bodyPr wrap="none" rtlCol="0">
            <a:spAutoFit/>
          </a:bodyPr>
          <a:lstStyle/>
          <a:p>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Обеспеченность</a:t>
            </a:r>
          </a:p>
          <a:p>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медицинскими</a:t>
            </a:r>
          </a:p>
          <a:p>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работниками</a:t>
            </a:r>
          </a:p>
          <a:p>
            <a:r>
              <a:rPr lang="ru-RU" sz="1100" dirty="0" smtClean="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rPr>
              <a:t>(на 10 тыс. чел.) </a:t>
            </a:r>
            <a:endParaRPr lang="ru-RU" sz="1100" dirty="0">
              <a:solidFill>
                <a:srgbClr val="007FAC"/>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28" name="Рисунок 27"/>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6350657" y="4602631"/>
            <a:ext cx="861777" cy="1006478"/>
          </a:xfrm>
          <a:prstGeom prst="rect">
            <a:avLst/>
          </a:prstGeom>
        </p:spPr>
      </p:pic>
      <p:pic>
        <p:nvPicPr>
          <p:cNvPr id="31" name="Рисунок 30"/>
          <p:cNvPicPr>
            <a:picLocks noChangeAspect="1"/>
          </p:cNvPicPr>
          <p:nvPr/>
        </p:nvPicPr>
        <p:blipFill>
          <a:blip r:embed="rId9" cstate="print">
            <a:duotone>
              <a:prstClr val="black"/>
              <a:srgbClr val="D1FFFF">
                <a:tint val="45000"/>
                <a:satMod val="400000"/>
              </a:srgbClr>
            </a:duotone>
            <a:extLst>
              <a:ext uri="{BEBA8EAE-BF5A-486C-A8C5-ECC9F3942E4B}">
                <a14:imgProps xmlns:a14="http://schemas.microsoft.com/office/drawing/2010/main" xmlns="">
                  <a14:imgLayer r:embed="rId10">
                    <a14:imgEffect>
                      <a14:brightnessContrast bright="20000"/>
                    </a14:imgEffect>
                  </a14:imgLayer>
                </a14:imgProps>
              </a:ext>
              <a:ext uri="{28A0092B-C50C-407E-A947-70E740481C1C}">
                <a14:useLocalDpi xmlns:a14="http://schemas.microsoft.com/office/drawing/2010/main" xmlns="" val="0"/>
              </a:ext>
            </a:extLst>
          </a:blip>
          <a:stretch>
            <a:fillRect/>
          </a:stretch>
        </p:blipFill>
        <p:spPr>
          <a:xfrm>
            <a:off x="1056" y="4890962"/>
            <a:ext cx="6255172" cy="1278117"/>
          </a:xfrm>
          <a:prstGeom prst="rect">
            <a:avLst/>
          </a:prstGeom>
        </p:spPr>
      </p:pic>
      <p:sp>
        <p:nvSpPr>
          <p:cNvPr id="13" name="Прямоугольник 12"/>
          <p:cNvSpPr/>
          <p:nvPr/>
        </p:nvSpPr>
        <p:spPr>
          <a:xfrm>
            <a:off x="0" y="4901486"/>
            <a:ext cx="6255173" cy="1384995"/>
          </a:xfrm>
          <a:prstGeom prst="rect">
            <a:avLst/>
          </a:prstGeom>
        </p:spPr>
        <p:txBody>
          <a:bodyPr wrap="square">
            <a:spAutoFit/>
          </a:bodyPr>
          <a:lstStyle/>
          <a:p>
            <a:pPr algn="just"/>
            <a:r>
              <a:rPr lang="ru-RU" sz="1200" dirty="0" smtClean="0">
                <a:latin typeface="Open Sans" panose="020B0606030504020204" pitchFamily="34" charset="0"/>
                <a:ea typeface="Open Sans" panose="020B0606030504020204" pitchFamily="34" charset="0"/>
                <a:cs typeface="Open Sans" panose="020B0606030504020204" pitchFamily="34" charset="0"/>
              </a:rPr>
              <a:t>     За 2025 год в СОГБУ «Днепровский дом-интернат для престарелых и инвалидов» и «Болшевский специальный дом для престарелых и супружеских пар пожилого возраста» число фактически занятых койко-мест составило 23 и 21 в каждом соответственно, в СОГБУ «Специальный дом-интернат для престарелых и инвалидов Мольгино-Городня» - 41. В Новодугинском отделении ОГБУЗ «</a:t>
            </a:r>
            <a:r>
              <a:rPr lang="ru-RU" sz="1200" dirty="0" err="1" smtClean="0">
                <a:latin typeface="Open Sans" panose="020B0606030504020204" pitchFamily="34" charset="0"/>
                <a:ea typeface="Open Sans" panose="020B0606030504020204" pitchFamily="34" charset="0"/>
                <a:cs typeface="Open Sans" panose="020B0606030504020204" pitchFamily="34" charset="0"/>
              </a:rPr>
              <a:t>Сычевская</a:t>
            </a:r>
            <a:r>
              <a:rPr lang="ru-RU" sz="1200" dirty="0" smtClean="0">
                <a:latin typeface="Open Sans" panose="020B0606030504020204" pitchFamily="34" charset="0"/>
                <a:ea typeface="Open Sans" panose="020B0606030504020204" pitchFamily="34" charset="0"/>
                <a:cs typeface="Open Sans" panose="020B0606030504020204" pitchFamily="34" charset="0"/>
              </a:rPr>
              <a:t> ЦРБ» - 20 койко-мест.</a:t>
            </a:r>
          </a:p>
          <a:p>
            <a:pPr algn="just"/>
            <a:endParaRPr lang="ru-RU" sz="1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5" name="Рисунок 14"/>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125450" y="3281380"/>
            <a:ext cx="1200867" cy="1200867"/>
          </a:xfrm>
          <a:prstGeom prst="rect">
            <a:avLst/>
          </a:prstGeom>
        </p:spPr>
      </p:pic>
      <p:sp>
        <p:nvSpPr>
          <p:cNvPr id="21" name="TextBox 20"/>
          <p:cNvSpPr txBox="1"/>
          <p:nvPr/>
        </p:nvSpPr>
        <p:spPr>
          <a:xfrm>
            <a:off x="224328" y="3471451"/>
            <a:ext cx="981359" cy="892552"/>
          </a:xfrm>
          <a:prstGeom prst="rect">
            <a:avLst/>
          </a:prstGeom>
          <a:noFill/>
        </p:spPr>
        <p:txBody>
          <a:bodyPr wrap="none" rtlCol="0">
            <a:spAutoFit/>
          </a:bodyPr>
          <a:lstStyle/>
          <a:p>
            <a:pPr algn="ctr"/>
            <a:r>
              <a:rPr lang="ru-RU" sz="3200" b="1" dirty="0" smtClean="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0,02</a:t>
            </a:r>
          </a:p>
          <a:p>
            <a:pPr algn="ctr"/>
            <a:r>
              <a:rPr lang="ru-RU" sz="2000" b="1" dirty="0" smtClean="0">
                <a:solidFill>
                  <a:srgbClr val="A3E9E3"/>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тыс.</a:t>
            </a:r>
            <a:endParaRPr lang="ru-RU" sz="2000" b="1" dirty="0">
              <a:solidFill>
                <a:srgbClr val="A3E9E3"/>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27" name="Рисунок 26"/>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2467190" y="3299187"/>
            <a:ext cx="1200867" cy="1200867"/>
          </a:xfrm>
          <a:prstGeom prst="rect">
            <a:avLst/>
          </a:prstGeom>
        </p:spPr>
      </p:pic>
      <p:sp>
        <p:nvSpPr>
          <p:cNvPr id="22" name="TextBox 21"/>
          <p:cNvSpPr txBox="1"/>
          <p:nvPr/>
        </p:nvSpPr>
        <p:spPr>
          <a:xfrm>
            <a:off x="2724402" y="3464145"/>
            <a:ext cx="671466" cy="892552"/>
          </a:xfrm>
          <a:prstGeom prst="rect">
            <a:avLst/>
          </a:prstGeom>
          <a:noFill/>
        </p:spPr>
        <p:txBody>
          <a:bodyPr wrap="none" rtlCol="0">
            <a:spAutoFit/>
          </a:bodyPr>
          <a:lstStyle/>
          <a:p>
            <a:pPr algn="ctr"/>
            <a:r>
              <a:rPr lang="ru-RU" sz="3200" b="1" dirty="0" smtClean="0">
                <a:solidFill>
                  <a:srgbClr val="007FAC"/>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11</a:t>
            </a:r>
          </a:p>
          <a:p>
            <a:pPr algn="ctr"/>
            <a:r>
              <a:rPr lang="ru-RU" sz="2000" dirty="0" smtClean="0">
                <a:solidFill>
                  <a:srgbClr val="00BFD2"/>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чел.</a:t>
            </a:r>
            <a:endParaRPr lang="ru-RU" sz="2000" dirty="0">
              <a:solidFill>
                <a:srgbClr val="00BFD2"/>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29" name="Рисунок 28"/>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4808930" y="3283243"/>
            <a:ext cx="1200867" cy="1200867"/>
          </a:xfrm>
          <a:prstGeom prst="rect">
            <a:avLst/>
          </a:prstGeom>
        </p:spPr>
      </p:pic>
      <p:sp>
        <p:nvSpPr>
          <p:cNvPr id="23" name="TextBox 22"/>
          <p:cNvSpPr txBox="1"/>
          <p:nvPr/>
        </p:nvSpPr>
        <p:spPr>
          <a:xfrm>
            <a:off x="4945813" y="3474011"/>
            <a:ext cx="981359" cy="892552"/>
          </a:xfrm>
          <a:prstGeom prst="rect">
            <a:avLst/>
          </a:prstGeom>
          <a:noFill/>
        </p:spPr>
        <p:txBody>
          <a:bodyPr wrap="none" rtlCol="0">
            <a:spAutoFit/>
          </a:bodyPr>
          <a:lstStyle/>
          <a:p>
            <a:pPr algn="ctr"/>
            <a:r>
              <a:rPr lang="ru-RU" sz="3200" b="1" dirty="0" smtClean="0">
                <a:solidFill>
                  <a:srgbClr val="00206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14,0</a:t>
            </a:r>
          </a:p>
          <a:p>
            <a:pPr algn="ctr"/>
            <a:r>
              <a:rPr lang="ru-RU" sz="2000" dirty="0" smtClean="0">
                <a:solidFill>
                  <a:srgbClr val="00206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чел.</a:t>
            </a:r>
            <a:endParaRPr lang="ru-RU" sz="2000" dirty="0">
              <a:solidFill>
                <a:srgbClr val="002060"/>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3" name="TextBox 32"/>
          <p:cNvSpPr txBox="1"/>
          <p:nvPr/>
        </p:nvSpPr>
        <p:spPr>
          <a:xfrm>
            <a:off x="833915" y="154887"/>
            <a:ext cx="1225015"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 </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34" name="Рисунок 33"/>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spTree>
    <p:extLst>
      <p:ext uri="{BB962C8B-B14F-4D97-AF65-F5344CB8AC3E}">
        <p14:creationId xmlns:p14="http://schemas.microsoft.com/office/powerpoint/2010/main" xmlns="" val="31517448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53878" y="1176948"/>
            <a:ext cx="1658624" cy="1656277"/>
          </a:xfrm>
          <a:prstGeom prst="rect">
            <a:avLst/>
          </a:prstGeom>
        </p:spPr>
      </p:pic>
      <p:pic>
        <p:nvPicPr>
          <p:cNvPr id="10" name="Рисунок 9"/>
          <p:cNvPicPr>
            <a:picLocks noChangeAspect="1"/>
          </p:cNvPicPr>
          <p:nvPr/>
        </p:nvPicPr>
        <p:blipFill>
          <a:blip r:embed="rId3" cstate="print"/>
          <a:stretch>
            <a:fillRect/>
          </a:stretch>
        </p:blipFill>
        <p:spPr>
          <a:xfrm>
            <a:off x="2061031" y="156237"/>
            <a:ext cx="5498644" cy="768091"/>
          </a:xfrm>
          <a:prstGeom prst="rect">
            <a:avLst/>
          </a:prstGeom>
        </p:spPr>
      </p:pic>
      <p:sp>
        <p:nvSpPr>
          <p:cNvPr id="3" name="TextBox 2"/>
          <p:cNvSpPr txBox="1"/>
          <p:nvPr/>
        </p:nvSpPr>
        <p:spPr>
          <a:xfrm>
            <a:off x="2061031" y="308774"/>
            <a:ext cx="5422335"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Спорт</a:t>
            </a:r>
            <a:endParaRPr lang="ru-RU" sz="28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 name="TextBox 3"/>
          <p:cNvSpPr txBox="1"/>
          <p:nvPr/>
        </p:nvSpPr>
        <p:spPr>
          <a:xfrm>
            <a:off x="7121735" y="7190343"/>
            <a:ext cx="417294"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27</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11" name="Рисунок 1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871152" y="4711895"/>
            <a:ext cx="1624075" cy="1621777"/>
          </a:xfrm>
          <a:prstGeom prst="rect">
            <a:avLst/>
          </a:prstGeom>
        </p:spPr>
      </p:pic>
      <p:pic>
        <p:nvPicPr>
          <p:cNvPr id="12" name="Рисунок 1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05490" y="2987114"/>
            <a:ext cx="1619513" cy="1617221"/>
          </a:xfrm>
          <a:prstGeom prst="rect">
            <a:avLst/>
          </a:prstGeom>
        </p:spPr>
      </p:pic>
      <p:sp>
        <p:nvSpPr>
          <p:cNvPr id="14" name="TextBox 13"/>
          <p:cNvSpPr txBox="1"/>
          <p:nvPr/>
        </p:nvSpPr>
        <p:spPr>
          <a:xfrm>
            <a:off x="2842321" y="2759388"/>
            <a:ext cx="3113738" cy="584775"/>
          </a:xfrm>
          <a:prstGeom prst="rect">
            <a:avLst/>
          </a:prstGeom>
          <a:noFill/>
        </p:spPr>
        <p:txBody>
          <a:bodyPr wrap="none" rtlCol="0">
            <a:spAutoFit/>
          </a:bodyPr>
          <a:lstStyle/>
          <a:p>
            <a:r>
              <a:rPr lang="ru-RU" sz="3200" b="1" dirty="0" smtClean="0">
                <a:solidFill>
                  <a:srgbClr val="32C45C"/>
                </a:solidFill>
                <a:latin typeface="Open Sans Semibold" panose="020B0706030804020204" pitchFamily="34" charset="0"/>
                <a:ea typeface="Open Sans Semibold" panose="020B0706030804020204" pitchFamily="34" charset="0"/>
                <a:cs typeface="Open Sans Semibold" panose="020B0706030804020204" pitchFamily="34" charset="0"/>
              </a:rPr>
              <a:t>37</a:t>
            </a:r>
            <a:r>
              <a:rPr lang="ru-RU" dirty="0" smtClean="0">
                <a:latin typeface="Open Sans Semibold" panose="020B0706030804020204" pitchFamily="34" charset="0"/>
                <a:ea typeface="Open Sans Semibold" panose="020B0706030804020204" pitchFamily="34" charset="0"/>
                <a:cs typeface="Open Sans Semibold" panose="020B0706030804020204" pitchFamily="34" charset="0"/>
              </a:rPr>
              <a:t> </a:t>
            </a:r>
            <a:r>
              <a:rPr lang="ru-RU" b="1" dirty="0" smtClean="0">
                <a:latin typeface="Open Sans Semibold" panose="020B0706030804020204" pitchFamily="34" charset="0"/>
                <a:ea typeface="Open Sans Semibold" panose="020B0706030804020204" pitchFamily="34" charset="0"/>
                <a:cs typeface="Open Sans Semibold" panose="020B0706030804020204" pitchFamily="34" charset="0"/>
              </a:rPr>
              <a:t>спортивных объекта</a:t>
            </a:r>
            <a:endParaRPr lang="ru-RU" b="1"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5" name="Прямоугольник 14"/>
          <p:cNvSpPr/>
          <p:nvPr/>
        </p:nvSpPr>
        <p:spPr>
          <a:xfrm>
            <a:off x="4542806" y="3282754"/>
            <a:ext cx="2106282" cy="584775"/>
          </a:xfrm>
          <a:prstGeom prst="rect">
            <a:avLst/>
          </a:prstGeom>
        </p:spPr>
        <p:txBody>
          <a:bodyPr wrap="none">
            <a:spAutoFit/>
          </a:bodyPr>
          <a:lstStyle/>
          <a:p>
            <a:r>
              <a:rPr lang="ru-RU" sz="1600" dirty="0" smtClean="0">
                <a:latin typeface="Open Sans" panose="020B0606030504020204" pitchFamily="34" charset="0"/>
                <a:ea typeface="Open Sans" panose="020B0606030504020204" pitchFamily="34" charset="0"/>
                <a:cs typeface="Open Sans" panose="020B0606030504020204" pitchFamily="34" charset="0"/>
              </a:rPr>
              <a:t>Стадион, </a:t>
            </a:r>
          </a:p>
          <a:p>
            <a:r>
              <a:rPr lang="ru-RU" sz="1600" dirty="0" smtClean="0">
                <a:latin typeface="Open Sans" panose="020B0606030504020204" pitchFamily="34" charset="0"/>
                <a:ea typeface="Open Sans" panose="020B0606030504020204" pitchFamily="34" charset="0"/>
                <a:cs typeface="Open Sans" panose="020B0606030504020204" pitchFamily="34" charset="0"/>
              </a:rPr>
              <a:t>Новодугинский ФОК</a:t>
            </a:r>
            <a:endParaRPr lang="ru-RU"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16" name="TextBox 15"/>
          <p:cNvSpPr txBox="1"/>
          <p:nvPr/>
        </p:nvSpPr>
        <p:spPr>
          <a:xfrm>
            <a:off x="3047185" y="3754260"/>
            <a:ext cx="2716962" cy="584775"/>
          </a:xfrm>
          <a:prstGeom prst="rect">
            <a:avLst/>
          </a:prstGeom>
          <a:noFill/>
        </p:spPr>
        <p:txBody>
          <a:bodyPr wrap="none" rtlCol="0">
            <a:spAutoFit/>
          </a:bodyPr>
          <a:lstStyle/>
          <a:p>
            <a:r>
              <a:rPr lang="ru-RU" sz="3200" b="1" dirty="0" smtClean="0">
                <a:solidFill>
                  <a:srgbClr val="32C45C"/>
                </a:solidFill>
                <a:latin typeface="Open Sans Semibold" panose="020B0706030804020204" pitchFamily="34" charset="0"/>
                <a:ea typeface="Open Sans Semibold" panose="020B0706030804020204" pitchFamily="34" charset="0"/>
                <a:cs typeface="Open Sans Semibold" panose="020B0706030804020204" pitchFamily="34" charset="0"/>
              </a:rPr>
              <a:t>1 </a:t>
            </a:r>
            <a:r>
              <a:rPr lang="ru-RU" b="1" dirty="0" smtClean="0">
                <a:latin typeface="Open Sans Semibold" panose="020B0706030804020204" pitchFamily="34" charset="0"/>
                <a:ea typeface="Open Sans Semibold" panose="020B0706030804020204" pitchFamily="34" charset="0"/>
                <a:cs typeface="Open Sans Semibold" panose="020B0706030804020204" pitchFamily="34" charset="0"/>
              </a:rPr>
              <a:t>спортивная школа</a:t>
            </a:r>
            <a:endParaRPr lang="ru-RU" b="1"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7" name="Прямоугольник 16"/>
          <p:cNvSpPr/>
          <p:nvPr/>
        </p:nvSpPr>
        <p:spPr>
          <a:xfrm>
            <a:off x="3535350" y="4313408"/>
            <a:ext cx="3498070" cy="584775"/>
          </a:xfrm>
          <a:prstGeom prst="rect">
            <a:avLst/>
          </a:prstGeom>
        </p:spPr>
        <p:txBody>
          <a:bodyPr wrap="square">
            <a:spAutoFit/>
          </a:bodyPr>
          <a:lstStyle/>
          <a:p>
            <a:pPr algn="ctr"/>
            <a:r>
              <a:rPr lang="ru-RU" sz="1600" dirty="0" smtClean="0">
                <a:latin typeface="Open Sans" panose="020B0606030504020204" pitchFamily="34" charset="0"/>
                <a:ea typeface="Open Sans" panose="020B0606030504020204" pitchFamily="34" charset="0"/>
                <a:cs typeface="Open Sans" panose="020B0606030504020204" pitchFamily="34" charset="0"/>
              </a:rPr>
              <a:t>МКУ  «</a:t>
            </a:r>
            <a:r>
              <a:rPr lang="ru-RU" sz="1600" dirty="0" err="1" smtClean="0">
                <a:latin typeface="Open Sans" panose="020B0606030504020204" pitchFamily="34" charset="0"/>
                <a:ea typeface="Open Sans" panose="020B0606030504020204" pitchFamily="34" charset="0"/>
                <a:cs typeface="Open Sans" panose="020B0606030504020204" pitchFamily="34" charset="0"/>
              </a:rPr>
              <a:t>Новодугинская</a:t>
            </a:r>
            <a:r>
              <a:rPr lang="ru-RU" sz="1600" dirty="0" smtClean="0">
                <a:latin typeface="Open Sans" panose="020B0606030504020204" pitchFamily="34" charset="0"/>
                <a:ea typeface="Open Sans" panose="020B0606030504020204" pitchFamily="34" charset="0"/>
                <a:cs typeface="Open Sans" panose="020B0606030504020204" pitchFamily="34" charset="0"/>
              </a:rPr>
              <a:t>  спортивная школа»</a:t>
            </a:r>
            <a:endParaRPr lang="ru-RU"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19" name="Прямоугольник 18"/>
          <p:cNvSpPr/>
          <p:nvPr/>
        </p:nvSpPr>
        <p:spPr>
          <a:xfrm>
            <a:off x="4044413" y="2067037"/>
            <a:ext cx="1762342" cy="584775"/>
          </a:xfrm>
          <a:prstGeom prst="rect">
            <a:avLst/>
          </a:prstGeom>
        </p:spPr>
        <p:txBody>
          <a:bodyPr wrap="none">
            <a:spAutoFit/>
          </a:bodyPr>
          <a:lstStyle/>
          <a:p>
            <a:r>
              <a:rPr lang="ru-RU" sz="3200" b="1" dirty="0">
                <a:solidFill>
                  <a:srgbClr val="32C45C"/>
                </a:solidFill>
                <a:latin typeface="Open Sans Semibold" panose="020B0706030804020204" pitchFamily="34" charset="0"/>
                <a:ea typeface="Open Sans Semibold" panose="020B0706030804020204" pitchFamily="34" charset="0"/>
                <a:cs typeface="Open Sans Semibold" panose="020B0706030804020204" pitchFamily="34" charset="0"/>
              </a:rPr>
              <a:t>3</a:t>
            </a:r>
            <a:r>
              <a:rPr lang="ru-RU" sz="3200" b="1" dirty="0" smtClean="0">
                <a:solidFill>
                  <a:srgbClr val="32C45C"/>
                </a:solidFill>
                <a:latin typeface="Open Sans Semibold" panose="020B0706030804020204" pitchFamily="34" charset="0"/>
                <a:ea typeface="Open Sans Semibold" panose="020B0706030804020204" pitchFamily="34" charset="0"/>
                <a:cs typeface="Open Sans Semibold" panose="020B0706030804020204" pitchFamily="34" charset="0"/>
              </a:rPr>
              <a:t> 956 </a:t>
            </a:r>
            <a:r>
              <a:rPr lang="ru-RU" dirty="0" smtClean="0">
                <a:latin typeface="Open Sans" panose="020B0606030504020204" pitchFamily="34" charset="0"/>
                <a:ea typeface="Open Sans" panose="020B0606030504020204" pitchFamily="34" charset="0"/>
                <a:cs typeface="Open Sans" panose="020B0606030504020204" pitchFamily="34" charset="0"/>
              </a:rPr>
              <a:t>чел.</a:t>
            </a:r>
            <a:endParaRPr lang="ru-RU" sz="2800" dirty="0">
              <a:solidFill>
                <a:srgbClr val="59C059"/>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TextBox 19"/>
          <p:cNvSpPr txBox="1"/>
          <p:nvPr/>
        </p:nvSpPr>
        <p:spPr>
          <a:xfrm>
            <a:off x="2842321" y="1143707"/>
            <a:ext cx="3929283" cy="923330"/>
          </a:xfrm>
          <a:prstGeom prst="rect">
            <a:avLst/>
          </a:prstGeom>
          <a:noFill/>
        </p:spPr>
        <p:txBody>
          <a:bodyPr wrap="square" rtlCol="0">
            <a:spAutoFit/>
          </a:bodyPr>
          <a:lstStyle/>
          <a:p>
            <a:pPr algn="ctr"/>
            <a:r>
              <a:rPr lang="ru-RU" dirty="0" smtClean="0">
                <a:latin typeface="Open Sans Semibold" panose="020B0706030804020204" pitchFamily="34" charset="0"/>
                <a:ea typeface="Open Sans Semibold" panose="020B0706030804020204" pitchFamily="34" charset="0"/>
                <a:cs typeface="Open Sans Semibold" panose="020B0706030804020204" pitchFamily="34" charset="0"/>
              </a:rPr>
              <a:t>Численность населения, занимающаяся физкультурой и спортом</a:t>
            </a:r>
            <a:endParaRPr lang="ru-RU"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3" name="TextBox 22"/>
          <p:cNvSpPr txBox="1"/>
          <p:nvPr/>
        </p:nvSpPr>
        <p:spPr>
          <a:xfrm>
            <a:off x="3047185" y="5333523"/>
            <a:ext cx="3095778" cy="1138773"/>
          </a:xfrm>
          <a:prstGeom prst="rect">
            <a:avLst/>
          </a:prstGeom>
          <a:noFill/>
        </p:spPr>
        <p:txBody>
          <a:bodyPr wrap="square" rtlCol="0">
            <a:spAutoFit/>
          </a:bodyPr>
          <a:lstStyle/>
          <a:p>
            <a:pPr algn="ctr"/>
            <a:r>
              <a:rPr lang="ru-RU" dirty="0" smtClean="0">
                <a:latin typeface="Open Sans" panose="020B0606030504020204" pitchFamily="34" charset="0"/>
                <a:ea typeface="Open Sans" panose="020B0606030504020204" pitchFamily="34" charset="0"/>
                <a:cs typeface="Open Sans" panose="020B0606030504020204" pitchFamily="34" charset="0"/>
              </a:rPr>
              <a:t>В 2025 г. проведено</a:t>
            </a:r>
          </a:p>
          <a:p>
            <a:pPr algn="ctr"/>
            <a:r>
              <a:rPr lang="ru-RU" sz="3200" b="1" dirty="0" smtClean="0">
                <a:solidFill>
                  <a:srgbClr val="32C45C"/>
                </a:solidFill>
                <a:latin typeface="Open Sans Semibold" panose="020B0706030804020204" pitchFamily="34" charset="0"/>
                <a:ea typeface="Open Sans Semibold" panose="020B0706030804020204" pitchFamily="34" charset="0"/>
                <a:cs typeface="Open Sans Semibold" panose="020B0706030804020204" pitchFamily="34" charset="0"/>
              </a:rPr>
              <a:t>52</a:t>
            </a:r>
            <a:r>
              <a:rPr lang="ru-RU" dirty="0" smtClean="0">
                <a:latin typeface="Open Sans Semibold" panose="020B0706030804020204" pitchFamily="34" charset="0"/>
                <a:ea typeface="Open Sans Semibold" panose="020B0706030804020204" pitchFamily="34" charset="0"/>
                <a:cs typeface="Open Sans Semibold" panose="020B0706030804020204" pitchFamily="34" charset="0"/>
              </a:rPr>
              <a:t> спортивно-массовых мероприятия</a:t>
            </a:r>
            <a:endParaRPr lang="ru-RU"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2" name="Прямоугольник 21"/>
          <p:cNvSpPr/>
          <p:nvPr/>
        </p:nvSpPr>
        <p:spPr>
          <a:xfrm>
            <a:off x="3535350" y="3302595"/>
            <a:ext cx="1166651" cy="307777"/>
          </a:xfrm>
          <a:prstGeom prst="rect">
            <a:avLst/>
          </a:prstGeom>
        </p:spPr>
        <p:txBody>
          <a:bodyPr wrap="square">
            <a:spAutoFit/>
          </a:bodyPr>
          <a:lstStyle/>
          <a:p>
            <a:pPr algn="ctr"/>
            <a:r>
              <a:rPr lang="ru-RU" sz="1400"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Крупные:</a:t>
            </a:r>
            <a:endParaRPr lang="ru-RU" sz="14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TextBox 24"/>
          <p:cNvSpPr txBox="1"/>
          <p:nvPr/>
        </p:nvSpPr>
        <p:spPr>
          <a:xfrm>
            <a:off x="833915" y="154887"/>
            <a:ext cx="1225015"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 </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26" name="Рисунок 25"/>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spTree>
    <p:extLst>
      <p:ext uri="{BB962C8B-B14F-4D97-AF65-F5344CB8AC3E}">
        <p14:creationId xmlns:p14="http://schemas.microsoft.com/office/powerpoint/2010/main" xmlns="" val="123047311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3" descr="G:\Отпуск Казакова М.Н. август 2017\в ДИР инв пасп до 20 авг\Подборка фото\0_7d761_23c29b15_XL.jpeg"/>
          <p:cNvPicPr>
            <a:picLocks noChangeAspect="1" noChangeArrowheads="1"/>
          </p:cNvPicPr>
          <p:nvPr/>
        </p:nvPicPr>
        <p:blipFill>
          <a:blip r:embed="rId3" cstate="print"/>
          <a:srcRect l="8424" t="40356" r="52049" b="34012"/>
          <a:stretch>
            <a:fillRect/>
          </a:stretch>
        </p:blipFill>
        <p:spPr bwMode="auto">
          <a:xfrm>
            <a:off x="1884719" y="1808755"/>
            <a:ext cx="2765529" cy="1459759"/>
          </a:xfrm>
          <a:prstGeom prst="roundRect">
            <a:avLst>
              <a:gd name="adj" fmla="val 8594"/>
            </a:avLst>
          </a:prstGeom>
          <a:solidFill>
            <a:srgbClr val="FFFFFF">
              <a:shade val="85000"/>
            </a:srgbClr>
          </a:solidFill>
          <a:ln w="38100">
            <a:solidFill>
              <a:srgbClr val="7CD9E0"/>
            </a:solidFill>
          </a:ln>
          <a:effectLst/>
        </p:spPr>
      </p:pic>
      <p:pic>
        <p:nvPicPr>
          <p:cNvPr id="40" name="Picture 3" descr="C:\FAO\инвестпаспорт\ИНВЕСТИЦИОННЫЙ ПАСПОРТ\ДК Центральный.JPG"/>
          <p:cNvPicPr>
            <a:picLocks noChangeAspect="1" noChangeArrowheads="1"/>
          </p:cNvPicPr>
          <p:nvPr/>
        </p:nvPicPr>
        <p:blipFill rotWithShape="1">
          <a:blip r:embed="rId4" cstate="print"/>
          <a:srcRect l="18371" r="16295"/>
          <a:stretch/>
        </p:blipFill>
        <p:spPr bwMode="auto">
          <a:xfrm>
            <a:off x="929234" y="3927515"/>
            <a:ext cx="955485" cy="955485"/>
          </a:xfrm>
          <a:prstGeom prst="ellipse">
            <a:avLst/>
          </a:prstGeom>
        </p:spPr>
      </p:pic>
      <p:pic>
        <p:nvPicPr>
          <p:cNvPr id="10" name="Рисунок 9"/>
          <p:cNvPicPr>
            <a:picLocks noChangeAspect="1"/>
          </p:cNvPicPr>
          <p:nvPr/>
        </p:nvPicPr>
        <p:blipFill>
          <a:blip r:embed="rId5" cstate="print"/>
          <a:stretch>
            <a:fillRect/>
          </a:stretch>
        </p:blipFill>
        <p:spPr>
          <a:xfrm>
            <a:off x="2061031" y="156237"/>
            <a:ext cx="5498644" cy="768091"/>
          </a:xfrm>
          <a:prstGeom prst="rect">
            <a:avLst/>
          </a:prstGeom>
        </p:spPr>
      </p:pic>
      <p:sp>
        <p:nvSpPr>
          <p:cNvPr id="3" name="TextBox 2"/>
          <p:cNvSpPr txBox="1"/>
          <p:nvPr/>
        </p:nvSpPr>
        <p:spPr>
          <a:xfrm>
            <a:off x="2061031" y="317130"/>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Культура</a:t>
            </a:r>
          </a:p>
        </p:txBody>
      </p:sp>
      <p:sp>
        <p:nvSpPr>
          <p:cNvPr id="50" name="TextBox 49"/>
          <p:cNvSpPr txBox="1"/>
          <p:nvPr/>
        </p:nvSpPr>
        <p:spPr>
          <a:xfrm>
            <a:off x="7121735" y="7190343"/>
            <a:ext cx="421910"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28</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25" name="Рисунок 24"/>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50925" y="2553104"/>
            <a:ext cx="994254" cy="994254"/>
          </a:xfrm>
          <a:prstGeom prst="rect">
            <a:avLst/>
          </a:prstGeom>
        </p:spPr>
      </p:pic>
      <p:sp>
        <p:nvSpPr>
          <p:cNvPr id="26" name="TextBox 25"/>
          <p:cNvSpPr txBox="1"/>
          <p:nvPr/>
        </p:nvSpPr>
        <p:spPr>
          <a:xfrm>
            <a:off x="636337" y="2696288"/>
            <a:ext cx="447558" cy="707886"/>
          </a:xfrm>
          <a:prstGeom prst="rect">
            <a:avLst/>
          </a:prstGeom>
          <a:noFill/>
        </p:spPr>
        <p:txBody>
          <a:bodyPr wrap="square" rtlCol="0">
            <a:spAutoFit/>
          </a:bodyPr>
          <a:lstStyle>
            <a:defPPr>
              <a:defRPr lang="en-US"/>
            </a:defPPr>
            <a:lvl1pPr>
              <a:defRPr sz="36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ru-RU" sz="4000" dirty="0"/>
              <a:t>1</a:t>
            </a:r>
          </a:p>
        </p:txBody>
      </p:sp>
      <p:sp>
        <p:nvSpPr>
          <p:cNvPr id="27" name="TextBox 26"/>
          <p:cNvSpPr txBox="1"/>
          <p:nvPr/>
        </p:nvSpPr>
        <p:spPr>
          <a:xfrm>
            <a:off x="520740" y="3592459"/>
            <a:ext cx="705642" cy="276999"/>
          </a:xfrm>
          <a:prstGeom prst="rect">
            <a:avLst/>
          </a:prstGeom>
          <a:noFill/>
        </p:spPr>
        <p:txBody>
          <a:bodyPr wrap="none" rtlCol="0">
            <a:spAutoFit/>
          </a:bodyPr>
          <a:lstStyle/>
          <a:p>
            <a:r>
              <a:rPr lang="ru-RU" sz="12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Музеи</a:t>
            </a:r>
            <a:endParaRPr lang="ru-RU" sz="1200" b="1"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1" name="Рисунок 30"/>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362811" y="1155974"/>
            <a:ext cx="953302" cy="953302"/>
          </a:xfrm>
          <a:prstGeom prst="rect">
            <a:avLst/>
          </a:prstGeom>
        </p:spPr>
      </p:pic>
      <p:sp>
        <p:nvSpPr>
          <p:cNvPr id="33" name="TextBox 32"/>
          <p:cNvSpPr txBox="1"/>
          <p:nvPr/>
        </p:nvSpPr>
        <p:spPr>
          <a:xfrm>
            <a:off x="196311" y="2134708"/>
            <a:ext cx="1358690" cy="276999"/>
          </a:xfrm>
          <a:prstGeom prst="rect">
            <a:avLst/>
          </a:prstGeom>
          <a:noFill/>
        </p:spPr>
        <p:txBody>
          <a:bodyPr wrap="square" rtlCol="0">
            <a:spAutoFit/>
          </a:bodyPr>
          <a:lstStyle/>
          <a:p>
            <a:pPr algn="ctr"/>
            <a:r>
              <a:rPr lang="ru-RU" sz="12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Парк отдыха</a:t>
            </a:r>
            <a:endParaRPr lang="ru-RU" sz="1200" b="1"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4" name="Рисунок 33"/>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394908" y="5372310"/>
            <a:ext cx="953302" cy="953302"/>
          </a:xfrm>
          <a:prstGeom prst="rect">
            <a:avLst/>
          </a:prstGeom>
        </p:spPr>
      </p:pic>
      <p:sp>
        <p:nvSpPr>
          <p:cNvPr id="36" name="TextBox 35"/>
          <p:cNvSpPr txBox="1"/>
          <p:nvPr/>
        </p:nvSpPr>
        <p:spPr>
          <a:xfrm>
            <a:off x="501256" y="5512975"/>
            <a:ext cx="860410" cy="707886"/>
          </a:xfrm>
          <a:prstGeom prst="rect">
            <a:avLst/>
          </a:prstGeom>
          <a:noFill/>
        </p:spPr>
        <p:txBody>
          <a:bodyPr wrap="square" rtlCol="0">
            <a:spAutoFit/>
          </a:bodyPr>
          <a:lstStyle/>
          <a:p>
            <a:r>
              <a:rPr lang="ru-RU" sz="40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21</a:t>
            </a:r>
            <a:endParaRPr lang="ru-RU" sz="40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7" name="TextBox 36"/>
          <p:cNvSpPr txBox="1"/>
          <p:nvPr/>
        </p:nvSpPr>
        <p:spPr>
          <a:xfrm>
            <a:off x="345275" y="6341901"/>
            <a:ext cx="1172372" cy="276999"/>
          </a:xfrm>
          <a:prstGeom prst="rect">
            <a:avLst/>
          </a:prstGeom>
          <a:noFill/>
        </p:spPr>
        <p:txBody>
          <a:bodyPr wrap="none" rtlCol="0">
            <a:spAutoFit/>
          </a:bodyPr>
          <a:lstStyle/>
          <a:p>
            <a:r>
              <a:rPr lang="ru-RU" sz="12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Библиотеки</a:t>
            </a:r>
            <a:endParaRPr lang="ru-RU" sz="1200" b="1"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2" name="TextBox 41"/>
          <p:cNvSpPr txBox="1"/>
          <p:nvPr/>
        </p:nvSpPr>
        <p:spPr>
          <a:xfrm>
            <a:off x="833915" y="154887"/>
            <a:ext cx="1225015"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 </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51" name="Рисунок 50"/>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pic>
        <p:nvPicPr>
          <p:cNvPr id="35" name="Рисунок 34"/>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916278" y="3914559"/>
            <a:ext cx="968441" cy="968441"/>
          </a:xfrm>
          <a:prstGeom prst="rect">
            <a:avLst/>
          </a:prstGeom>
        </p:spPr>
      </p:pic>
      <p:sp>
        <p:nvSpPr>
          <p:cNvPr id="43" name="TextBox 42"/>
          <p:cNvSpPr txBox="1"/>
          <p:nvPr/>
        </p:nvSpPr>
        <p:spPr>
          <a:xfrm>
            <a:off x="1016184" y="4062529"/>
            <a:ext cx="755335" cy="707886"/>
          </a:xfrm>
          <a:prstGeom prst="rect">
            <a:avLst/>
          </a:prstGeom>
          <a:noFill/>
        </p:spPr>
        <p:txBody>
          <a:bodyPr wrap="none" rtlCol="0">
            <a:spAutoFit/>
          </a:bodyPr>
          <a:lstStyle/>
          <a:p>
            <a:pPr algn="ctr"/>
            <a:r>
              <a:rPr lang="ru-RU" sz="40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15</a:t>
            </a:r>
            <a:endParaRPr lang="ru-RU" sz="40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5" name="TextBox 44"/>
          <p:cNvSpPr txBox="1"/>
          <p:nvPr/>
        </p:nvSpPr>
        <p:spPr>
          <a:xfrm>
            <a:off x="394427" y="4852375"/>
            <a:ext cx="1986330" cy="461665"/>
          </a:xfrm>
          <a:prstGeom prst="rect">
            <a:avLst/>
          </a:prstGeom>
          <a:noFill/>
        </p:spPr>
        <p:txBody>
          <a:bodyPr wrap="square" rtlCol="0">
            <a:spAutoFit/>
          </a:bodyPr>
          <a:lstStyle>
            <a:defPPr>
              <a:defRPr lang="en-US"/>
            </a:defPPr>
            <a:lvl1pPr algn="ctr">
              <a:defRPr sz="1200" b="1">
                <a:solidFill>
                  <a:srgbClr val="245776"/>
                </a:solidFill>
                <a:latin typeface="Open Sans" panose="020B0606030504020204" pitchFamily="34" charset="0"/>
                <a:ea typeface="Open Sans" panose="020B0606030504020204" pitchFamily="34" charset="0"/>
                <a:cs typeface="Open Sans" panose="020B0606030504020204" pitchFamily="34" charset="0"/>
              </a:defRPr>
            </a:lvl1pPr>
          </a:lstStyle>
          <a:p>
            <a:r>
              <a:rPr lang="ru-RU" dirty="0" smtClean="0"/>
              <a:t>Клубные</a:t>
            </a:r>
          </a:p>
          <a:p>
            <a:r>
              <a:rPr lang="ru-RU" dirty="0" smtClean="0"/>
              <a:t> </a:t>
            </a:r>
            <a:r>
              <a:rPr lang="ru-RU" dirty="0"/>
              <a:t>учреждения</a:t>
            </a:r>
          </a:p>
        </p:txBody>
      </p:sp>
      <p:sp>
        <p:nvSpPr>
          <p:cNvPr id="4" name="Прямоугольник 3"/>
          <p:cNvSpPr/>
          <p:nvPr/>
        </p:nvSpPr>
        <p:spPr>
          <a:xfrm>
            <a:off x="2285838" y="3526673"/>
            <a:ext cx="5049029" cy="738664"/>
          </a:xfrm>
          <a:prstGeom prst="rect">
            <a:avLst/>
          </a:prstGeom>
        </p:spPr>
        <p:txBody>
          <a:bodyPr wrap="square">
            <a:spAutoFit/>
          </a:bodyPr>
          <a:lstStyle/>
          <a:p>
            <a:pPr algn="ctr"/>
            <a:r>
              <a:rPr lang="ru-RU" dirty="0">
                <a:latin typeface="Open Sans" panose="020B0606030504020204" pitchFamily="34" charset="0"/>
                <a:ea typeface="Open Sans" panose="020B0606030504020204" pitchFamily="34" charset="0"/>
                <a:cs typeface="Open Sans" panose="020B0606030504020204" pitchFamily="34" charset="0"/>
              </a:rPr>
              <a:t>В </a:t>
            </a:r>
            <a:r>
              <a:rPr lang="ru-RU" dirty="0" smtClean="0">
                <a:latin typeface="Open Sans" panose="020B0606030504020204" pitchFamily="34" charset="0"/>
                <a:ea typeface="Open Sans" panose="020B0606030504020204" pitchFamily="34" charset="0"/>
                <a:cs typeface="Open Sans" panose="020B0606030504020204" pitchFamily="34" charset="0"/>
              </a:rPr>
              <a:t>2025 </a:t>
            </a:r>
            <a:r>
              <a:rPr lang="ru-RU" dirty="0">
                <a:latin typeface="Open Sans" panose="020B0606030504020204" pitchFamily="34" charset="0"/>
                <a:ea typeface="Open Sans" panose="020B0606030504020204" pitchFamily="34" charset="0"/>
                <a:cs typeface="Open Sans" panose="020B0606030504020204" pitchFamily="34" charset="0"/>
              </a:rPr>
              <a:t>г. проведено</a:t>
            </a:r>
          </a:p>
          <a:p>
            <a:pPr algn="ctr"/>
            <a:r>
              <a:rPr lang="ru-RU" sz="2400" b="1" dirty="0" smtClean="0">
                <a:solidFill>
                  <a:srgbClr val="40B640"/>
                </a:solidFill>
                <a:latin typeface="Open Sans Semibold" panose="020B0706030804020204" pitchFamily="34" charset="0"/>
                <a:ea typeface="Open Sans Semibold" panose="020B0706030804020204" pitchFamily="34" charset="0"/>
                <a:cs typeface="Open Sans Semibold" panose="020B0706030804020204" pitchFamily="34" charset="0"/>
              </a:rPr>
              <a:t>4047 </a:t>
            </a:r>
            <a:r>
              <a:rPr lang="ru-RU" dirty="0" err="1" smtClean="0">
                <a:latin typeface="Open Sans" panose="020B0606030504020204" pitchFamily="34" charset="0"/>
                <a:ea typeface="Open Sans" panose="020B0606030504020204" pitchFamily="34" charset="0"/>
                <a:cs typeface="Open Sans" panose="020B0606030504020204" pitchFamily="34" charset="0"/>
              </a:rPr>
              <a:t>культурно-досуговых</a:t>
            </a:r>
            <a:r>
              <a:rPr lang="ru-RU" dirty="0" smtClean="0">
                <a:latin typeface="Open Sans" panose="020B0606030504020204" pitchFamily="34" charset="0"/>
                <a:ea typeface="Open Sans" panose="020B0606030504020204" pitchFamily="34" charset="0"/>
                <a:cs typeface="Open Sans" panose="020B0606030504020204" pitchFamily="34" charset="0"/>
              </a:rPr>
              <a:t> мероприятия </a:t>
            </a:r>
            <a:endParaRPr lang="ru-RU" dirty="0"/>
          </a:p>
        </p:txBody>
      </p:sp>
      <p:sp>
        <p:nvSpPr>
          <p:cNvPr id="49" name="TextBox 48"/>
          <p:cNvSpPr txBox="1"/>
          <p:nvPr/>
        </p:nvSpPr>
        <p:spPr>
          <a:xfrm>
            <a:off x="2147167" y="4323889"/>
            <a:ext cx="4746323" cy="830997"/>
          </a:xfrm>
          <a:prstGeom prst="rect">
            <a:avLst/>
          </a:prstGeom>
          <a:noFill/>
        </p:spPr>
        <p:txBody>
          <a:bodyPr wrap="square" rtlCol="0">
            <a:spAutoFit/>
          </a:bodyPr>
          <a:lstStyle/>
          <a:p>
            <a:pPr algn="ctr"/>
            <a:r>
              <a:rPr lang="ru-RU" dirty="0">
                <a:latin typeface="Open Sans" panose="020B0606030504020204" pitchFamily="34" charset="0"/>
                <a:ea typeface="Open Sans" panose="020B0606030504020204" pitchFamily="34" charset="0"/>
                <a:cs typeface="Open Sans" panose="020B0606030504020204" pitchFamily="34" charset="0"/>
              </a:rPr>
              <a:t>В </a:t>
            </a:r>
            <a:r>
              <a:rPr lang="ru-RU" sz="2400" b="1" dirty="0" smtClean="0">
                <a:solidFill>
                  <a:srgbClr val="40B640"/>
                </a:solidFill>
                <a:latin typeface="Open Sans Semibold" panose="020B0706030804020204" pitchFamily="34" charset="0"/>
                <a:ea typeface="Open Sans Semibold" panose="020B0706030804020204" pitchFamily="34" charset="0"/>
                <a:cs typeface="Open Sans Semibold" panose="020B0706030804020204" pitchFamily="34" charset="0"/>
              </a:rPr>
              <a:t>137</a:t>
            </a:r>
            <a:r>
              <a:rPr lang="ru-RU" b="1" dirty="0" smtClean="0">
                <a:solidFill>
                  <a:srgbClr val="40B640"/>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ru-RU" dirty="0" smtClean="0">
                <a:latin typeface="Open Sans" panose="020B0606030504020204" pitchFamily="34" charset="0"/>
                <a:ea typeface="Open Sans" panose="020B0606030504020204" pitchFamily="34" charset="0"/>
                <a:cs typeface="Open Sans" panose="020B0606030504020204" pitchFamily="34" charset="0"/>
              </a:rPr>
              <a:t>клубных формированиях занимаются </a:t>
            </a:r>
            <a:r>
              <a:rPr lang="ru-RU" sz="2400" b="1" dirty="0" smtClean="0">
                <a:solidFill>
                  <a:srgbClr val="40B640"/>
                </a:solidFill>
                <a:latin typeface="Open Sans Semibold" panose="020B0706030804020204" pitchFamily="34" charset="0"/>
                <a:ea typeface="Open Sans Semibold" panose="020B0706030804020204" pitchFamily="34" charset="0"/>
                <a:cs typeface="Open Sans Semibold" panose="020B0706030804020204" pitchFamily="34" charset="0"/>
              </a:rPr>
              <a:t>1 190</a:t>
            </a:r>
            <a:r>
              <a:rPr lang="ru-RU" b="1" dirty="0" smtClean="0">
                <a:solidFill>
                  <a:srgbClr val="40B640"/>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ru-RU" dirty="0" smtClean="0">
                <a:latin typeface="Open Sans" panose="020B0606030504020204" pitchFamily="34" charset="0"/>
                <a:ea typeface="Open Sans" panose="020B0606030504020204" pitchFamily="34" charset="0"/>
                <a:cs typeface="Open Sans" panose="020B0606030504020204" pitchFamily="34" charset="0"/>
              </a:rPr>
              <a:t>человек </a:t>
            </a:r>
            <a:endParaRPr lang="ru-RU" dirty="0">
              <a:latin typeface="Open Sans" panose="020B0606030504020204" pitchFamily="34" charset="0"/>
              <a:ea typeface="Open Sans" panose="020B0606030504020204" pitchFamily="34" charset="0"/>
              <a:cs typeface="Open Sans" panose="020B0606030504020204" pitchFamily="34" charset="0"/>
            </a:endParaRPr>
          </a:p>
        </p:txBody>
      </p:sp>
      <p:sp>
        <p:nvSpPr>
          <p:cNvPr id="52" name="TextBox 51"/>
          <p:cNvSpPr txBox="1"/>
          <p:nvPr/>
        </p:nvSpPr>
        <p:spPr>
          <a:xfrm>
            <a:off x="2487105" y="5255242"/>
            <a:ext cx="4164860" cy="1169551"/>
          </a:xfrm>
          <a:prstGeom prst="rect">
            <a:avLst/>
          </a:prstGeom>
          <a:noFill/>
        </p:spPr>
        <p:txBody>
          <a:bodyPr wrap="square" rtlCol="0">
            <a:spAutoFit/>
          </a:bodyPr>
          <a:lstStyle/>
          <a:p>
            <a:pPr algn="ctr"/>
            <a:r>
              <a:rPr lang="ru-RU" dirty="0" smtClean="0">
                <a:latin typeface="Open Sans" panose="020B0606030504020204" pitchFamily="34" charset="0"/>
                <a:ea typeface="Open Sans" panose="020B0606030504020204" pitchFamily="34" charset="0"/>
                <a:cs typeface="Open Sans" panose="020B0606030504020204" pitchFamily="34" charset="0"/>
              </a:rPr>
              <a:t>В библиотеках зарегистрировано</a:t>
            </a:r>
          </a:p>
          <a:p>
            <a:pPr algn="ctr"/>
            <a:r>
              <a:rPr lang="ru-RU" dirty="0" smtClean="0">
                <a:latin typeface="Open Sans" panose="020B0606030504020204" pitchFamily="34" charset="0"/>
                <a:ea typeface="Open Sans" panose="020B0606030504020204" pitchFamily="34" charset="0"/>
                <a:cs typeface="Open Sans" panose="020B0606030504020204" pitchFamily="34" charset="0"/>
              </a:rPr>
              <a:t> </a:t>
            </a:r>
            <a:r>
              <a:rPr lang="ru-RU" sz="2400" b="1" dirty="0">
                <a:solidFill>
                  <a:srgbClr val="40B640"/>
                </a:solidFill>
                <a:latin typeface="Open Sans Semibold" panose="020B0706030804020204" pitchFamily="34" charset="0"/>
                <a:ea typeface="Open Sans Semibold" panose="020B0706030804020204" pitchFamily="34" charset="0"/>
                <a:cs typeface="Open Sans Semibold" panose="020B0706030804020204" pitchFamily="34" charset="0"/>
              </a:rPr>
              <a:t>9 </a:t>
            </a:r>
            <a:r>
              <a:rPr lang="ru-RU" sz="2400" b="1" dirty="0" smtClean="0">
                <a:solidFill>
                  <a:srgbClr val="40B640"/>
                </a:solidFill>
                <a:latin typeface="Open Sans Semibold" panose="020B0706030804020204" pitchFamily="34" charset="0"/>
                <a:ea typeface="Open Sans Semibold" panose="020B0706030804020204" pitchFamily="34" charset="0"/>
                <a:cs typeface="Open Sans Semibold" panose="020B0706030804020204" pitchFamily="34" charset="0"/>
              </a:rPr>
              <a:t>430 </a:t>
            </a:r>
            <a:r>
              <a:rPr lang="ru-RU" dirty="0" smtClean="0">
                <a:latin typeface="Open Sans" panose="020B0606030504020204" pitchFamily="34" charset="0"/>
                <a:ea typeface="Open Sans" panose="020B0606030504020204" pitchFamily="34" charset="0"/>
                <a:cs typeface="Open Sans" panose="020B0606030504020204" pitchFamily="34" charset="0"/>
              </a:rPr>
              <a:t>читателей, </a:t>
            </a:r>
            <a:r>
              <a:rPr lang="ru-RU" smtClean="0">
                <a:latin typeface="Open Sans" panose="020B0606030504020204" pitchFamily="34" charset="0"/>
                <a:ea typeface="Open Sans" panose="020B0606030504020204" pitchFamily="34" charset="0"/>
                <a:cs typeface="Open Sans" panose="020B0606030504020204" pitchFamily="34" charset="0"/>
              </a:rPr>
              <a:t>книговыдача</a:t>
            </a:r>
            <a:r>
              <a:rPr lang="ru-RU" sz="2800" smtClean="0">
                <a:latin typeface="Open Sans" panose="020B0606030504020204" pitchFamily="34" charset="0"/>
                <a:ea typeface="Open Sans" panose="020B0606030504020204" pitchFamily="34" charset="0"/>
                <a:cs typeface="Open Sans" panose="020B0606030504020204" pitchFamily="34" charset="0"/>
              </a:rPr>
              <a:t> </a:t>
            </a:r>
            <a:r>
              <a:rPr lang="ru-RU" sz="2400" b="1" smtClean="0">
                <a:solidFill>
                  <a:srgbClr val="40B640"/>
                </a:solidFill>
                <a:latin typeface="Open Sans Semibold" panose="020B0706030804020204" pitchFamily="34" charset="0"/>
                <a:ea typeface="Open Sans Semibold" panose="020B0706030804020204" pitchFamily="34" charset="0"/>
                <a:cs typeface="Open Sans Semibold" panose="020B0706030804020204" pitchFamily="34" charset="0"/>
              </a:rPr>
              <a:t> 230100 </a:t>
            </a:r>
            <a:r>
              <a:rPr lang="ru-RU" dirty="0" smtClean="0">
                <a:latin typeface="Open Sans" panose="020B0606030504020204" pitchFamily="34" charset="0"/>
                <a:ea typeface="Open Sans" panose="020B0606030504020204" pitchFamily="34" charset="0"/>
                <a:cs typeface="Open Sans" panose="020B0606030504020204" pitchFamily="34" charset="0"/>
              </a:rPr>
              <a:t>экземпляров</a:t>
            </a:r>
            <a:endParaRPr lang="ru-RU" dirty="0">
              <a:latin typeface="Open Sans" panose="020B0606030504020204" pitchFamily="34" charset="0"/>
              <a:ea typeface="Open Sans" panose="020B0606030504020204" pitchFamily="34" charset="0"/>
              <a:cs typeface="Open Sans" panose="020B0606030504020204" pitchFamily="34" charset="0"/>
            </a:endParaRPr>
          </a:p>
        </p:txBody>
      </p:sp>
      <p:pic>
        <p:nvPicPr>
          <p:cNvPr id="39" name="Picture 2" descr="213448909.jpg (900×600)"/>
          <p:cNvPicPr>
            <a:picLocks noChangeAspect="1" noChangeArrowheads="1"/>
          </p:cNvPicPr>
          <p:nvPr/>
        </p:nvPicPr>
        <p:blipFill>
          <a:blip r:embed="rId11" cstate="print"/>
          <a:srcRect l="11789" t="15639" r="13795" b="20739"/>
          <a:stretch>
            <a:fillRect/>
          </a:stretch>
        </p:blipFill>
        <p:spPr bwMode="auto">
          <a:xfrm>
            <a:off x="4440426" y="1400378"/>
            <a:ext cx="2714693" cy="1433513"/>
          </a:xfrm>
          <a:prstGeom prst="roundRect">
            <a:avLst>
              <a:gd name="adj" fmla="val 8594"/>
            </a:avLst>
          </a:prstGeom>
          <a:solidFill>
            <a:srgbClr val="FFFFFF">
              <a:shade val="85000"/>
            </a:srgbClr>
          </a:solidFill>
          <a:ln w="38100">
            <a:solidFill>
              <a:srgbClr val="7CD9E0"/>
            </a:solidFill>
          </a:ln>
          <a:effectLst/>
        </p:spPr>
      </p:pic>
      <p:pic>
        <p:nvPicPr>
          <p:cNvPr id="30" name="Рисунок 29"/>
          <p:cNvPicPr>
            <a:picLocks noChangeAspect="1"/>
          </p:cNvPicPr>
          <p:nvPr/>
        </p:nvPicPr>
        <p:blipFill>
          <a:blip r:embed="rId12" cstate="print">
            <a:duotone>
              <a:prstClr val="black"/>
              <a:srgbClr val="76C981">
                <a:tint val="45000"/>
                <a:satMod val="400000"/>
              </a:srgbClr>
            </a:duotone>
            <a:extLst>
              <a:ext uri="{28A0092B-C50C-407E-A947-70E740481C1C}">
                <a14:useLocalDpi xmlns:a14="http://schemas.microsoft.com/office/drawing/2010/main" xmlns="" val="0"/>
              </a:ext>
            </a:extLst>
          </a:blip>
          <a:stretch>
            <a:fillRect/>
          </a:stretch>
        </p:blipFill>
        <p:spPr>
          <a:xfrm>
            <a:off x="1546720" y="1504106"/>
            <a:ext cx="2281028" cy="451223"/>
          </a:xfrm>
          <a:prstGeom prst="rect">
            <a:avLst/>
          </a:prstGeom>
        </p:spPr>
      </p:pic>
      <p:sp>
        <p:nvSpPr>
          <p:cNvPr id="54" name="TextBox 53"/>
          <p:cNvSpPr txBox="1"/>
          <p:nvPr/>
        </p:nvSpPr>
        <p:spPr>
          <a:xfrm>
            <a:off x="1588258" y="1471577"/>
            <a:ext cx="2227973" cy="523220"/>
          </a:xfrm>
          <a:prstGeom prst="rect">
            <a:avLst/>
          </a:prstGeom>
          <a:noFill/>
        </p:spPr>
        <p:txBody>
          <a:bodyPr wrap="square" rtlCol="0">
            <a:spAutoFit/>
          </a:bodyPr>
          <a:lstStyle/>
          <a:p>
            <a:pPr algn="ctr"/>
            <a:r>
              <a:rPr lang="ru-RU" sz="1400" b="1" dirty="0" smtClean="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Районный дом культуры</a:t>
            </a:r>
            <a:endParaRPr lang="ru-RU" sz="14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32" name="Рисунок 31"/>
          <p:cNvPicPr>
            <a:picLocks noChangeAspect="1"/>
          </p:cNvPicPr>
          <p:nvPr/>
        </p:nvPicPr>
        <p:blipFill>
          <a:blip r:embed="rId13" cstate="print">
            <a:duotone>
              <a:prstClr val="black"/>
              <a:srgbClr val="76C981">
                <a:tint val="45000"/>
                <a:satMod val="400000"/>
              </a:srgbClr>
            </a:duotone>
            <a:extLst>
              <a:ext uri="{28A0092B-C50C-407E-A947-70E740481C1C}">
                <a14:useLocalDpi xmlns:a14="http://schemas.microsoft.com/office/drawing/2010/main" xmlns="" val="0"/>
              </a:ext>
            </a:extLst>
          </a:blip>
          <a:stretch>
            <a:fillRect/>
          </a:stretch>
        </p:blipFill>
        <p:spPr>
          <a:xfrm>
            <a:off x="5189788" y="2553104"/>
            <a:ext cx="2250718" cy="451223"/>
          </a:xfrm>
          <a:prstGeom prst="rect">
            <a:avLst/>
          </a:prstGeom>
        </p:spPr>
      </p:pic>
      <p:sp>
        <p:nvSpPr>
          <p:cNvPr id="48" name="TextBox 47"/>
          <p:cNvSpPr txBox="1"/>
          <p:nvPr/>
        </p:nvSpPr>
        <p:spPr>
          <a:xfrm>
            <a:off x="5189788" y="2542399"/>
            <a:ext cx="2250718" cy="307777"/>
          </a:xfrm>
          <a:prstGeom prst="rect">
            <a:avLst/>
          </a:prstGeom>
          <a:noFill/>
        </p:spPr>
        <p:txBody>
          <a:bodyPr wrap="square" rtlCol="0">
            <a:spAutoFit/>
          </a:bodyPr>
          <a:lstStyle/>
          <a:p>
            <a:pPr algn="ctr"/>
            <a:r>
              <a:rPr lang="ru-RU" sz="1400" b="1" dirty="0" smtClean="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rPr>
              <a:t>Новодугинский  музей</a:t>
            </a:r>
            <a:endParaRPr lang="ru-RU" sz="1400" b="1" dirty="0">
              <a:solidFill>
                <a:schemeClr val="bg1"/>
              </a:solidFill>
              <a:effectLst>
                <a:outerShdw blurRad="38100" dist="38100" dir="2700000" algn="tl">
                  <a:srgbClr val="000000">
                    <a:alpha val="43137"/>
                  </a:srgbClr>
                </a:outerShdw>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xmlns="" val="5084209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2" descr="C:\Users\Econom VE\Desktop\Инвест паспорт 2017\Паспорт муниципального образования\Подборка фото\IMG_6691.jpg"/>
          <p:cNvPicPr>
            <a:picLocks noChangeAspect="1" noChangeArrowheads="1"/>
          </p:cNvPicPr>
          <p:nvPr/>
        </p:nvPicPr>
        <p:blipFill>
          <a:blip r:embed="rId3" cstate="print"/>
          <a:srcRect l="-114" t="12628" r="185" b="48336"/>
          <a:stretch>
            <a:fillRect/>
          </a:stretch>
        </p:blipFill>
        <p:spPr bwMode="auto">
          <a:xfrm>
            <a:off x="1473181" y="1484528"/>
            <a:ext cx="3060762" cy="1541444"/>
          </a:xfrm>
          <a:prstGeom prst="roundRect">
            <a:avLst>
              <a:gd name="adj" fmla="val 8594"/>
            </a:avLst>
          </a:prstGeom>
          <a:solidFill>
            <a:srgbClr val="FFFFFF">
              <a:shade val="85000"/>
            </a:srgbClr>
          </a:solidFill>
          <a:ln w="38100">
            <a:solidFill>
              <a:srgbClr val="7CD9E0"/>
            </a:solidFill>
          </a:ln>
          <a:effectLst/>
        </p:spPr>
      </p:pic>
      <p:pic>
        <p:nvPicPr>
          <p:cNvPr id="48" name="Picture 2" descr="C:\Users\Econom VE\Desktop\Инвест паспорт 2017\Паспорт муниципального образования\Подборка фото\Высокое.jpg"/>
          <p:cNvPicPr>
            <a:picLocks noChangeAspect="1" noChangeArrowheads="1"/>
          </p:cNvPicPr>
          <p:nvPr/>
        </p:nvPicPr>
        <p:blipFill>
          <a:blip r:embed="rId4" cstate="print"/>
          <a:stretch>
            <a:fillRect/>
          </a:stretch>
        </p:blipFill>
        <p:spPr bwMode="auto">
          <a:xfrm>
            <a:off x="4246511" y="1787459"/>
            <a:ext cx="2751224" cy="1547564"/>
          </a:xfrm>
          <a:prstGeom prst="roundRect">
            <a:avLst>
              <a:gd name="adj" fmla="val 8594"/>
            </a:avLst>
          </a:prstGeom>
          <a:solidFill>
            <a:srgbClr val="FFFFFF">
              <a:shade val="85000"/>
            </a:srgbClr>
          </a:solidFill>
          <a:ln w="38100">
            <a:solidFill>
              <a:srgbClr val="7CD9E0"/>
            </a:solidFill>
          </a:ln>
          <a:effectLst/>
        </p:spPr>
      </p:pic>
      <p:pic>
        <p:nvPicPr>
          <p:cNvPr id="50" name="Picture 3" descr="C:\Users\Econom VE\Desktop\Инвест паспорт 2017\Паспорт муниципального образования\Подборка фото\lipecy.jpg"/>
          <p:cNvPicPr>
            <a:picLocks noChangeAspect="1" noChangeArrowheads="1"/>
          </p:cNvPicPr>
          <p:nvPr/>
        </p:nvPicPr>
        <p:blipFill>
          <a:blip r:embed="rId5" cstate="print"/>
          <a:srcRect l="1743" t="10155" b="8856"/>
          <a:stretch>
            <a:fillRect/>
          </a:stretch>
        </p:blipFill>
        <p:spPr bwMode="auto">
          <a:xfrm>
            <a:off x="1780434" y="2888714"/>
            <a:ext cx="3155950" cy="1555750"/>
          </a:xfrm>
          <a:prstGeom prst="roundRect">
            <a:avLst>
              <a:gd name="adj" fmla="val 8594"/>
            </a:avLst>
          </a:prstGeom>
          <a:solidFill>
            <a:srgbClr val="FFFFFF">
              <a:shade val="85000"/>
            </a:srgbClr>
          </a:solidFill>
          <a:ln w="38100">
            <a:solidFill>
              <a:srgbClr val="7CD9E0"/>
            </a:solidFill>
          </a:ln>
          <a:effectLst/>
        </p:spPr>
      </p:pic>
      <p:pic>
        <p:nvPicPr>
          <p:cNvPr id="24" name="Рисунок 23"/>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266613" y="5172399"/>
            <a:ext cx="815476" cy="815476"/>
          </a:xfrm>
          <a:prstGeom prst="rect">
            <a:avLst/>
          </a:prstGeom>
        </p:spPr>
      </p:pic>
      <p:pic>
        <p:nvPicPr>
          <p:cNvPr id="18" name="Рисунок 1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275828" y="3790739"/>
            <a:ext cx="811435" cy="811435"/>
          </a:xfrm>
          <a:prstGeom prst="rect">
            <a:avLst/>
          </a:prstGeom>
        </p:spPr>
      </p:pic>
      <p:pic>
        <p:nvPicPr>
          <p:cNvPr id="16" name="Рисунок 15"/>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256065" y="1174083"/>
            <a:ext cx="828996" cy="828996"/>
          </a:xfrm>
          <a:prstGeom prst="rect">
            <a:avLst/>
          </a:prstGeom>
        </p:spPr>
      </p:pic>
      <p:pic>
        <p:nvPicPr>
          <p:cNvPr id="4" name="Рисунок 3"/>
          <p:cNvPicPr>
            <a:picLocks noChangeAspect="1"/>
          </p:cNvPicPr>
          <p:nvPr/>
        </p:nvPicPr>
        <p:blipFill>
          <a:blip r:embed="rId9" cstate="print"/>
          <a:stretch>
            <a:fillRect/>
          </a:stretch>
        </p:blipFill>
        <p:spPr>
          <a:xfrm>
            <a:off x="2061031" y="156237"/>
            <a:ext cx="5498644" cy="768091"/>
          </a:xfrm>
          <a:prstGeom prst="rect">
            <a:avLst/>
          </a:prstGeom>
        </p:spPr>
      </p:pic>
      <p:sp>
        <p:nvSpPr>
          <p:cNvPr id="5" name="TextBox 4"/>
          <p:cNvSpPr txBox="1"/>
          <p:nvPr/>
        </p:nvSpPr>
        <p:spPr>
          <a:xfrm>
            <a:off x="2061031" y="317130"/>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Туризм</a:t>
            </a:r>
          </a:p>
        </p:txBody>
      </p:sp>
      <p:sp>
        <p:nvSpPr>
          <p:cNvPr id="13" name="TextBox 12"/>
          <p:cNvSpPr txBox="1"/>
          <p:nvPr/>
        </p:nvSpPr>
        <p:spPr>
          <a:xfrm>
            <a:off x="7121735" y="7190343"/>
            <a:ext cx="421910"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29</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70" name="TextBox 69"/>
          <p:cNvSpPr txBox="1"/>
          <p:nvPr/>
        </p:nvSpPr>
        <p:spPr>
          <a:xfrm>
            <a:off x="-82223" y="1985415"/>
            <a:ext cx="1546659" cy="430887"/>
          </a:xfrm>
          <a:prstGeom prst="rect">
            <a:avLst/>
          </a:prstGeom>
          <a:noFill/>
        </p:spPr>
        <p:txBody>
          <a:bodyPr wrap="square" rtlCol="0">
            <a:spAutoFit/>
          </a:bodyPr>
          <a:lstStyle/>
          <a:p>
            <a:pPr algn="ctr"/>
            <a:r>
              <a:rPr lang="ru-RU" sz="11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Средства размещения</a:t>
            </a:r>
            <a:endParaRPr lang="ru-RU" sz="1100" b="1"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2" name="TextBox 71"/>
          <p:cNvSpPr txBox="1"/>
          <p:nvPr/>
        </p:nvSpPr>
        <p:spPr>
          <a:xfrm>
            <a:off x="277223" y="3933133"/>
            <a:ext cx="796610" cy="584775"/>
          </a:xfrm>
          <a:prstGeom prst="rect">
            <a:avLst/>
          </a:prstGeom>
          <a:noFill/>
        </p:spPr>
        <p:txBody>
          <a:bodyPr wrap="square" rtlCol="0">
            <a:spAutoFit/>
          </a:bodyPr>
          <a:lstStyle/>
          <a:p>
            <a:pPr algn="ctr"/>
            <a:r>
              <a:rPr lang="ru-RU" sz="32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46</a:t>
            </a:r>
            <a:endParaRPr lang="ru-RU" sz="12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3" name="TextBox 72"/>
          <p:cNvSpPr txBox="1"/>
          <p:nvPr/>
        </p:nvSpPr>
        <p:spPr>
          <a:xfrm>
            <a:off x="-82449" y="4559255"/>
            <a:ext cx="1546659" cy="600164"/>
          </a:xfrm>
          <a:prstGeom prst="rect">
            <a:avLst/>
          </a:prstGeom>
          <a:noFill/>
        </p:spPr>
        <p:txBody>
          <a:bodyPr wrap="square" rtlCol="0">
            <a:spAutoFit/>
          </a:bodyPr>
          <a:lstStyle/>
          <a:p>
            <a:pPr algn="ctr"/>
            <a:r>
              <a:rPr lang="ru-RU" sz="11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Объектов культурного наследия</a:t>
            </a:r>
            <a:endParaRPr lang="ru-RU" sz="1100" b="1"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5" name="TextBox 74"/>
          <p:cNvSpPr txBox="1"/>
          <p:nvPr/>
        </p:nvSpPr>
        <p:spPr>
          <a:xfrm>
            <a:off x="184185" y="5332571"/>
            <a:ext cx="999729" cy="584775"/>
          </a:xfrm>
          <a:prstGeom prst="rect">
            <a:avLst/>
          </a:prstGeom>
          <a:noFill/>
        </p:spPr>
        <p:txBody>
          <a:bodyPr wrap="square" rtlCol="0">
            <a:spAutoFit/>
          </a:bodyPr>
          <a:lstStyle/>
          <a:p>
            <a:pPr algn="ctr"/>
            <a:r>
              <a:rPr lang="ru-RU" sz="32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7</a:t>
            </a:r>
            <a:endParaRPr lang="ru-RU" sz="12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6" name="TextBox 75"/>
          <p:cNvSpPr txBox="1"/>
          <p:nvPr/>
        </p:nvSpPr>
        <p:spPr>
          <a:xfrm>
            <a:off x="4600" y="5968105"/>
            <a:ext cx="1546659" cy="600164"/>
          </a:xfrm>
          <a:prstGeom prst="rect">
            <a:avLst/>
          </a:prstGeom>
          <a:noFill/>
        </p:spPr>
        <p:txBody>
          <a:bodyPr wrap="square" rtlCol="0">
            <a:spAutoFit/>
          </a:bodyPr>
          <a:lstStyle/>
          <a:p>
            <a:pPr algn="ctr"/>
            <a:r>
              <a:rPr lang="ru-RU" sz="11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Объектов археологического наследия</a:t>
            </a:r>
            <a:endParaRPr lang="ru-RU" sz="1100" b="1"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9" name="Рисунок 78"/>
          <p:cNvPicPr>
            <a:picLocks noChangeAspect="1"/>
          </p:cNvPicPr>
          <p:nvPr/>
        </p:nvPicPr>
        <p:blipFill>
          <a:blip r:embed="rId10" cstate="print">
            <a:lum bright="70000" contrast="-70000"/>
            <a:extLst>
              <a:ext uri="{BEBA8EAE-BF5A-486C-A8C5-ECC9F3942E4B}">
                <a14:imgProps xmlns:a14="http://schemas.microsoft.com/office/drawing/2010/main" xmlns="">
                  <a14:imgLayer r:embed="rId11">
                    <a14:imgEffect>
                      <a14:colorTemperature colorTemp="4700"/>
                    </a14:imgEffect>
                    <a14:imgEffect>
                      <a14:saturation sat="0"/>
                    </a14:imgEffect>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1309288" y="5074381"/>
            <a:ext cx="2611724" cy="543273"/>
          </a:xfrm>
          <a:prstGeom prst="rect">
            <a:avLst/>
          </a:prstGeom>
        </p:spPr>
      </p:pic>
      <p:sp>
        <p:nvSpPr>
          <p:cNvPr id="33" name="TextBox 32"/>
          <p:cNvSpPr txBox="1"/>
          <p:nvPr/>
        </p:nvSpPr>
        <p:spPr>
          <a:xfrm>
            <a:off x="1457534" y="5105390"/>
            <a:ext cx="2315410" cy="523220"/>
          </a:xfrm>
          <a:prstGeom prst="rect">
            <a:avLst/>
          </a:prstGeom>
          <a:noFill/>
        </p:spPr>
        <p:txBody>
          <a:bodyPr wrap="square" rtlCol="0">
            <a:spAutoFit/>
          </a:bodyPr>
          <a:lstStyle/>
          <a:p>
            <a:pPr algn="ctr"/>
            <a:r>
              <a:rPr lang="ru-RU" sz="1400" b="1" dirty="0" smtClean="0">
                <a:solidFill>
                  <a:srgbClr val="0070C0"/>
                </a:solidFill>
                <a:latin typeface="Open Sans Semibold" panose="020B0706030804020204" pitchFamily="34" charset="0"/>
                <a:ea typeface="Open Sans Semibold" panose="020B0706030804020204" pitchFamily="34" charset="0"/>
                <a:cs typeface="Open Sans Semibold" panose="020B0706030804020204" pitchFamily="34" charset="0"/>
              </a:rPr>
              <a:t>Приоритетные направления:</a:t>
            </a:r>
            <a:endParaRPr lang="ru-RU" sz="1400" b="1" dirty="0">
              <a:solidFill>
                <a:srgbClr val="0070C0"/>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42" name="Рисунок 41"/>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1595237" y="5728204"/>
            <a:ext cx="523845" cy="523845"/>
          </a:xfrm>
          <a:prstGeom prst="rect">
            <a:avLst/>
          </a:prstGeom>
        </p:spPr>
      </p:pic>
      <p:sp>
        <p:nvSpPr>
          <p:cNvPr id="56" name="TextBox 55"/>
          <p:cNvSpPr txBox="1"/>
          <p:nvPr/>
        </p:nvSpPr>
        <p:spPr>
          <a:xfrm>
            <a:off x="2119082" y="5875426"/>
            <a:ext cx="1457450" cy="276999"/>
          </a:xfrm>
          <a:prstGeom prst="rect">
            <a:avLst/>
          </a:prstGeom>
          <a:noFill/>
        </p:spPr>
        <p:txBody>
          <a:bodyPr wrap="none" rtlCol="0">
            <a:spAutoFit/>
          </a:bodyPr>
          <a:lstStyle/>
          <a:p>
            <a:r>
              <a:rPr lang="ru-RU" sz="1200" dirty="0" smtClean="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Рекреационный</a:t>
            </a:r>
            <a:endParaRPr lang="ru-RU" sz="1200" dirty="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57" name="Рисунок 56"/>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flipH="1">
            <a:off x="3661985" y="5717248"/>
            <a:ext cx="518054" cy="518054"/>
          </a:xfrm>
          <a:prstGeom prst="rect">
            <a:avLst/>
          </a:prstGeom>
        </p:spPr>
      </p:pic>
      <p:sp>
        <p:nvSpPr>
          <p:cNvPr id="58" name="TextBox 57"/>
          <p:cNvSpPr txBox="1"/>
          <p:nvPr/>
        </p:nvSpPr>
        <p:spPr>
          <a:xfrm>
            <a:off x="4194336" y="5773637"/>
            <a:ext cx="1508875" cy="461665"/>
          </a:xfrm>
          <a:prstGeom prst="rect">
            <a:avLst/>
          </a:prstGeom>
          <a:noFill/>
        </p:spPr>
        <p:txBody>
          <a:bodyPr wrap="none" rtlCol="0">
            <a:spAutoFit/>
          </a:bodyPr>
          <a:lstStyle/>
          <a:p>
            <a:r>
              <a:rPr lang="ru-RU" sz="1200" dirty="0" smtClean="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Культурно-</a:t>
            </a:r>
          </a:p>
          <a:p>
            <a:r>
              <a:rPr lang="ru-RU" sz="1200" dirty="0" smtClean="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познавательный</a:t>
            </a:r>
            <a:endParaRPr lang="ru-RU" sz="1200" dirty="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61" name="TextBox 60"/>
          <p:cNvSpPr txBox="1"/>
          <p:nvPr/>
        </p:nvSpPr>
        <p:spPr>
          <a:xfrm>
            <a:off x="2119082" y="6418773"/>
            <a:ext cx="1363002" cy="461665"/>
          </a:xfrm>
          <a:prstGeom prst="rect">
            <a:avLst/>
          </a:prstGeom>
          <a:noFill/>
        </p:spPr>
        <p:txBody>
          <a:bodyPr wrap="none" rtlCol="0">
            <a:spAutoFit/>
          </a:bodyPr>
          <a:lstStyle/>
          <a:p>
            <a:r>
              <a:rPr lang="ru-RU" sz="1200" dirty="0" smtClean="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Сельский и</a:t>
            </a:r>
          </a:p>
          <a:p>
            <a:r>
              <a:rPr lang="ru-RU" sz="1200" dirty="0" smtClean="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экологический</a:t>
            </a:r>
            <a:endParaRPr lang="ru-RU" sz="1200" dirty="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62" name="Рисунок 61"/>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1600743" y="6388931"/>
            <a:ext cx="512831" cy="512831"/>
          </a:xfrm>
          <a:prstGeom prst="rect">
            <a:avLst/>
          </a:prstGeom>
        </p:spPr>
      </p:pic>
      <p:pic>
        <p:nvPicPr>
          <p:cNvPr id="63" name="Рисунок 62"/>
          <p:cNvPicPr>
            <a:picLocks noChangeAspect="1"/>
          </p:cNvPicPr>
          <p:nvPr/>
        </p:nvPicPr>
        <p:blipFill>
          <a:blip r:embed="rId15" cstate="print">
            <a:duotone>
              <a:schemeClr val="accent4">
                <a:shade val="45000"/>
                <a:satMod val="135000"/>
              </a:schemeClr>
              <a:prstClr val="white"/>
            </a:duotone>
            <a:extLst>
              <a:ext uri="{28A0092B-C50C-407E-A947-70E740481C1C}">
                <a14:useLocalDpi xmlns:a14="http://schemas.microsoft.com/office/drawing/2010/main" xmlns="" val="0"/>
              </a:ext>
            </a:extLst>
          </a:blip>
          <a:stretch>
            <a:fillRect/>
          </a:stretch>
        </p:blipFill>
        <p:spPr>
          <a:xfrm>
            <a:off x="3661986" y="6418773"/>
            <a:ext cx="518054" cy="486825"/>
          </a:xfrm>
          <a:prstGeom prst="rect">
            <a:avLst/>
          </a:prstGeom>
        </p:spPr>
      </p:pic>
      <p:sp>
        <p:nvSpPr>
          <p:cNvPr id="64" name="TextBox 63"/>
          <p:cNvSpPr txBox="1"/>
          <p:nvPr/>
        </p:nvSpPr>
        <p:spPr>
          <a:xfrm>
            <a:off x="4215637" y="6523685"/>
            <a:ext cx="1242648" cy="276999"/>
          </a:xfrm>
          <a:prstGeom prst="rect">
            <a:avLst/>
          </a:prstGeom>
          <a:noFill/>
        </p:spPr>
        <p:txBody>
          <a:bodyPr wrap="none" rtlCol="0">
            <a:spAutoFit/>
          </a:bodyPr>
          <a:lstStyle/>
          <a:p>
            <a:r>
              <a:rPr lang="ru-RU" sz="1200" dirty="0" smtClean="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rPr>
              <a:t>Религиозный</a:t>
            </a:r>
            <a:endParaRPr lang="ru-RU" sz="1200" dirty="0">
              <a:solidFill>
                <a:srgbClr val="265F9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9" name="TextBox 48"/>
          <p:cNvSpPr txBox="1"/>
          <p:nvPr/>
        </p:nvSpPr>
        <p:spPr>
          <a:xfrm>
            <a:off x="833915" y="154887"/>
            <a:ext cx="1188146"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52" name="Рисунок 51"/>
          <p:cNvPicPr>
            <a:picLocks noChangeAspect="1"/>
          </p:cNvPicPr>
          <p:nvPr/>
        </p:nvPicPr>
        <p:blipFill>
          <a:blip r:embed="rId16"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pic>
        <p:nvPicPr>
          <p:cNvPr id="54" name="Рисунок 53"/>
          <p:cNvPicPr>
            <a:picLocks noChangeAspect="1"/>
          </p:cNvPicPr>
          <p:nvPr/>
        </p:nvPicPr>
        <p:blipFill>
          <a:blip r:embed="rId17" cstate="print">
            <a:duotone>
              <a:prstClr val="black"/>
              <a:srgbClr val="76C981">
                <a:tint val="45000"/>
                <a:satMod val="400000"/>
              </a:srgbClr>
            </a:duotone>
            <a:extLst>
              <a:ext uri="{BEBA8EAE-BF5A-486C-A8C5-ECC9F3942E4B}">
                <a14:imgProps xmlns:a14="http://schemas.microsoft.com/office/drawing/2010/main" xmlns="">
                  <a14:imgLayer r:embed="rId18">
                    <a14:imgEffect>
                      <a14:colorTemperature colorTemp="4700"/>
                    </a14:imgEffect>
                    <a14:imgEffect>
                      <a14:brightnessContrast bright="40000" contrast="40000"/>
                    </a14:imgEffect>
                  </a14:imgLayer>
                </a14:imgProps>
              </a:ext>
              <a:ext uri="{28A0092B-C50C-407E-A947-70E740481C1C}">
                <a14:useLocalDpi xmlns:a14="http://schemas.microsoft.com/office/drawing/2010/main" xmlns="" val="0"/>
              </a:ext>
            </a:extLst>
          </a:blip>
          <a:stretch>
            <a:fillRect/>
          </a:stretch>
        </p:blipFill>
        <p:spPr>
          <a:xfrm>
            <a:off x="1241227" y="1094065"/>
            <a:ext cx="2683648" cy="451223"/>
          </a:xfrm>
          <a:prstGeom prst="rect">
            <a:avLst/>
          </a:prstGeom>
        </p:spPr>
      </p:pic>
      <p:pic>
        <p:nvPicPr>
          <p:cNvPr id="65" name="Рисунок 64"/>
          <p:cNvPicPr>
            <a:picLocks noChangeAspect="1"/>
          </p:cNvPicPr>
          <p:nvPr/>
        </p:nvPicPr>
        <p:blipFill>
          <a:blip r:embed="rId17" cstate="print">
            <a:duotone>
              <a:prstClr val="black"/>
              <a:srgbClr val="76C981">
                <a:tint val="45000"/>
                <a:satMod val="400000"/>
              </a:srgbClr>
            </a:duotone>
            <a:extLst>
              <a:ext uri="{BEBA8EAE-BF5A-486C-A8C5-ECC9F3942E4B}">
                <a14:imgProps xmlns:a14="http://schemas.microsoft.com/office/drawing/2010/main" xmlns="">
                  <a14:imgLayer r:embed="rId18">
                    <a14:imgEffect>
                      <a14:colorTemperature colorTemp="4700"/>
                    </a14:imgEffect>
                    <a14:imgEffect>
                      <a14:brightnessContrast bright="40000" contrast="40000"/>
                    </a14:imgEffect>
                  </a14:imgLayer>
                </a14:imgProps>
              </a:ext>
              <a:ext uri="{28A0092B-C50C-407E-A947-70E740481C1C}">
                <a14:useLocalDpi xmlns:a14="http://schemas.microsoft.com/office/drawing/2010/main" xmlns="" val="0"/>
              </a:ext>
            </a:extLst>
          </a:blip>
          <a:stretch>
            <a:fillRect/>
          </a:stretch>
        </p:blipFill>
        <p:spPr>
          <a:xfrm>
            <a:off x="1307335" y="4241627"/>
            <a:ext cx="2896907" cy="587465"/>
          </a:xfrm>
          <a:prstGeom prst="rect">
            <a:avLst/>
          </a:prstGeom>
        </p:spPr>
      </p:pic>
      <p:sp>
        <p:nvSpPr>
          <p:cNvPr id="55" name="TextBox 54"/>
          <p:cNvSpPr txBox="1"/>
          <p:nvPr/>
        </p:nvSpPr>
        <p:spPr>
          <a:xfrm>
            <a:off x="1241227" y="4326576"/>
            <a:ext cx="2964410" cy="461665"/>
          </a:xfrm>
          <a:prstGeom prst="rect">
            <a:avLst/>
          </a:prstGeom>
          <a:noFill/>
        </p:spPr>
        <p:txBody>
          <a:bodyPr wrap="square" rtlCol="0">
            <a:spAutoFit/>
          </a:bodyPr>
          <a:lstStyle/>
          <a:p>
            <a:pPr algn="ctr"/>
            <a:r>
              <a:rPr lang="ru-RU" sz="1200" b="1" dirty="0" smtClean="0">
                <a:solidFill>
                  <a:srgbClr val="FFFFFF"/>
                </a:solidFill>
                <a:latin typeface="Open Sans" panose="020B0606030504020204" pitchFamily="34" charset="0"/>
                <a:ea typeface="Open Sans" panose="020B0606030504020204" pitchFamily="34" charset="0"/>
                <a:cs typeface="Open Sans" panose="020B0606030504020204" pitchFamily="34" charset="0"/>
              </a:rPr>
              <a:t>Церковь Преображения Господня</a:t>
            </a:r>
          </a:p>
          <a:p>
            <a:pPr algn="ctr"/>
            <a:r>
              <a:rPr lang="ru-RU" sz="1200" b="1" dirty="0" smtClean="0">
                <a:solidFill>
                  <a:srgbClr val="FFFFFF"/>
                </a:solidFill>
                <a:latin typeface="Open Sans" panose="020B0606030504020204" pitchFamily="34" charset="0"/>
                <a:ea typeface="Open Sans" panose="020B0606030504020204" pitchFamily="34" charset="0"/>
                <a:cs typeface="Open Sans" panose="020B0606030504020204" pitchFamily="34" charset="0"/>
              </a:rPr>
              <a:t> д. Липецы, 1789 г.</a:t>
            </a:r>
            <a:endParaRPr lang="ru-RU" sz="1200" b="1"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6" name="TextBox 65"/>
          <p:cNvSpPr txBox="1"/>
          <p:nvPr/>
        </p:nvSpPr>
        <p:spPr>
          <a:xfrm>
            <a:off x="1407974" y="1169043"/>
            <a:ext cx="2336700" cy="276999"/>
          </a:xfrm>
          <a:prstGeom prst="rect">
            <a:avLst/>
          </a:prstGeom>
          <a:noFill/>
        </p:spPr>
        <p:txBody>
          <a:bodyPr wrap="square" rtlCol="0">
            <a:spAutoFit/>
          </a:bodyPr>
          <a:lstStyle/>
          <a:p>
            <a:pPr algn="ctr"/>
            <a:r>
              <a:rPr lang="ru-RU" sz="1200" b="1" dirty="0" smtClean="0">
                <a:solidFill>
                  <a:srgbClr val="FFFFFF"/>
                </a:solidFill>
                <a:latin typeface="Open Sans" panose="020B0606030504020204" pitchFamily="34" charset="0"/>
                <a:ea typeface="Open Sans" panose="020B0606030504020204" pitchFamily="34" charset="0"/>
                <a:cs typeface="Open Sans" panose="020B0606030504020204" pitchFamily="34" charset="0"/>
              </a:rPr>
              <a:t>Памятник В.В. Докучаеву</a:t>
            </a:r>
            <a:endParaRPr lang="ru-RU" sz="1200" b="1"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1" name="Рисунок 40"/>
          <p:cNvPicPr>
            <a:picLocks noChangeAspect="1"/>
          </p:cNvPicPr>
          <p:nvPr/>
        </p:nvPicPr>
        <p:blipFill>
          <a:blip r:embed="rId19" cstate="print">
            <a:extLst>
              <a:ext uri="{28A0092B-C50C-407E-A947-70E740481C1C}">
                <a14:useLocalDpi xmlns:a14="http://schemas.microsoft.com/office/drawing/2010/main" xmlns="" val="0"/>
              </a:ext>
            </a:extLst>
          </a:blip>
          <a:stretch>
            <a:fillRect/>
          </a:stretch>
        </p:blipFill>
        <p:spPr>
          <a:xfrm>
            <a:off x="256065" y="2503199"/>
            <a:ext cx="832392" cy="832392"/>
          </a:xfrm>
          <a:prstGeom prst="rect">
            <a:avLst/>
          </a:prstGeom>
        </p:spPr>
      </p:pic>
      <p:sp>
        <p:nvSpPr>
          <p:cNvPr id="44" name="TextBox 43"/>
          <p:cNvSpPr txBox="1"/>
          <p:nvPr/>
        </p:nvSpPr>
        <p:spPr>
          <a:xfrm>
            <a:off x="335581" y="2559952"/>
            <a:ext cx="765310" cy="646331"/>
          </a:xfrm>
          <a:prstGeom prst="rect">
            <a:avLst/>
          </a:prstGeom>
          <a:noFill/>
        </p:spPr>
        <p:txBody>
          <a:bodyPr wrap="square" rtlCol="0">
            <a:spAutoFit/>
          </a:bodyPr>
          <a:lstStyle>
            <a:defPPr>
              <a:defRPr lang="en-US"/>
            </a:defPPr>
            <a:lvl1pPr>
              <a:defRPr sz="36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ru-RU" dirty="0" smtClean="0"/>
              <a:t>12</a:t>
            </a:r>
            <a:endParaRPr lang="ru-RU" dirty="0"/>
          </a:p>
        </p:txBody>
      </p:sp>
      <p:sp>
        <p:nvSpPr>
          <p:cNvPr id="45" name="TextBox 44"/>
          <p:cNvSpPr txBox="1"/>
          <p:nvPr/>
        </p:nvSpPr>
        <p:spPr>
          <a:xfrm>
            <a:off x="-34391" y="3294453"/>
            <a:ext cx="1402612" cy="461665"/>
          </a:xfrm>
          <a:prstGeom prst="rect">
            <a:avLst/>
          </a:prstGeom>
          <a:noFill/>
        </p:spPr>
        <p:txBody>
          <a:bodyPr wrap="square" rtlCol="0">
            <a:spAutoFit/>
          </a:bodyPr>
          <a:lstStyle/>
          <a:p>
            <a:pPr algn="ctr"/>
            <a:r>
              <a:rPr lang="ru-RU" sz="12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Церкви и </a:t>
            </a:r>
          </a:p>
          <a:p>
            <a:pPr algn="ctr"/>
            <a:r>
              <a:rPr lang="ru-RU" sz="1200" b="1" dirty="0" smtClean="0">
                <a:solidFill>
                  <a:srgbClr val="245776"/>
                </a:solidFill>
                <a:latin typeface="Open Sans" panose="020B0606030504020204" pitchFamily="34" charset="0"/>
                <a:ea typeface="Open Sans" panose="020B0606030504020204" pitchFamily="34" charset="0"/>
                <a:cs typeface="Open Sans" panose="020B0606030504020204" pitchFamily="34" charset="0"/>
              </a:rPr>
              <a:t>храмы</a:t>
            </a:r>
            <a:endParaRPr lang="ru-RU" sz="1200" b="1" dirty="0">
              <a:solidFill>
                <a:srgbClr val="245776"/>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1" name="Рисунок 50"/>
          <p:cNvPicPr>
            <a:picLocks noChangeAspect="1"/>
          </p:cNvPicPr>
          <p:nvPr/>
        </p:nvPicPr>
        <p:blipFill>
          <a:blip r:embed="rId20" cstate="print">
            <a:lum bright="70000" contrast="-70000"/>
            <a:extLst>
              <a:ext uri="{BEBA8EAE-BF5A-486C-A8C5-ECC9F3942E4B}">
                <a14:imgProps xmlns:a14="http://schemas.microsoft.com/office/drawing/2010/main" xmlns="">
                  <a14:imgLayer r:embed="rId11">
                    <a14:imgEffect>
                      <a14:colorTemperature colorTemp="4700"/>
                    </a14:imgEffect>
                    <a14:imgEffect>
                      <a14:saturation sat="33000"/>
                    </a14:imgEffect>
                    <a14:imgEffect>
                      <a14:brightnessContrast contrast="40000"/>
                    </a14:imgEffect>
                  </a14:imgLayer>
                </a14:imgProps>
              </a:ext>
              <a:ext uri="{28A0092B-C50C-407E-A947-70E740481C1C}">
                <a14:useLocalDpi xmlns:a14="http://schemas.microsoft.com/office/drawing/2010/main" xmlns="" val="0"/>
              </a:ext>
            </a:extLst>
          </a:blip>
          <a:stretch>
            <a:fillRect/>
          </a:stretch>
        </p:blipFill>
        <p:spPr>
          <a:xfrm>
            <a:off x="4681199" y="3445616"/>
            <a:ext cx="2440535" cy="2172038"/>
          </a:xfrm>
          <a:prstGeom prst="rect">
            <a:avLst/>
          </a:prstGeom>
          <a:ln w="12700">
            <a:solidFill>
              <a:srgbClr val="4CCBD4"/>
            </a:solidFill>
            <a:prstDash val="lgDash"/>
          </a:ln>
        </p:spPr>
      </p:pic>
      <p:sp>
        <p:nvSpPr>
          <p:cNvPr id="53" name="TextBox 52"/>
          <p:cNvSpPr txBox="1"/>
          <p:nvPr/>
        </p:nvSpPr>
        <p:spPr>
          <a:xfrm>
            <a:off x="4746620" y="3480578"/>
            <a:ext cx="2228459" cy="307777"/>
          </a:xfrm>
          <a:prstGeom prst="rect">
            <a:avLst/>
          </a:prstGeom>
          <a:noFill/>
        </p:spPr>
        <p:txBody>
          <a:bodyPr wrap="square" rtlCol="0">
            <a:spAutoFit/>
          </a:bodyPr>
          <a:lstStyle/>
          <a:p>
            <a:pPr algn="ctr"/>
            <a:r>
              <a:rPr lang="ru-RU" sz="1400" b="1"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Событийный туризм</a:t>
            </a:r>
            <a:endParaRPr lang="ru-RU" sz="1400" b="1"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59" name="Рисунок 58"/>
          <p:cNvPicPr>
            <a:picLocks noChangeAspect="1"/>
          </p:cNvPicPr>
          <p:nvPr/>
        </p:nvPicPr>
        <p:blipFill>
          <a:blip r:embed="rId21" cstate="print">
            <a:extLst>
              <a:ext uri="{28A0092B-C50C-407E-A947-70E740481C1C}">
                <a14:useLocalDpi xmlns:a14="http://schemas.microsoft.com/office/drawing/2010/main" xmlns="" val="0"/>
              </a:ext>
            </a:extLst>
          </a:blip>
          <a:stretch>
            <a:fillRect/>
          </a:stretch>
        </p:blipFill>
        <p:spPr>
          <a:xfrm>
            <a:off x="4836961" y="3870845"/>
            <a:ext cx="229891" cy="201247"/>
          </a:xfrm>
          <a:prstGeom prst="rect">
            <a:avLst/>
          </a:prstGeom>
        </p:spPr>
      </p:pic>
      <p:sp>
        <p:nvSpPr>
          <p:cNvPr id="71" name="TextBox 70"/>
          <p:cNvSpPr txBox="1"/>
          <p:nvPr/>
        </p:nvSpPr>
        <p:spPr>
          <a:xfrm>
            <a:off x="5080247" y="3827383"/>
            <a:ext cx="1966463" cy="769441"/>
          </a:xfrm>
          <a:prstGeom prst="rect">
            <a:avLst/>
          </a:prstGeom>
          <a:noFill/>
        </p:spPr>
        <p:txBody>
          <a:bodyPr wrap="square" rtlCol="0">
            <a:spAutoFit/>
          </a:bodyPr>
          <a:lstStyle/>
          <a:p>
            <a:pPr algn="just"/>
            <a:r>
              <a:rPr lang="ru-RU" sz="1100" dirty="0" smtClean="0">
                <a:latin typeface="Open Sans" panose="020B0606030504020204" pitchFamily="34" charset="0"/>
                <a:ea typeface="Open Sans" panose="020B0606030504020204" pitchFamily="34" charset="0"/>
                <a:cs typeface="Open Sans" panose="020B0606030504020204" pitchFamily="34" charset="0"/>
              </a:rPr>
              <a:t>12 июля – Праздник, посвященный ученому-почвоведу В.В. </a:t>
            </a:r>
            <a:r>
              <a:rPr lang="ru-RU" sz="1100" dirty="0">
                <a:latin typeface="Open Sans" panose="020B0606030504020204" pitchFamily="34" charset="0"/>
                <a:ea typeface="Open Sans" panose="020B0606030504020204" pitchFamily="34" charset="0"/>
                <a:cs typeface="Open Sans" panose="020B0606030504020204" pitchFamily="34" charset="0"/>
              </a:rPr>
              <a:t>Докучаеву в д. </a:t>
            </a:r>
            <a:r>
              <a:rPr lang="ru-RU" sz="1100" dirty="0" err="1">
                <a:latin typeface="Open Sans" panose="020B0606030504020204" pitchFamily="34" charset="0"/>
                <a:ea typeface="Open Sans" panose="020B0606030504020204" pitchFamily="34" charset="0"/>
                <a:cs typeface="Open Sans" panose="020B0606030504020204" pitchFamily="34" charset="0"/>
              </a:rPr>
              <a:t>Милюково</a:t>
            </a:r>
            <a:r>
              <a:rPr lang="ru-RU" sz="1100" dirty="0">
                <a:latin typeface="Open Sans" panose="020B0606030504020204" pitchFamily="34" charset="0"/>
                <a:ea typeface="Open Sans" panose="020B0606030504020204" pitchFamily="34" charset="0"/>
                <a:cs typeface="Open Sans" panose="020B0606030504020204" pitchFamily="34" charset="0"/>
              </a:rPr>
              <a:t> </a:t>
            </a:r>
          </a:p>
        </p:txBody>
      </p:sp>
      <p:sp>
        <p:nvSpPr>
          <p:cNvPr id="74" name="TextBox 73"/>
          <p:cNvSpPr txBox="1"/>
          <p:nvPr/>
        </p:nvSpPr>
        <p:spPr>
          <a:xfrm>
            <a:off x="5081500" y="4695162"/>
            <a:ext cx="1965210" cy="769441"/>
          </a:xfrm>
          <a:prstGeom prst="rect">
            <a:avLst/>
          </a:prstGeom>
          <a:noFill/>
        </p:spPr>
        <p:txBody>
          <a:bodyPr wrap="square" rtlCol="0">
            <a:spAutoFit/>
          </a:bodyPr>
          <a:lstStyle/>
          <a:p>
            <a:r>
              <a:rPr lang="ru-RU" sz="1100" dirty="0">
                <a:latin typeface="Open Sans" panose="020B0606030504020204" pitchFamily="34" charset="0"/>
                <a:ea typeface="Open Sans" panose="020B0606030504020204" pitchFamily="34" charset="0"/>
                <a:cs typeface="Open Sans" panose="020B0606030504020204" pitchFamily="34" charset="0"/>
              </a:rPr>
              <a:t>12 июля – межрегиональный </a:t>
            </a:r>
            <a:r>
              <a:rPr lang="ru-RU" sz="1100" dirty="0" smtClean="0">
                <a:latin typeface="Open Sans" panose="020B0606030504020204" pitchFamily="34" charset="0"/>
                <a:ea typeface="Open Sans" panose="020B0606030504020204" pitchFamily="34" charset="0"/>
                <a:cs typeface="Open Sans" panose="020B0606030504020204" pitchFamily="34" charset="0"/>
              </a:rPr>
              <a:t>праздник «Играй и пой, гармонь смоленская!»</a:t>
            </a:r>
            <a:endParaRPr lang="ru-RU" sz="1100" dirty="0">
              <a:latin typeface="Open Sans" panose="020B0606030504020204" pitchFamily="34" charset="0"/>
              <a:ea typeface="Open Sans" panose="020B0606030504020204" pitchFamily="34" charset="0"/>
              <a:cs typeface="Open Sans" panose="020B0606030504020204" pitchFamily="34" charset="0"/>
            </a:endParaRPr>
          </a:p>
        </p:txBody>
      </p:sp>
      <p:pic>
        <p:nvPicPr>
          <p:cNvPr id="77" name="Рисунок 76"/>
          <p:cNvPicPr>
            <a:picLocks noChangeAspect="1"/>
          </p:cNvPicPr>
          <p:nvPr/>
        </p:nvPicPr>
        <p:blipFill>
          <a:blip r:embed="rId21" cstate="print">
            <a:extLst>
              <a:ext uri="{28A0092B-C50C-407E-A947-70E740481C1C}">
                <a14:useLocalDpi xmlns:a14="http://schemas.microsoft.com/office/drawing/2010/main" xmlns="" val="0"/>
              </a:ext>
            </a:extLst>
          </a:blip>
          <a:stretch>
            <a:fillRect/>
          </a:stretch>
        </p:blipFill>
        <p:spPr>
          <a:xfrm>
            <a:off x="4836961" y="4710109"/>
            <a:ext cx="229891" cy="201247"/>
          </a:xfrm>
          <a:prstGeom prst="rect">
            <a:avLst/>
          </a:prstGeom>
        </p:spPr>
      </p:pic>
      <p:pic>
        <p:nvPicPr>
          <p:cNvPr id="67" name="Рисунок 66"/>
          <p:cNvPicPr>
            <a:picLocks noChangeAspect="1"/>
          </p:cNvPicPr>
          <p:nvPr/>
        </p:nvPicPr>
        <p:blipFill>
          <a:blip r:embed="rId22" cstate="print">
            <a:duotone>
              <a:prstClr val="black"/>
              <a:srgbClr val="76C981">
                <a:tint val="45000"/>
                <a:satMod val="400000"/>
              </a:srgbClr>
            </a:duotone>
            <a:extLst>
              <a:ext uri="{28A0092B-C50C-407E-A947-70E740481C1C}">
                <a14:useLocalDpi xmlns:a14="http://schemas.microsoft.com/office/drawing/2010/main" xmlns="" val="0"/>
              </a:ext>
            </a:extLst>
          </a:blip>
          <a:stretch>
            <a:fillRect/>
          </a:stretch>
        </p:blipFill>
        <p:spPr>
          <a:xfrm>
            <a:off x="5378019" y="1472121"/>
            <a:ext cx="2118789" cy="451223"/>
          </a:xfrm>
          <a:prstGeom prst="rect">
            <a:avLst/>
          </a:prstGeom>
        </p:spPr>
      </p:pic>
      <p:sp>
        <p:nvSpPr>
          <p:cNvPr id="60" name="TextBox 59"/>
          <p:cNvSpPr txBox="1"/>
          <p:nvPr/>
        </p:nvSpPr>
        <p:spPr>
          <a:xfrm>
            <a:off x="5276638" y="1491594"/>
            <a:ext cx="2336700" cy="461665"/>
          </a:xfrm>
          <a:prstGeom prst="rect">
            <a:avLst/>
          </a:prstGeom>
          <a:noFill/>
        </p:spPr>
        <p:txBody>
          <a:bodyPr wrap="square" rtlCol="0">
            <a:spAutoFit/>
          </a:bodyPr>
          <a:lstStyle/>
          <a:p>
            <a:pPr algn="ctr"/>
            <a:r>
              <a:rPr lang="ru-RU" sz="1200" b="1" dirty="0" smtClean="0">
                <a:solidFill>
                  <a:srgbClr val="FFFFFF"/>
                </a:solidFill>
                <a:latin typeface="Open Sans" panose="020B0606030504020204" pitchFamily="34" charset="0"/>
                <a:ea typeface="Open Sans" panose="020B0606030504020204" pitchFamily="34" charset="0"/>
                <a:cs typeface="Open Sans" panose="020B0606030504020204" pitchFamily="34" charset="0"/>
              </a:rPr>
              <a:t>Усадьба Шереметьевых </a:t>
            </a:r>
          </a:p>
          <a:p>
            <a:pPr algn="ctr"/>
            <a:r>
              <a:rPr lang="ru-RU" sz="1200" b="1" dirty="0" smtClean="0">
                <a:solidFill>
                  <a:srgbClr val="FFFFFF"/>
                </a:solidFill>
                <a:latin typeface="Open Sans" panose="020B0606030504020204" pitchFamily="34" charset="0"/>
                <a:ea typeface="Open Sans" panose="020B0606030504020204" pitchFamily="34" charset="0"/>
                <a:cs typeface="Open Sans" panose="020B0606030504020204" pitchFamily="34" charset="0"/>
              </a:rPr>
              <a:t>с. Высокое</a:t>
            </a:r>
            <a:endParaRPr lang="ru-RU" sz="1200" b="1"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xmlns="" val="34809070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stretch>
            <a:fillRect/>
          </a:stretch>
        </p:blipFill>
        <p:spPr>
          <a:xfrm>
            <a:off x="2061031" y="156237"/>
            <a:ext cx="5498644" cy="768091"/>
          </a:xfrm>
          <a:prstGeom prst="rect">
            <a:avLst/>
          </a:prstGeom>
        </p:spPr>
      </p:pic>
      <p:sp>
        <p:nvSpPr>
          <p:cNvPr id="4" name="TextBox 3"/>
          <p:cNvSpPr txBox="1"/>
          <p:nvPr/>
        </p:nvSpPr>
        <p:spPr>
          <a:xfrm>
            <a:off x="2061031" y="317130"/>
            <a:ext cx="5498644" cy="461665"/>
          </a:xfrm>
          <a:prstGeom prst="rect">
            <a:avLst/>
          </a:prstGeom>
          <a:noFill/>
        </p:spPr>
        <p:txBody>
          <a:bodyPr wrap="square" rtlCol="0">
            <a:spAutoFit/>
          </a:bodyPr>
          <a:lstStyle/>
          <a:p>
            <a:pPr algn="ctr"/>
            <a:r>
              <a:rPr lang="en-US"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SWOT</a:t>
            </a: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-анализ</a:t>
            </a:r>
          </a:p>
        </p:txBody>
      </p:sp>
      <p:graphicFrame>
        <p:nvGraphicFramePr>
          <p:cNvPr id="8" name="Таблица 7"/>
          <p:cNvGraphicFramePr>
            <a:graphicFrameLocks noGrp="1"/>
          </p:cNvGraphicFramePr>
          <p:nvPr>
            <p:extLst>
              <p:ext uri="{D42A27DB-BD31-4B8C-83A1-F6EECF244321}">
                <p14:modId xmlns:p14="http://schemas.microsoft.com/office/powerpoint/2010/main" xmlns="" val="3091562891"/>
              </p:ext>
            </p:extLst>
          </p:nvPr>
        </p:nvGraphicFramePr>
        <p:xfrm>
          <a:off x="448222" y="1179173"/>
          <a:ext cx="6095453" cy="4817142"/>
        </p:xfrm>
        <a:graphic>
          <a:graphicData uri="http://schemas.openxmlformats.org/drawingml/2006/table">
            <a:tbl>
              <a:tblPr firstRow="1" bandRow="1">
                <a:tableStyleId>{5C22544A-7EE6-4342-B048-85BDC9FD1C3A}</a:tableStyleId>
              </a:tblPr>
              <a:tblGrid>
                <a:gridCol w="1924281">
                  <a:extLst>
                    <a:ext uri="{9D8B030D-6E8A-4147-A177-3AD203B41FA5}">
                      <a16:colId xmlns:a16="http://schemas.microsoft.com/office/drawing/2014/main" xmlns="" val="20000"/>
                    </a:ext>
                  </a:extLst>
                </a:gridCol>
                <a:gridCol w="4171172">
                  <a:extLst>
                    <a:ext uri="{9D8B030D-6E8A-4147-A177-3AD203B41FA5}">
                      <a16:colId xmlns:a16="http://schemas.microsoft.com/office/drawing/2014/main" xmlns="" val="20001"/>
                    </a:ext>
                  </a:extLst>
                </a:gridCol>
              </a:tblGrid>
              <a:tr h="1513783">
                <a:tc>
                  <a:txBody>
                    <a:bodyPr/>
                    <a:lstStyle/>
                    <a:p>
                      <a:pPr marL="0" marR="0" indent="0" algn="ctr" defTabSz="755934" rtl="0" eaLnBrk="1" fontAlgn="auto" latinLnBrk="0" hangingPunct="1">
                        <a:lnSpc>
                          <a:spcPct val="100000"/>
                        </a:lnSpc>
                        <a:spcBef>
                          <a:spcPts val="0"/>
                        </a:spcBef>
                        <a:spcAft>
                          <a:spcPts val="0"/>
                        </a:spcAft>
                        <a:buClrTx/>
                        <a:buSzTx/>
                        <a:buFontTx/>
                        <a:buNone/>
                        <a:tabLst/>
                        <a:defRPr/>
                      </a:pPr>
                      <a:r>
                        <a:rPr lang="ru-RU" sz="1600" baseline="0" dirty="0" smtClean="0">
                          <a:solidFill>
                            <a:schemeClr val="tx1"/>
                          </a:solidFill>
                        </a:rPr>
                        <a:t>Сильные стороны</a:t>
                      </a:r>
                      <a:endParaRPr lang="ru-RU" sz="1600" dirty="0" smtClean="0">
                        <a:solidFill>
                          <a:schemeClr val="tx1"/>
                        </a:solidFill>
                      </a:endParaRPr>
                    </a:p>
                    <a:p>
                      <a:pPr algn="ctr"/>
                      <a:r>
                        <a:rPr lang="en-US" sz="1600" dirty="0" smtClean="0">
                          <a:solidFill>
                            <a:schemeClr val="tx1"/>
                          </a:solidFill>
                          <a:latin typeface="Open Sans" panose="020B0606030504020204"/>
                        </a:rPr>
                        <a:t>S</a:t>
                      </a:r>
                      <a:endParaRPr lang="ru-RU" sz="1600" baseline="0" dirty="0" smtClean="0">
                        <a:solidFill>
                          <a:schemeClr val="tx1"/>
                        </a:solidFill>
                      </a:endParaRPr>
                    </a:p>
                  </a:txBody>
                  <a:tcPr>
                    <a:solidFill>
                      <a:srgbClr val="6FCECE"/>
                    </a:solidFill>
                  </a:tcPr>
                </a:tc>
                <a:tc>
                  <a:txBody>
                    <a:bodyPr/>
                    <a:lstStyle/>
                    <a:p>
                      <a:pPr marL="171450" marR="20955"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tab pos="291465" algn="l"/>
                        </a:tabLst>
                        <a:defRPr/>
                      </a:pPr>
                      <a:r>
                        <a:rPr lang="ru-RU" sz="900" b="0" dirty="0" smtClean="0">
                          <a:solidFill>
                            <a:schemeClr val="tx1"/>
                          </a:solidFill>
                          <a:effectLst/>
                          <a:latin typeface="Open Sans" pitchFamily="34" charset="0"/>
                          <a:ea typeface="Open Sans" pitchFamily="34" charset="0"/>
                          <a:cs typeface="Open Sans" pitchFamily="34" charset="0"/>
                        </a:rPr>
                        <a:t>выгодное расположение инвестиционных площадок;</a:t>
                      </a:r>
                    </a:p>
                    <a:p>
                      <a:pPr marL="171450" marR="20955"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tab pos="291465" algn="l"/>
                        </a:tabLst>
                        <a:defRPr/>
                      </a:pPr>
                      <a:r>
                        <a:rPr lang="ru-RU" sz="900" b="0" dirty="0" smtClean="0">
                          <a:solidFill>
                            <a:schemeClr val="tx1"/>
                          </a:solidFill>
                          <a:effectLst/>
                          <a:latin typeface="Open Sans" pitchFamily="34" charset="0"/>
                          <a:ea typeface="Open Sans" pitchFamily="34" charset="0"/>
                          <a:cs typeface="Open Sans" pitchFamily="34" charset="0"/>
                        </a:rPr>
                        <a:t>выгодное географическое положение муниципального образования;</a:t>
                      </a:r>
                    </a:p>
                    <a:p>
                      <a:pPr marL="171450" marR="20955"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tab pos="291465" algn="l"/>
                        </a:tabLst>
                        <a:defRPr/>
                      </a:pPr>
                      <a:r>
                        <a:rPr lang="ru-RU" sz="900" b="0" dirty="0" smtClean="0">
                          <a:solidFill>
                            <a:schemeClr val="tx1"/>
                          </a:solidFill>
                          <a:effectLst/>
                          <a:latin typeface="Open Sans" pitchFamily="34" charset="0"/>
                          <a:ea typeface="Open Sans" pitchFamily="34" charset="0"/>
                          <a:cs typeface="Open Sans" pitchFamily="34" charset="0"/>
                        </a:rPr>
                        <a:t>близость к московской агломерации и границе с Белоруссией (автодорога М11 «Беларусь» расположена в 20 км. от границы округа);</a:t>
                      </a:r>
                    </a:p>
                    <a:p>
                      <a:pPr marL="171450" marR="20955"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tab pos="291465" algn="l"/>
                        </a:tabLst>
                        <a:defRPr/>
                      </a:pPr>
                      <a:r>
                        <a:rPr lang="ru-RU" sz="900" b="0" dirty="0" smtClean="0">
                          <a:solidFill>
                            <a:schemeClr val="tx1"/>
                          </a:solidFill>
                          <a:effectLst/>
                          <a:latin typeface="Open Sans" pitchFamily="34" charset="0"/>
                          <a:ea typeface="Open Sans" pitchFamily="34" charset="0"/>
                          <a:cs typeface="Open Sans" pitchFamily="34" charset="0"/>
                        </a:rPr>
                        <a:t>развитая транспортная инфраструктура;</a:t>
                      </a:r>
                    </a:p>
                    <a:p>
                      <a:pPr marL="171450" marR="20955"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tab pos="291465" algn="l"/>
                        </a:tabLst>
                        <a:defRPr/>
                      </a:pPr>
                      <a:r>
                        <a:rPr lang="ru-RU" sz="900" b="0" dirty="0" smtClean="0">
                          <a:solidFill>
                            <a:schemeClr val="tx1"/>
                          </a:solidFill>
                          <a:effectLst/>
                          <a:latin typeface="Open Sans" pitchFamily="34" charset="0"/>
                          <a:ea typeface="Open Sans" pitchFamily="34" charset="0"/>
                          <a:cs typeface="Open Sans" pitchFamily="34" charset="0"/>
                        </a:rPr>
                        <a:t>наличие магистральных </a:t>
                      </a:r>
                      <a:r>
                        <a:rPr lang="ru-RU" sz="900" b="0" dirty="0" err="1" smtClean="0">
                          <a:solidFill>
                            <a:schemeClr val="tx1"/>
                          </a:solidFill>
                          <a:effectLst/>
                          <a:latin typeface="Open Sans" pitchFamily="34" charset="0"/>
                          <a:ea typeface="Open Sans" pitchFamily="34" charset="0"/>
                          <a:cs typeface="Open Sans" pitchFamily="34" charset="0"/>
                        </a:rPr>
                        <a:t>нефте</a:t>
                      </a:r>
                      <a:r>
                        <a:rPr lang="ru-RU" sz="900" b="0" dirty="0" smtClean="0">
                          <a:solidFill>
                            <a:schemeClr val="tx1"/>
                          </a:solidFill>
                          <a:effectLst/>
                          <a:latin typeface="Open Sans" pitchFamily="34" charset="0"/>
                          <a:ea typeface="Open Sans" pitchFamily="34" charset="0"/>
                          <a:cs typeface="Open Sans" pitchFamily="34" charset="0"/>
                        </a:rPr>
                        <a:t>- и газопроводов (газифицирован 21 населенный пункт, а также газопроводы высокого давления проходят по территории каждого сельского поселения);</a:t>
                      </a:r>
                    </a:p>
                    <a:p>
                      <a:pPr marL="171450" marR="20955"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tab pos="291465" algn="l"/>
                        </a:tabLst>
                        <a:defRPr/>
                      </a:pPr>
                      <a:r>
                        <a:rPr lang="ru-RU" sz="900" b="0" dirty="0" smtClean="0">
                          <a:solidFill>
                            <a:schemeClr val="tx1"/>
                          </a:solidFill>
                          <a:effectLst/>
                          <a:latin typeface="Open Sans" pitchFamily="34" charset="0"/>
                          <a:ea typeface="Open Sans" pitchFamily="34" charset="0"/>
                          <a:cs typeface="Open Sans" pitchFamily="34" charset="0"/>
                        </a:rPr>
                        <a:t>наличие железной дороги;</a:t>
                      </a:r>
                    </a:p>
                    <a:p>
                      <a:pPr marL="171450" marR="20955"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tab pos="291465" algn="l"/>
                        </a:tabLst>
                        <a:defRPr/>
                      </a:pPr>
                      <a:r>
                        <a:rPr lang="ru-RU" sz="900" b="0" dirty="0" smtClean="0">
                          <a:solidFill>
                            <a:schemeClr val="tx1"/>
                          </a:solidFill>
                          <a:effectLst/>
                          <a:latin typeface="Open Sans" pitchFamily="34" charset="0"/>
                          <a:ea typeface="Open Sans" pitchFamily="34" charset="0"/>
                          <a:cs typeface="Open Sans" pitchFamily="34" charset="0"/>
                        </a:rPr>
                        <a:t>наличие комплекса культурно-исторических ценностей;</a:t>
                      </a:r>
                    </a:p>
                    <a:p>
                      <a:pPr marL="171450" marR="20955"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tab pos="291465" algn="l"/>
                        </a:tabLst>
                        <a:defRPr/>
                      </a:pPr>
                      <a:r>
                        <a:rPr lang="ru-RU" sz="900" b="0" dirty="0" smtClean="0">
                          <a:solidFill>
                            <a:schemeClr val="tx1"/>
                          </a:solidFill>
                          <a:effectLst/>
                          <a:latin typeface="Open Sans" pitchFamily="34" charset="0"/>
                          <a:ea typeface="Open Sans" pitchFamily="34" charset="0"/>
                          <a:cs typeface="Open Sans" pitchFamily="34" charset="0"/>
                        </a:rPr>
                        <a:t>экологически чистые территории;</a:t>
                      </a:r>
                    </a:p>
                    <a:p>
                      <a:pPr marL="171450" marR="20955"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tab pos="291465" algn="l"/>
                        </a:tabLst>
                        <a:defRPr/>
                      </a:pPr>
                      <a:r>
                        <a:rPr lang="ru-RU" sz="900" b="0" dirty="0" smtClean="0">
                          <a:solidFill>
                            <a:schemeClr val="tx1"/>
                          </a:solidFill>
                          <a:effectLst/>
                          <a:latin typeface="Open Sans" pitchFamily="34" charset="0"/>
                          <a:ea typeface="Open Sans" pitchFamily="34" charset="0"/>
                          <a:cs typeface="Open Sans" pitchFamily="34" charset="0"/>
                        </a:rPr>
                        <a:t>наличие сырья – леса, торфа (5331 тыс. куб. м.), песчано-гравийной смеси (2554 тыс. куб. м.), минеральные воды, известняк (4570 тыс. куб. м.), глины (99 тыс. куб. м.).</a:t>
                      </a:r>
                    </a:p>
                  </a:txBody>
                  <a:tcPr anchor="ctr">
                    <a:solidFill>
                      <a:srgbClr val="6FCECE"/>
                    </a:solidFill>
                  </a:tcPr>
                </a:tc>
                <a:extLst>
                  <a:ext uri="{0D108BD9-81ED-4DB2-BD59-A6C34878D82A}">
                    <a16:rowId xmlns:a16="http://schemas.microsoft.com/office/drawing/2014/main" xmlns="" val="10000"/>
                  </a:ext>
                </a:extLst>
              </a:tr>
              <a:tr h="1099832">
                <a:tc>
                  <a:txBody>
                    <a:bodyPr/>
                    <a:lstStyle/>
                    <a:p>
                      <a:pPr marL="0" marR="0" indent="0" algn="ctr" defTabSz="755934" rtl="0" eaLnBrk="1" fontAlgn="auto" latinLnBrk="0" hangingPunct="1">
                        <a:lnSpc>
                          <a:spcPct val="100000"/>
                        </a:lnSpc>
                        <a:spcBef>
                          <a:spcPts val="0"/>
                        </a:spcBef>
                        <a:spcAft>
                          <a:spcPts val="0"/>
                        </a:spcAft>
                        <a:buClrTx/>
                        <a:buSzTx/>
                        <a:buFontTx/>
                        <a:buNone/>
                        <a:tabLst/>
                        <a:defRPr/>
                      </a:pPr>
                      <a:r>
                        <a:rPr lang="ru-RU" sz="1600" b="1" baseline="0" dirty="0" smtClean="0">
                          <a:solidFill>
                            <a:schemeClr val="tx1"/>
                          </a:solidFill>
                        </a:rPr>
                        <a:t>Слабые стороны</a:t>
                      </a:r>
                      <a:endParaRPr lang="ru-RU" sz="1600" b="1" dirty="0" smtClean="0">
                        <a:solidFill>
                          <a:schemeClr val="tx1"/>
                        </a:solidFill>
                      </a:endParaRPr>
                    </a:p>
                    <a:p>
                      <a:pPr algn="ctr"/>
                      <a:r>
                        <a:rPr lang="en-US" sz="1600" b="1" baseline="0" dirty="0" smtClean="0">
                          <a:solidFill>
                            <a:schemeClr val="tx1"/>
                          </a:solidFill>
                          <a:latin typeface="Open Sans" panose="020B0606030504020204"/>
                        </a:rPr>
                        <a:t>W</a:t>
                      </a:r>
                      <a:endParaRPr lang="ru-RU" sz="1600" b="1" baseline="0" dirty="0" smtClean="0">
                        <a:solidFill>
                          <a:schemeClr val="tx1"/>
                        </a:solidFill>
                      </a:endParaRPr>
                    </a:p>
                  </a:txBody>
                  <a:tcPr>
                    <a:solidFill>
                      <a:srgbClr val="8FDEE3"/>
                    </a:solidFill>
                  </a:tcPr>
                </a:tc>
                <a:tc>
                  <a:txBody>
                    <a:bodyPr/>
                    <a:lstStyle/>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tab pos="291465" algn="l"/>
                        </a:tabLst>
                        <a:defRPr/>
                      </a:pPr>
                      <a:r>
                        <a:rPr lang="ru-RU" sz="900" dirty="0" smtClean="0">
                          <a:solidFill>
                            <a:schemeClr val="tx1"/>
                          </a:solidFill>
                          <a:effectLst/>
                          <a:latin typeface="Open Sans" pitchFamily="34" charset="0"/>
                          <a:ea typeface="Open Sans" pitchFamily="34" charset="0"/>
                          <a:cs typeface="Open Sans" pitchFamily="34" charset="0"/>
                        </a:rPr>
                        <a:t>малое количество промышленных предприятий;</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tab pos="291465" algn="l"/>
                        </a:tabLst>
                        <a:defRPr/>
                      </a:pPr>
                      <a:r>
                        <a:rPr lang="ru-RU" sz="900" dirty="0" smtClean="0">
                          <a:solidFill>
                            <a:schemeClr val="tx1"/>
                          </a:solidFill>
                          <a:effectLst/>
                          <a:latin typeface="Open Sans" pitchFamily="34" charset="0"/>
                          <a:ea typeface="Open Sans" pitchFamily="34" charset="0"/>
                          <a:cs typeface="Open Sans" pitchFamily="34" charset="0"/>
                        </a:rPr>
                        <a:t>трудности со сбытом сельскохозяйственной продукции;</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tab pos="291465" algn="l"/>
                        </a:tabLst>
                        <a:defRPr/>
                      </a:pPr>
                      <a:r>
                        <a:rPr lang="ru-RU" sz="900" dirty="0" smtClean="0">
                          <a:solidFill>
                            <a:schemeClr val="tx1"/>
                          </a:solidFill>
                          <a:effectLst/>
                          <a:latin typeface="Open Sans" pitchFamily="34" charset="0"/>
                          <a:ea typeface="Open Sans" pitchFamily="34" charset="0"/>
                          <a:cs typeface="Open Sans" pitchFamily="34" charset="0"/>
                        </a:rPr>
                        <a:t>задолженность молокоперерабатывающих предприятий по оплате за сданную продукцию перед сдатчиками продукции. Высокие цены на электроэнергию, горюче-смазочные материалы для сельскохозяйственных товаропроизводителей;</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tab pos="291465" algn="l"/>
                        </a:tabLst>
                        <a:defRPr/>
                      </a:pPr>
                      <a:r>
                        <a:rPr lang="ru-RU" sz="900" dirty="0" smtClean="0">
                          <a:solidFill>
                            <a:schemeClr val="tx1"/>
                          </a:solidFill>
                          <a:effectLst/>
                          <a:latin typeface="Open Sans" pitchFamily="34" charset="0"/>
                          <a:ea typeface="Open Sans" pitchFamily="34" charset="0"/>
                          <a:cs typeface="Open Sans" pitchFamily="34" charset="0"/>
                        </a:rPr>
                        <a:t>дефицит кадров из-за возникших демографических диспропорций.</a:t>
                      </a:r>
                    </a:p>
                  </a:txBody>
                  <a:tcPr anchor="ctr">
                    <a:solidFill>
                      <a:srgbClr val="8FDEE3"/>
                    </a:solidFill>
                  </a:tcPr>
                </a:tc>
                <a:extLst>
                  <a:ext uri="{0D108BD9-81ED-4DB2-BD59-A6C34878D82A}">
                    <a16:rowId xmlns:a16="http://schemas.microsoft.com/office/drawing/2014/main" xmlns="" val="10001"/>
                  </a:ext>
                </a:extLst>
              </a:tr>
              <a:tr h="989350">
                <a:tc>
                  <a:txBody>
                    <a:bodyPr/>
                    <a:lstStyle/>
                    <a:p>
                      <a:pPr algn="ctr"/>
                      <a:r>
                        <a:rPr lang="ru-RU" sz="1600" b="1" dirty="0" smtClean="0"/>
                        <a:t>Возможности</a:t>
                      </a:r>
                    </a:p>
                    <a:p>
                      <a:pPr algn="ctr"/>
                      <a:r>
                        <a:rPr lang="en-US" sz="1600" b="1" dirty="0" smtClean="0">
                          <a:latin typeface="Open Sans" panose="020B0606030504020204"/>
                        </a:rPr>
                        <a:t>O</a:t>
                      </a:r>
                      <a:endParaRPr lang="ru-RU" sz="1600" b="1" dirty="0"/>
                    </a:p>
                  </a:txBody>
                  <a:tcPr>
                    <a:solidFill>
                      <a:srgbClr val="E8E8A8"/>
                    </a:solidFill>
                  </a:tcPr>
                </a:tc>
                <a:tc>
                  <a:txBody>
                    <a:bodyPr/>
                    <a:lstStyle/>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tab pos="291465" algn="l"/>
                        </a:tabLst>
                        <a:defRPr/>
                      </a:pPr>
                      <a:r>
                        <a:rPr lang="ru-RU" sz="900" dirty="0" smtClean="0">
                          <a:effectLst/>
                          <a:latin typeface="Open Sans" pitchFamily="34" charset="0"/>
                          <a:ea typeface="Open Sans" pitchFamily="34" charset="0"/>
                          <a:cs typeface="Open Sans" pitchFamily="34" charset="0"/>
                        </a:rPr>
                        <a:t>расширение рынка продукции местных производителей;</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tab pos="291465" algn="l"/>
                        </a:tabLst>
                        <a:defRPr/>
                      </a:pPr>
                      <a:r>
                        <a:rPr lang="ru-RU" sz="900" dirty="0" smtClean="0">
                          <a:effectLst/>
                          <a:latin typeface="Open Sans" pitchFamily="34" charset="0"/>
                          <a:ea typeface="Open Sans" pitchFamily="34" charset="0"/>
                          <a:cs typeface="Open Sans" pitchFamily="34" charset="0"/>
                        </a:rPr>
                        <a:t>внедрение инновационных технологий;</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tab pos="291465" algn="l"/>
                        </a:tabLst>
                        <a:defRPr/>
                      </a:pPr>
                      <a:r>
                        <a:rPr lang="ru-RU" sz="900" dirty="0" smtClean="0">
                          <a:effectLst/>
                          <a:latin typeface="Open Sans" pitchFamily="34" charset="0"/>
                          <a:ea typeface="Open Sans" pitchFamily="34" charset="0"/>
                          <a:cs typeface="Open Sans" pitchFamily="34" charset="0"/>
                        </a:rPr>
                        <a:t>вовлечение в сельскохозяйственное производство неиспользуемых угодий;</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tab pos="291465" algn="l"/>
                        </a:tabLst>
                        <a:defRPr/>
                      </a:pPr>
                      <a:r>
                        <a:rPr lang="ru-RU" sz="900" dirty="0" smtClean="0">
                          <a:effectLst/>
                          <a:latin typeface="Open Sans" pitchFamily="34" charset="0"/>
                          <a:ea typeface="Open Sans" pitchFamily="34" charset="0"/>
                          <a:cs typeface="Open Sans" pitchFamily="34" charset="0"/>
                        </a:rPr>
                        <a:t>возможности локализации производства для белорусского бизнеса;</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tab pos="291465" algn="l"/>
                        </a:tabLst>
                        <a:defRPr/>
                      </a:pPr>
                      <a:r>
                        <a:rPr lang="ru-RU" sz="900" dirty="0" smtClean="0">
                          <a:effectLst/>
                          <a:latin typeface="Open Sans" pitchFamily="34" charset="0"/>
                          <a:ea typeface="Open Sans" pitchFamily="34" charset="0"/>
                          <a:cs typeface="Open Sans" pitchFamily="34" charset="0"/>
                        </a:rPr>
                        <a:t>развитие специализированных видов туризма: рыболовство, охота.</a:t>
                      </a:r>
                    </a:p>
                  </a:txBody>
                  <a:tcPr anchor="ctr">
                    <a:solidFill>
                      <a:srgbClr val="E8E8A8"/>
                    </a:solidFill>
                  </a:tcPr>
                </a:tc>
                <a:extLst>
                  <a:ext uri="{0D108BD9-81ED-4DB2-BD59-A6C34878D82A}">
                    <a16:rowId xmlns:a16="http://schemas.microsoft.com/office/drawing/2014/main" xmlns="" val="10002"/>
                  </a:ext>
                </a:extLst>
              </a:tr>
              <a:tr h="550466">
                <a:tc>
                  <a:txBody>
                    <a:bodyPr/>
                    <a:lstStyle/>
                    <a:p>
                      <a:pPr algn="ctr"/>
                      <a:r>
                        <a:rPr lang="ru-RU" sz="1600" b="1" dirty="0" smtClean="0"/>
                        <a:t>Угрозы</a:t>
                      </a:r>
                    </a:p>
                    <a:p>
                      <a:pPr algn="ctr"/>
                      <a:r>
                        <a:rPr lang="en-US" sz="1600" b="1" dirty="0" smtClean="0">
                          <a:latin typeface="Open Sans" panose="020B0606030504020204"/>
                        </a:rPr>
                        <a:t>T</a:t>
                      </a:r>
                      <a:endParaRPr lang="ru-RU" sz="1600" b="1" dirty="0"/>
                    </a:p>
                  </a:txBody>
                  <a:tcPr>
                    <a:solidFill>
                      <a:srgbClr val="FBFBB7"/>
                    </a:solidFill>
                  </a:tcPr>
                </a:tc>
                <a:tc>
                  <a:txBody>
                    <a:bodyPr/>
                    <a:lstStyle/>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ru-RU" sz="900" dirty="0" smtClean="0">
                          <a:latin typeface="Open Sans" pitchFamily="34" charset="0"/>
                          <a:ea typeface="Open Sans" pitchFamily="34" charset="0"/>
                          <a:cs typeface="Open Sans" pitchFamily="34" charset="0"/>
                        </a:rPr>
                        <a:t>демографическое старение населения;</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ru-RU" sz="900" dirty="0" smtClean="0">
                          <a:latin typeface="Open Sans" pitchFamily="34" charset="0"/>
                          <a:ea typeface="Open Sans" pitchFamily="34" charset="0"/>
                          <a:cs typeface="Open Sans" pitchFamily="34" charset="0"/>
                        </a:rPr>
                        <a:t>отток из округа способной творческой молодежи.</a:t>
                      </a:r>
                      <a:endParaRPr lang="ru-RU" sz="900" dirty="0">
                        <a:latin typeface="Open Sans" pitchFamily="34" charset="0"/>
                        <a:ea typeface="Open Sans" pitchFamily="34" charset="0"/>
                        <a:cs typeface="Open Sans" pitchFamily="34" charset="0"/>
                      </a:endParaRPr>
                    </a:p>
                  </a:txBody>
                  <a:tcPr anchor="ctr">
                    <a:solidFill>
                      <a:srgbClr val="FBFBB7"/>
                    </a:solidFill>
                  </a:tcPr>
                </a:tc>
                <a:extLst>
                  <a:ext uri="{0D108BD9-81ED-4DB2-BD59-A6C34878D82A}">
                    <a16:rowId xmlns:a16="http://schemas.microsoft.com/office/drawing/2014/main" xmlns="" val="10003"/>
                  </a:ext>
                </a:extLst>
              </a:tr>
            </a:tbl>
          </a:graphicData>
        </a:graphic>
      </p:graphicFrame>
      <p:sp>
        <p:nvSpPr>
          <p:cNvPr id="11" name="TextBox 10"/>
          <p:cNvSpPr txBox="1"/>
          <p:nvPr/>
        </p:nvSpPr>
        <p:spPr>
          <a:xfrm>
            <a:off x="833915" y="154887"/>
            <a:ext cx="1225015"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 </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12" name="Рисунок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sp>
        <p:nvSpPr>
          <p:cNvPr id="7" name="TextBox 6"/>
          <p:cNvSpPr txBox="1"/>
          <p:nvPr/>
        </p:nvSpPr>
        <p:spPr>
          <a:xfrm>
            <a:off x="7121735" y="7190343"/>
            <a:ext cx="421910" cy="369332"/>
          </a:xfrm>
          <a:prstGeom prst="rect">
            <a:avLst/>
          </a:prstGeom>
          <a:noFill/>
        </p:spPr>
        <p:txBody>
          <a:bodyPr wrap="none" rtlCol="0">
            <a:spAutoFit/>
          </a:bodyPr>
          <a:lstStyle/>
          <a:p>
            <a:r>
              <a:rPr lang="ru-RU" b="1" i="1" dirty="0"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30</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xmlns="" val="11000013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rotWithShape="1">
          <a:blip r:embed="rId2" cstate="print">
            <a:duotone>
              <a:prstClr val="black"/>
              <a:schemeClr val="accent6">
                <a:tint val="45000"/>
                <a:satMod val="400000"/>
              </a:schemeClr>
            </a:duotone>
            <a:extLst>
              <a:ext uri="{BEBA8EAE-BF5A-486C-A8C5-ECC9F3942E4B}">
                <a14:imgProps xmlns:a14="http://schemas.microsoft.com/office/drawing/2010/main" xmlns="">
                  <a14:imgLayer r:embed="rId3">
                    <a14:imgEffect>
                      <a14:artisticGlowDiffused/>
                    </a14:imgEffect>
                    <a14:imgEffect>
                      <a14:sharpenSoften amount="-50000"/>
                    </a14:imgEffect>
                    <a14:imgEffect>
                      <a14:colorTemperature colorTemp="4700"/>
                    </a14:imgEffect>
                    <a14:imgEffect>
                      <a14:saturation sat="0"/>
                    </a14:imgEffect>
                    <a14:imgEffect>
                      <a14:brightnessContrast bright="40000" contrast="40000"/>
                    </a14:imgEffect>
                  </a14:imgLayer>
                </a14:imgProps>
              </a:ext>
              <a:ext uri="{28A0092B-C50C-407E-A947-70E740481C1C}">
                <a14:useLocalDpi xmlns:a14="http://schemas.microsoft.com/office/drawing/2010/main" xmlns="" val="0"/>
              </a:ext>
            </a:extLst>
          </a:blip>
          <a:srcRect l="9252" t="7485" r="9452" b="8220"/>
          <a:stretch/>
        </p:blipFill>
        <p:spPr>
          <a:xfrm>
            <a:off x="98383" y="1396689"/>
            <a:ext cx="7548234" cy="4419779"/>
          </a:xfrm>
          <a:prstGeom prst="rect">
            <a:avLst/>
          </a:prstGeom>
        </p:spPr>
      </p:pic>
      <p:sp>
        <p:nvSpPr>
          <p:cNvPr id="4" name="TextBox 3"/>
          <p:cNvSpPr txBox="1"/>
          <p:nvPr/>
        </p:nvSpPr>
        <p:spPr>
          <a:xfrm>
            <a:off x="7121735" y="7190343"/>
            <a:ext cx="441146" cy="369332"/>
          </a:xfrm>
          <a:prstGeom prst="rect">
            <a:avLst/>
          </a:prstGeom>
          <a:noFill/>
        </p:spPr>
        <p:txBody>
          <a:bodyPr wrap="none" rtlCol="0">
            <a:spAutoFit/>
          </a:bodyPr>
          <a:lstStyle/>
          <a:p>
            <a:r>
              <a:rPr lang="ru-RU" b="1" i="1" smtClean="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rPr>
              <a:t>30</a:t>
            </a:r>
            <a:endParaRPr lang="ru-RU" b="1" i="1" dirty="0">
              <a:solidFill>
                <a:srgbClr val="339533"/>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6" name="TextBox 25"/>
          <p:cNvSpPr txBox="1"/>
          <p:nvPr/>
        </p:nvSpPr>
        <p:spPr>
          <a:xfrm>
            <a:off x="682413" y="1245870"/>
            <a:ext cx="3466677" cy="1384995"/>
          </a:xfrm>
          <a:prstGeom prst="rect">
            <a:avLst/>
          </a:prstGeom>
          <a:noFill/>
        </p:spPr>
        <p:txBody>
          <a:bodyPr wrap="square" rtlCol="0">
            <a:spAutoFit/>
          </a:bodyPr>
          <a:lstStyle/>
          <a:p>
            <a:pPr algn="ctr"/>
            <a:r>
              <a:rPr lang="ru-RU" sz="1400" b="1"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ВРЕМЕННО ИСПОЛНЯЮЩИЙ ПОЛНОМОЧИЯ </a:t>
            </a:r>
            <a:br>
              <a:rPr lang="ru-RU" sz="1400" b="1"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br>
            <a:r>
              <a:rPr lang="ru-RU" sz="1400" b="1"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ГЛАВЫ МУНИЦИПАЛЬНОГО ОБРАЗОВАНИЯ «НОВОДУГИНСКИЙ </a:t>
            </a:r>
          </a:p>
          <a:p>
            <a:pPr algn="ctr"/>
            <a:r>
              <a:rPr lang="ru-RU" sz="1400" b="1"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муниципальный округ» СМОЛЕНСКОЙ ОБЛАСТИ:</a:t>
            </a:r>
            <a:endParaRPr lang="ru-RU" sz="1400" b="1"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TextBox 27"/>
          <p:cNvSpPr txBox="1"/>
          <p:nvPr/>
        </p:nvSpPr>
        <p:spPr>
          <a:xfrm>
            <a:off x="659553" y="3783331"/>
            <a:ext cx="3293680" cy="1384995"/>
          </a:xfrm>
          <a:prstGeom prst="rect">
            <a:avLst/>
          </a:prstGeom>
          <a:noFill/>
        </p:spPr>
        <p:txBody>
          <a:bodyPr wrap="square" rtlCol="0">
            <a:spAutoFit/>
          </a:bodyPr>
          <a:lstStyle/>
          <a:p>
            <a:pPr algn="ctr"/>
            <a:r>
              <a:rPr lang="ru-RU" sz="1400" b="1"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ЗАМЕСТИТЕЛЬ ГЛАВЫ МУНИЦИПАЛЬНОГО ОБРАЗОВАНИЯ </a:t>
            </a:r>
          </a:p>
          <a:p>
            <a:pPr algn="ctr"/>
            <a:r>
              <a:rPr lang="ru-RU" sz="1400" b="1"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«НОВОДУГИНСКИЙ </a:t>
            </a:r>
          </a:p>
          <a:p>
            <a:pPr algn="ctr"/>
            <a:r>
              <a:rPr lang="ru-RU" sz="1400" b="1"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муниципальный округ» СМОЛЕНСКОЙ ОБЛАСТИ:</a:t>
            </a:r>
            <a:endParaRPr lang="ru-RU" sz="1400" b="1"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9" name="TextBox 28"/>
          <p:cNvSpPr txBox="1"/>
          <p:nvPr/>
        </p:nvSpPr>
        <p:spPr>
          <a:xfrm>
            <a:off x="4312356" y="1317861"/>
            <a:ext cx="2583543" cy="954107"/>
          </a:xfrm>
          <a:prstGeom prst="rect">
            <a:avLst/>
          </a:prstGeom>
          <a:noFill/>
        </p:spPr>
        <p:txBody>
          <a:bodyPr wrap="square" rtlCol="0">
            <a:spAutoFit/>
          </a:bodyPr>
          <a:lstStyle/>
          <a:p>
            <a:pPr algn="ctr"/>
            <a:r>
              <a:rPr lang="ru-RU" sz="1400" b="1" cap="all"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Министерство </a:t>
            </a:r>
            <a:r>
              <a:rPr lang="ru-RU" sz="1400" b="1" cap="all" dirty="0">
                <a:solidFill>
                  <a:srgbClr val="0070C0"/>
                </a:solidFill>
                <a:latin typeface="Open Sans" panose="020B0606030504020204" pitchFamily="34" charset="0"/>
                <a:ea typeface="Open Sans" panose="020B0606030504020204" pitchFamily="34" charset="0"/>
                <a:cs typeface="Open Sans" panose="020B0606030504020204" pitchFamily="34" charset="0"/>
              </a:rPr>
              <a:t>инвестиционного развития Смоленской области</a:t>
            </a:r>
            <a:r>
              <a:rPr lang="ru-RU" sz="14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30" name="TextBox 29"/>
          <p:cNvSpPr txBox="1"/>
          <p:nvPr/>
        </p:nvSpPr>
        <p:spPr>
          <a:xfrm>
            <a:off x="4438085" y="4384700"/>
            <a:ext cx="2583543" cy="738664"/>
          </a:xfrm>
          <a:prstGeom prst="rect">
            <a:avLst/>
          </a:prstGeom>
          <a:noFill/>
        </p:spPr>
        <p:txBody>
          <a:bodyPr wrap="square" rtlCol="0">
            <a:spAutoFit/>
          </a:bodyPr>
          <a:lstStyle/>
          <a:p>
            <a:pPr algn="ctr"/>
            <a:r>
              <a:rPr lang="ru-RU" sz="1400" b="1" cap="all"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ООО </a:t>
            </a:r>
            <a:r>
              <a:rPr lang="ru-RU" sz="1400" b="1" cap="all" dirty="0">
                <a:solidFill>
                  <a:srgbClr val="0070C0"/>
                </a:solidFill>
                <a:latin typeface="Open Sans" panose="020B0606030504020204" pitchFamily="34" charset="0"/>
                <a:ea typeface="Open Sans" panose="020B0606030504020204" pitchFamily="34" charset="0"/>
                <a:cs typeface="Open Sans" panose="020B0606030504020204" pitchFamily="34" charset="0"/>
              </a:rPr>
              <a:t>«Корпорация инвестиционного развития»</a:t>
            </a:r>
            <a:r>
              <a:rPr lang="ru-RU" sz="1400" b="1" dirty="0" smtClean="0">
                <a:solidFill>
                  <a:srgbClr val="0070C0"/>
                </a:solidFill>
                <a:latin typeface="Open Sans" panose="020B0606030504020204" pitchFamily="34" charset="0"/>
                <a:ea typeface="Open Sans" panose="020B0606030504020204" pitchFamily="34" charset="0"/>
                <a:cs typeface="Open Sans" panose="020B0606030504020204" pitchFamily="34" charset="0"/>
              </a:rPr>
              <a:t>:</a:t>
            </a:r>
            <a:endParaRPr lang="ru-RU" sz="1400" b="1"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TextBox 30"/>
          <p:cNvSpPr txBox="1"/>
          <p:nvPr/>
        </p:nvSpPr>
        <p:spPr>
          <a:xfrm>
            <a:off x="236603" y="2617470"/>
            <a:ext cx="3967214" cy="1169551"/>
          </a:xfrm>
          <a:prstGeom prst="rect">
            <a:avLst/>
          </a:prstGeom>
          <a:noFill/>
        </p:spPr>
        <p:txBody>
          <a:bodyPr wrap="square" rtlCol="0">
            <a:spAutoFit/>
          </a:bodyPr>
          <a:lstStyle/>
          <a:p>
            <a:pPr algn="ctr"/>
            <a:r>
              <a:rPr lang="ru-RU" sz="1400" dirty="0" smtClean="0">
                <a:latin typeface="Open Sans" panose="020B0606030504020204" pitchFamily="34" charset="0"/>
                <a:ea typeface="Open Sans" panose="020B0606030504020204" pitchFamily="34" charset="0"/>
                <a:cs typeface="Open Sans" panose="020B0606030504020204" pitchFamily="34" charset="0"/>
              </a:rPr>
              <a:t>Степаненков</a:t>
            </a:r>
          </a:p>
          <a:p>
            <a:pPr algn="ctr"/>
            <a:r>
              <a:rPr lang="ru-RU" sz="1400" dirty="0" smtClean="0">
                <a:latin typeface="Open Sans" panose="020B0606030504020204" pitchFamily="34" charset="0"/>
                <a:ea typeface="Open Sans" panose="020B0606030504020204" pitchFamily="34" charset="0"/>
                <a:cs typeface="Open Sans" panose="020B0606030504020204" pitchFamily="34" charset="0"/>
              </a:rPr>
              <a:t>Илья Александрович</a:t>
            </a:r>
          </a:p>
          <a:p>
            <a:pPr algn="ctr"/>
            <a:r>
              <a:rPr lang="ru-RU" sz="1400" dirty="0" smtClean="0">
                <a:latin typeface="Open Sans" panose="020B0606030504020204" pitchFamily="34" charset="0"/>
                <a:ea typeface="Open Sans" panose="020B0606030504020204" pitchFamily="34" charset="0"/>
                <a:cs typeface="Open Sans" panose="020B0606030504020204" pitchFamily="34" charset="0"/>
              </a:rPr>
              <a:t>Телефон/факс: (48138) 2-20-31</a:t>
            </a:r>
          </a:p>
          <a:p>
            <a:pPr algn="ctr"/>
            <a:r>
              <a:rPr lang="en-US" sz="1400" dirty="0" smtClean="0">
                <a:latin typeface="Open Sans" panose="020B0606030504020204" pitchFamily="34" charset="0"/>
                <a:ea typeface="Open Sans" panose="020B0606030504020204" pitchFamily="34" charset="0"/>
                <a:cs typeface="Open Sans" panose="020B0606030504020204" pitchFamily="34" charset="0"/>
              </a:rPr>
              <a:t>E-</a:t>
            </a:r>
            <a:r>
              <a:rPr lang="en-US" sz="1400" dirty="0" err="1" smtClean="0">
                <a:latin typeface="Open Sans" panose="020B0606030504020204" pitchFamily="34" charset="0"/>
                <a:ea typeface="Open Sans" panose="020B0606030504020204" pitchFamily="34" charset="0"/>
                <a:cs typeface="Open Sans" panose="020B0606030504020204" pitchFamily="34" charset="0"/>
              </a:rPr>
              <a:t>mail:</a:t>
            </a:r>
            <a:r>
              <a:rPr lang="en-US" sz="1400" u="sng" dirty="0" err="1" smtClean="0">
                <a:latin typeface="Open Sans" pitchFamily="34" charset="0"/>
                <a:ea typeface="Open Sans" pitchFamily="34" charset="0"/>
                <a:cs typeface="Open Sans" pitchFamily="34" charset="0"/>
                <a:hlinkClick r:id="rId4"/>
              </a:rPr>
              <a:t>adm</a:t>
            </a:r>
            <a:r>
              <a:rPr lang="ru-RU" sz="1400" u="sng" dirty="0" smtClean="0">
                <a:latin typeface="Open Sans" pitchFamily="34" charset="0"/>
                <a:ea typeface="Open Sans" pitchFamily="34" charset="0"/>
                <a:cs typeface="Open Sans" pitchFamily="34" charset="0"/>
              </a:rPr>
              <a:t>-</a:t>
            </a:r>
            <a:r>
              <a:rPr lang="en-US" sz="1400" dirty="0" smtClean="0">
                <a:latin typeface="Open Sans" panose="020B0606030504020204" pitchFamily="34" charset="0"/>
                <a:ea typeface="Open Sans" panose="020B0606030504020204" pitchFamily="34" charset="0"/>
                <a:cs typeface="Open Sans" panose="020B0606030504020204" pitchFamily="34" charset="0"/>
              </a:rPr>
              <a:t> </a:t>
            </a:r>
            <a:r>
              <a:rPr lang="en-US" sz="1400" u="sng" dirty="0" smtClean="0">
                <a:latin typeface="Open Sans" pitchFamily="34" charset="0"/>
                <a:ea typeface="Open Sans" pitchFamily="34" charset="0"/>
                <a:cs typeface="Open Sans" pitchFamily="34" charset="0"/>
                <a:hlinkClick r:id="rId5"/>
              </a:rPr>
              <a:t>novodug@yandex.ru</a:t>
            </a:r>
            <a:endParaRPr lang="ru-RU" sz="1400" u="sng" dirty="0" smtClean="0">
              <a:latin typeface="Open Sans" pitchFamily="34" charset="0"/>
              <a:ea typeface="Open Sans" pitchFamily="34" charset="0"/>
              <a:cs typeface="Open Sans" pitchFamily="34" charset="0"/>
            </a:endParaRPr>
          </a:p>
          <a:p>
            <a:pPr algn="ctr"/>
            <a:r>
              <a:rPr lang="ru-RU" sz="1400" dirty="0" smtClean="0">
                <a:latin typeface="Open Sans" pitchFamily="34" charset="0"/>
                <a:ea typeface="Open Sans" pitchFamily="34" charset="0"/>
                <a:cs typeface="Open Sans" pitchFamily="34" charset="0"/>
              </a:rPr>
              <a:t>Сайт: </a:t>
            </a:r>
            <a:r>
              <a:rPr lang="en-US" sz="1400" dirty="0" smtClean="0">
                <a:latin typeface="Open Sans" pitchFamily="34" charset="0"/>
                <a:ea typeface="Open Sans" pitchFamily="34" charset="0"/>
                <a:cs typeface="Open Sans" pitchFamily="34" charset="0"/>
              </a:rPr>
              <a:t>novodugino.admin-smolensk.ru</a:t>
            </a:r>
          </a:p>
        </p:txBody>
      </p:sp>
      <p:sp>
        <p:nvSpPr>
          <p:cNvPr id="33" name="TextBox 32"/>
          <p:cNvSpPr txBox="1"/>
          <p:nvPr/>
        </p:nvSpPr>
        <p:spPr>
          <a:xfrm>
            <a:off x="478739" y="5106020"/>
            <a:ext cx="3551521" cy="1600438"/>
          </a:xfrm>
          <a:prstGeom prst="rect">
            <a:avLst/>
          </a:prstGeom>
          <a:noFill/>
        </p:spPr>
        <p:txBody>
          <a:bodyPr wrap="square" rtlCol="0">
            <a:spAutoFit/>
          </a:bodyPr>
          <a:lstStyle/>
          <a:p>
            <a:pPr algn="ctr"/>
            <a:r>
              <a:rPr lang="ru-RU" sz="1400" dirty="0" smtClean="0">
                <a:latin typeface="Open Sans" panose="020B0606030504020204" pitchFamily="34" charset="0"/>
                <a:ea typeface="Open Sans" panose="020B0606030504020204" pitchFamily="34" charset="0"/>
                <a:cs typeface="Open Sans" panose="020B0606030504020204" pitchFamily="34" charset="0"/>
              </a:rPr>
              <a:t>Филиппова </a:t>
            </a:r>
          </a:p>
          <a:p>
            <a:pPr algn="ctr"/>
            <a:r>
              <a:rPr lang="ru-RU" sz="1400" dirty="0" smtClean="0">
                <a:latin typeface="Open Sans" panose="020B0606030504020204" pitchFamily="34" charset="0"/>
                <a:ea typeface="Open Sans" panose="020B0606030504020204" pitchFamily="34" charset="0"/>
                <a:cs typeface="Open Sans" panose="020B0606030504020204" pitchFamily="34" charset="0"/>
              </a:rPr>
              <a:t>Лариса Петровна</a:t>
            </a:r>
          </a:p>
          <a:p>
            <a:pPr algn="ctr"/>
            <a:r>
              <a:rPr lang="ru-RU" sz="1400" dirty="0" smtClean="0">
                <a:latin typeface="Open Sans" panose="020B0606030504020204" pitchFamily="34" charset="0"/>
                <a:ea typeface="Open Sans" panose="020B0606030504020204" pitchFamily="34" charset="0"/>
                <a:cs typeface="Open Sans" panose="020B0606030504020204" pitchFamily="34" charset="0"/>
              </a:rPr>
              <a:t>Телефон: (48138) 2-15-44 </a:t>
            </a:r>
          </a:p>
          <a:p>
            <a:pPr algn="ctr"/>
            <a:r>
              <a:rPr lang="en-US" sz="1400" dirty="0" smtClean="0">
                <a:latin typeface="Open Sans" panose="020B0606030504020204" pitchFamily="34" charset="0"/>
                <a:ea typeface="Open Sans" panose="020B0606030504020204" pitchFamily="34" charset="0"/>
                <a:cs typeface="Open Sans" panose="020B0606030504020204" pitchFamily="34" charset="0"/>
              </a:rPr>
              <a:t>E-mail:</a:t>
            </a:r>
            <a:r>
              <a:rPr lang="ru-RU" sz="1400" dirty="0" smtClean="0">
                <a:latin typeface="Open Sans" panose="020B0606030504020204" pitchFamily="34" charset="0"/>
                <a:ea typeface="Open Sans" panose="020B0606030504020204" pitchFamily="34" charset="0"/>
                <a:cs typeface="Open Sans" panose="020B0606030504020204" pitchFamily="34" charset="0"/>
              </a:rPr>
              <a:t> </a:t>
            </a:r>
            <a:r>
              <a:rPr lang="en-US" sz="1400" dirty="0" smtClean="0">
                <a:latin typeface="Open Sans" panose="020B0606030504020204" pitchFamily="34" charset="0"/>
                <a:ea typeface="Open Sans" panose="020B0606030504020204" pitchFamily="34" charset="0"/>
                <a:cs typeface="Open Sans" panose="020B0606030504020204" pitchFamily="34" charset="0"/>
              </a:rPr>
              <a:t>o.eckonomiki</a:t>
            </a:r>
            <a:r>
              <a:rPr lang="en-US" sz="1400" u="sng" dirty="0" smtClean="0">
                <a:latin typeface="Open Sans" pitchFamily="34" charset="0"/>
                <a:ea typeface="Open Sans" pitchFamily="34" charset="0"/>
                <a:cs typeface="Open Sans" pitchFamily="34" charset="0"/>
                <a:hlinkClick r:id="rId6"/>
              </a:rPr>
              <a:t>@yandex.ru</a:t>
            </a:r>
            <a:r>
              <a:rPr lang="ru-RU" sz="1400" u="sng" dirty="0" smtClean="0">
                <a:latin typeface="Open Sans" pitchFamily="34" charset="0"/>
                <a:ea typeface="Open Sans" pitchFamily="34" charset="0"/>
                <a:cs typeface="Open Sans" pitchFamily="34" charset="0"/>
              </a:rPr>
              <a:t> </a:t>
            </a:r>
          </a:p>
          <a:p>
            <a:pPr algn="ctr"/>
            <a:r>
              <a:rPr lang="ru-RU" sz="1400" dirty="0" smtClean="0">
                <a:latin typeface="Open Sans" pitchFamily="34" charset="0"/>
                <a:ea typeface="Open Sans" pitchFamily="34" charset="0"/>
                <a:cs typeface="Open Sans" pitchFamily="34" charset="0"/>
              </a:rPr>
              <a:t>Сайт: </a:t>
            </a:r>
            <a:r>
              <a:rPr lang="en-US" sz="1400" dirty="0" smtClean="0">
                <a:latin typeface="Open Sans" pitchFamily="34" charset="0"/>
                <a:ea typeface="Open Sans" pitchFamily="34" charset="0"/>
                <a:cs typeface="Open Sans" pitchFamily="34" charset="0"/>
              </a:rPr>
              <a:t>novodugino.admin-smolensk.ru</a:t>
            </a:r>
          </a:p>
          <a:p>
            <a:pPr algn="ctr"/>
            <a:endParaRPr lang="ru-RU" sz="1400" dirty="0" smtClean="0">
              <a:latin typeface="Open Sans" panose="020B0606030504020204" pitchFamily="34" charset="0"/>
              <a:ea typeface="Open Sans" panose="020B0606030504020204" pitchFamily="34" charset="0"/>
              <a:cs typeface="Open Sans" panose="020B0606030504020204" pitchFamily="34" charset="0"/>
            </a:endParaRPr>
          </a:p>
          <a:p>
            <a:pPr algn="ctr"/>
            <a:endParaRPr lang="ru-RU"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34" name="TextBox 33"/>
          <p:cNvSpPr txBox="1"/>
          <p:nvPr/>
        </p:nvSpPr>
        <p:spPr>
          <a:xfrm>
            <a:off x="4300926" y="2717738"/>
            <a:ext cx="2954094" cy="1169551"/>
          </a:xfrm>
          <a:prstGeom prst="rect">
            <a:avLst/>
          </a:prstGeom>
          <a:noFill/>
        </p:spPr>
        <p:txBody>
          <a:bodyPr wrap="square" rtlCol="0">
            <a:spAutoFit/>
          </a:bodyPr>
          <a:lstStyle/>
          <a:p>
            <a:pPr algn="ctr"/>
            <a:r>
              <a:rPr lang="ru-RU" sz="1400" dirty="0">
                <a:latin typeface="Open Sans" panose="020B0606030504020204" pitchFamily="34" charset="0"/>
                <a:ea typeface="Open Sans" panose="020B0606030504020204" pitchFamily="34" charset="0"/>
                <a:cs typeface="Open Sans" panose="020B0606030504020204" pitchFamily="34" charset="0"/>
              </a:rPr>
              <a:t>Телефон: (4812) </a:t>
            </a:r>
            <a:r>
              <a:rPr lang="ru-RU" sz="1400" dirty="0" smtClean="0">
                <a:latin typeface="Open Sans" panose="020B0606030504020204" pitchFamily="34" charset="0"/>
                <a:ea typeface="Open Sans" panose="020B0606030504020204" pitchFamily="34" charset="0"/>
                <a:cs typeface="Open Sans" panose="020B0606030504020204" pitchFamily="34" charset="0"/>
              </a:rPr>
              <a:t>20-55-20</a:t>
            </a:r>
          </a:p>
          <a:p>
            <a:pPr algn="ctr"/>
            <a:r>
              <a:rPr lang="ru-RU" sz="1400" dirty="0" smtClean="0">
                <a:latin typeface="Open Sans" panose="020B0606030504020204" pitchFamily="34" charset="0"/>
                <a:ea typeface="Open Sans" panose="020B0606030504020204" pitchFamily="34" charset="0"/>
                <a:cs typeface="Open Sans" panose="020B0606030504020204" pitchFamily="34" charset="0"/>
              </a:rPr>
              <a:t>Факс</a:t>
            </a:r>
            <a:r>
              <a:rPr lang="ru-RU" sz="1400" dirty="0">
                <a:latin typeface="Open Sans" panose="020B0606030504020204" pitchFamily="34" charset="0"/>
                <a:ea typeface="Open Sans" panose="020B0606030504020204" pitchFamily="34" charset="0"/>
                <a:cs typeface="Open Sans" panose="020B0606030504020204" pitchFamily="34" charset="0"/>
              </a:rPr>
              <a:t>: (4812) </a:t>
            </a:r>
            <a:r>
              <a:rPr lang="ru-RU" sz="1400" dirty="0" smtClean="0">
                <a:latin typeface="Open Sans" panose="020B0606030504020204" pitchFamily="34" charset="0"/>
                <a:ea typeface="Open Sans" panose="020B0606030504020204" pitchFamily="34" charset="0"/>
                <a:cs typeface="Open Sans" panose="020B0606030504020204" pitchFamily="34" charset="0"/>
              </a:rPr>
              <a:t>20-55-39</a:t>
            </a:r>
          </a:p>
          <a:p>
            <a:pPr algn="ctr"/>
            <a:r>
              <a:rPr lang="en-US" sz="1400" dirty="0" smtClean="0">
                <a:latin typeface="Open Sans" panose="020B0606030504020204" pitchFamily="34" charset="0"/>
                <a:ea typeface="Open Sans" panose="020B0606030504020204" pitchFamily="34" charset="0"/>
                <a:cs typeface="Open Sans" panose="020B0606030504020204" pitchFamily="34" charset="0"/>
              </a:rPr>
              <a:t>E-mail:</a:t>
            </a:r>
            <a:r>
              <a:rPr lang="en-US" sz="1400" u="sng" dirty="0" smtClean="0">
                <a:latin typeface="Open Sans" panose="020B0606030504020204" pitchFamily="34" charset="0"/>
                <a:ea typeface="Open Sans" panose="020B0606030504020204" pitchFamily="34" charset="0"/>
                <a:cs typeface="Open Sans" panose="020B0606030504020204" pitchFamily="34" charset="0"/>
                <a:hlinkClick r:id="rId7"/>
              </a:rPr>
              <a:t> dep@smolinvest.com</a:t>
            </a:r>
            <a:endParaRPr lang="ru-RU" sz="1400" u="sng" dirty="0" smtClean="0">
              <a:solidFill>
                <a:schemeClr val="accent1"/>
              </a:solidFill>
              <a:latin typeface="Open Sans" panose="020B0806030504020204" pitchFamily="34" charset="0"/>
              <a:ea typeface="Open Sans" panose="020B0806030504020204" pitchFamily="34" charset="0"/>
              <a:cs typeface="Open Sans" panose="020B0806030504020204" pitchFamily="34" charset="0"/>
            </a:endParaRPr>
          </a:p>
          <a:p>
            <a:pPr algn="ctr"/>
            <a:r>
              <a:rPr lang="ru-RU" sz="1400" dirty="0" smtClean="0">
                <a:latin typeface="Open Sans" panose="020B0606030504020204" pitchFamily="34" charset="0"/>
                <a:ea typeface="Open Sans" panose="020B0606030504020204" pitchFamily="34" charset="0"/>
                <a:cs typeface="Open Sans" panose="020B0606030504020204" pitchFamily="34" charset="0"/>
              </a:rPr>
              <a:t>Сайт: </a:t>
            </a:r>
            <a:r>
              <a:rPr lang="en-US" sz="1400" dirty="0" smtClean="0">
                <a:latin typeface="Open Sans" panose="020B0606030504020204" pitchFamily="34" charset="0"/>
                <a:ea typeface="Open Sans" panose="020B0606030504020204" pitchFamily="34" charset="0"/>
                <a:cs typeface="Open Sans" panose="020B0606030504020204" pitchFamily="34" charset="0"/>
              </a:rPr>
              <a:t>dep-invest.admin-smolensk.ru</a:t>
            </a:r>
            <a:r>
              <a:rPr lang="ru-RU" sz="1400" dirty="0" smtClean="0">
                <a:latin typeface="Open Sans" panose="020B0606030504020204" pitchFamily="34" charset="0"/>
                <a:ea typeface="Open Sans" panose="020B0606030504020204" pitchFamily="34" charset="0"/>
                <a:cs typeface="Open Sans" panose="020B0606030504020204" pitchFamily="34" charset="0"/>
              </a:rPr>
              <a:t> </a:t>
            </a:r>
          </a:p>
        </p:txBody>
      </p:sp>
      <p:sp>
        <p:nvSpPr>
          <p:cNvPr id="35" name="TextBox 34"/>
          <p:cNvSpPr txBox="1"/>
          <p:nvPr/>
        </p:nvSpPr>
        <p:spPr>
          <a:xfrm>
            <a:off x="4161003" y="5031994"/>
            <a:ext cx="3016976" cy="738664"/>
          </a:xfrm>
          <a:prstGeom prst="rect">
            <a:avLst/>
          </a:prstGeom>
          <a:noFill/>
        </p:spPr>
        <p:txBody>
          <a:bodyPr wrap="square" rtlCol="0">
            <a:spAutoFit/>
          </a:bodyPr>
          <a:lstStyle/>
          <a:p>
            <a:pPr algn="ctr"/>
            <a:r>
              <a:rPr lang="ru-RU" sz="1400" dirty="0">
                <a:latin typeface="Open Sans" panose="020B0606030504020204" pitchFamily="34" charset="0"/>
                <a:ea typeface="Open Sans" panose="020B0606030504020204" pitchFamily="34" charset="0"/>
                <a:cs typeface="Open Sans" panose="020B0606030504020204" pitchFamily="34" charset="0"/>
              </a:rPr>
              <a:t>Телефон: (4812) </a:t>
            </a:r>
            <a:r>
              <a:rPr lang="ru-RU" sz="1400" dirty="0" smtClean="0">
                <a:latin typeface="Open Sans" panose="020B0606030504020204" pitchFamily="34" charset="0"/>
                <a:ea typeface="Open Sans" panose="020B0606030504020204" pitchFamily="34" charset="0"/>
                <a:cs typeface="Open Sans" panose="020B0606030504020204" pitchFamily="34" charset="0"/>
              </a:rPr>
              <a:t>77-00-22</a:t>
            </a:r>
          </a:p>
          <a:p>
            <a:pPr algn="ctr"/>
            <a:r>
              <a:rPr lang="en-US" sz="1400" dirty="0" smtClean="0">
                <a:latin typeface="Open Sans" panose="020B0606030504020204" pitchFamily="34" charset="0"/>
                <a:ea typeface="Open Sans" panose="020B0606030504020204" pitchFamily="34" charset="0"/>
                <a:cs typeface="Open Sans" panose="020B0606030504020204" pitchFamily="34" charset="0"/>
              </a:rPr>
              <a:t>E-mail</a:t>
            </a:r>
            <a:r>
              <a:rPr lang="en-US" sz="1400" dirty="0">
                <a:latin typeface="Open Sans" panose="020B0606030504020204" pitchFamily="34" charset="0"/>
                <a:ea typeface="Open Sans" panose="020B0606030504020204" pitchFamily="34" charset="0"/>
                <a:cs typeface="Open Sans" panose="020B0606030504020204" pitchFamily="34" charset="0"/>
              </a:rPr>
              <a:t>: </a:t>
            </a:r>
            <a:r>
              <a:rPr lang="en-US" sz="1400" dirty="0" smtClean="0">
                <a:latin typeface="Open Sans" panose="020B0606030504020204" pitchFamily="34" charset="0"/>
                <a:ea typeface="Open Sans" panose="020B0606030504020204" pitchFamily="34" charset="0"/>
                <a:cs typeface="Open Sans" panose="020B0606030504020204" pitchFamily="34" charset="0"/>
                <a:hlinkClick r:id="rId8"/>
              </a:rPr>
              <a:t>smolregion67@yandex.ru</a:t>
            </a:r>
            <a:endParaRPr lang="ru-RU" sz="1400" dirty="0" smtClean="0">
              <a:latin typeface="Open Sans" panose="020B0606030504020204" pitchFamily="34" charset="0"/>
              <a:ea typeface="Open Sans" panose="020B0606030504020204" pitchFamily="34" charset="0"/>
              <a:cs typeface="Open Sans" panose="020B0606030504020204" pitchFamily="34" charset="0"/>
            </a:endParaRPr>
          </a:p>
          <a:p>
            <a:pPr algn="ctr"/>
            <a:r>
              <a:rPr lang="ru-RU" sz="1400" dirty="0" smtClean="0">
                <a:latin typeface="Open Sans" panose="020B0606030504020204" pitchFamily="34" charset="0"/>
                <a:ea typeface="Open Sans" panose="020B0606030504020204" pitchFamily="34" charset="0"/>
                <a:cs typeface="Open Sans" panose="020B0606030504020204" pitchFamily="34" charset="0"/>
              </a:rPr>
              <a:t>Сайт</a:t>
            </a:r>
            <a:r>
              <a:rPr lang="ru-RU" sz="1400" dirty="0">
                <a:latin typeface="Open Sans" panose="020B0606030504020204" pitchFamily="34" charset="0"/>
                <a:ea typeface="Open Sans" panose="020B0606030504020204" pitchFamily="34" charset="0"/>
                <a:cs typeface="Open Sans" panose="020B0606030504020204" pitchFamily="34" charset="0"/>
              </a:rPr>
              <a:t>: </a:t>
            </a:r>
            <a:r>
              <a:rPr lang="en-US" sz="1400" dirty="0" smtClean="0">
                <a:latin typeface="Open Sans" panose="020B0606030504020204" pitchFamily="34" charset="0"/>
                <a:ea typeface="Open Sans" panose="020B0606030504020204" pitchFamily="34" charset="0"/>
                <a:cs typeface="Open Sans" panose="020B0606030504020204" pitchFamily="34" charset="0"/>
              </a:rPr>
              <a:t>corp.smolinvest.com</a:t>
            </a:r>
            <a:r>
              <a:rPr lang="ru-RU" sz="1400" dirty="0" smtClean="0">
                <a:latin typeface="Open Sans" panose="020B0606030504020204" pitchFamily="34" charset="0"/>
                <a:ea typeface="Open Sans" panose="020B0606030504020204" pitchFamily="34" charset="0"/>
                <a:cs typeface="Open Sans" panose="020B0606030504020204" pitchFamily="34" charset="0"/>
              </a:rPr>
              <a:t> </a:t>
            </a:r>
          </a:p>
        </p:txBody>
      </p:sp>
      <p:pic>
        <p:nvPicPr>
          <p:cNvPr id="18" name="Рисунок 17"/>
          <p:cNvPicPr>
            <a:picLocks noChangeAspect="1"/>
          </p:cNvPicPr>
          <p:nvPr/>
        </p:nvPicPr>
        <p:blipFill>
          <a:blip r:embed="rId9" cstate="print"/>
          <a:stretch>
            <a:fillRect/>
          </a:stretch>
        </p:blipFill>
        <p:spPr>
          <a:xfrm>
            <a:off x="2061031" y="156237"/>
            <a:ext cx="5498644" cy="768091"/>
          </a:xfrm>
          <a:prstGeom prst="rect">
            <a:avLst/>
          </a:prstGeom>
        </p:spPr>
      </p:pic>
      <p:sp>
        <p:nvSpPr>
          <p:cNvPr id="19" name="TextBox 18"/>
          <p:cNvSpPr txBox="1"/>
          <p:nvPr/>
        </p:nvSpPr>
        <p:spPr>
          <a:xfrm>
            <a:off x="2061031" y="317130"/>
            <a:ext cx="5498644" cy="461665"/>
          </a:xfrm>
          <a:prstGeom prst="rect">
            <a:avLst/>
          </a:prstGeom>
          <a:noFill/>
        </p:spPr>
        <p:txBody>
          <a:bodyPr wrap="square" rtlCol="0">
            <a:spAutoFit/>
          </a:bodyPr>
          <a:lstStyle/>
          <a:p>
            <a:pPr algn="ctr"/>
            <a:r>
              <a:rPr lang="ru-RU" sz="24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Контакты</a:t>
            </a:r>
            <a:endParaRPr lang="ru-RU" sz="2800" dirty="0" smtClean="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7" name="TextBox 16"/>
          <p:cNvSpPr txBox="1"/>
          <p:nvPr/>
        </p:nvSpPr>
        <p:spPr>
          <a:xfrm>
            <a:off x="833915" y="154887"/>
            <a:ext cx="1225015" cy="900246"/>
          </a:xfrm>
          <a:prstGeom prst="rect">
            <a:avLst/>
          </a:prstGeom>
          <a:noFill/>
        </p:spPr>
        <p:txBody>
          <a:bodyPr wrap="none" rtlCol="0">
            <a:spAutoFit/>
          </a:bodyPr>
          <a:lstStyle/>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Новодугинский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муниципальный </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округ</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Смоленской</a:t>
            </a:r>
          </a:p>
          <a:p>
            <a:r>
              <a:rPr lang="ru-RU" sz="1050" dirty="0" smtClean="0">
                <a:solidFill>
                  <a:srgbClr val="002060"/>
                </a:solidFill>
                <a:latin typeface="Open Sans" panose="020B0606030504020204" pitchFamily="34" charset="0"/>
                <a:ea typeface="Open Sans" panose="020B0606030504020204" pitchFamily="34" charset="0"/>
                <a:cs typeface="Open Sans" panose="020B0606030504020204" pitchFamily="34" charset="0"/>
              </a:rPr>
              <a:t>области</a:t>
            </a:r>
          </a:p>
        </p:txBody>
      </p:sp>
      <p:pic>
        <p:nvPicPr>
          <p:cNvPr id="20" name="Рисунок 19"/>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144853" y="158803"/>
            <a:ext cx="686747" cy="709316"/>
          </a:xfrm>
          <a:prstGeom prst="rect">
            <a:avLst/>
          </a:prstGeom>
        </p:spPr>
      </p:pic>
    </p:spTree>
    <p:extLst>
      <p:ext uri="{BB962C8B-B14F-4D97-AF65-F5344CB8AC3E}">
        <p14:creationId xmlns:p14="http://schemas.microsoft.com/office/powerpoint/2010/main" xmlns="" val="99508251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1">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Тема1">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Тема1" id="{76ACE975-9A0E-46ED-B060-E25514D4A65A}" vid="{C982A248-DE85-4D5D-87D8-D0DF12D3D342}"/>
    </a:ext>
  </a:extLst>
</a:theme>
</file>

<file path=ppt/theme/theme3.xml><?xml version="1.0" encoding="utf-8"?>
<a:theme xmlns:a="http://schemas.openxmlformats.org/drawingml/2006/main" name="1_Специальное оформление">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2_Тема1">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Тема1" id="{4E89F493-5C53-41E4-9AA5-1ECACA352D5D}" vid="{D4BB8A3C-1295-4C55-92AA-FCB6C1F9C4DF}"/>
    </a:ext>
  </a:extLst>
</a:theme>
</file>

<file path=ppt/theme/theme5.xml><?xml version="1.0" encoding="utf-8"?>
<a:theme xmlns:a="http://schemas.openxmlformats.org/drawingml/2006/main" name="3_Тема1">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Тема1" id="{76ACE975-9A0E-46ED-B060-E25514D4A65A}" vid="{C982A248-DE85-4D5D-87D8-D0DF12D3D342}"/>
    </a:ext>
  </a:extLst>
</a:theme>
</file>

<file path=ppt/theme/theme6.xml><?xml version="1.0" encoding="utf-8"?>
<a:theme xmlns:a="http://schemas.openxmlformats.org/drawingml/2006/main" name="2_Специальное оформление">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Тема1</Template>
  <TotalTime>10346</TotalTime>
  <Words>3156</Words>
  <Application>Microsoft Office PowerPoint</Application>
  <PresentationFormat>Произвольный</PresentationFormat>
  <Paragraphs>831</Paragraphs>
  <Slides>31</Slides>
  <Notes>19</Notes>
  <HiddenSlides>0</HiddenSlides>
  <MMClips>0</MMClips>
  <ScaleCrop>false</ScaleCrop>
  <HeadingPairs>
    <vt:vector size="4" baseType="variant">
      <vt:variant>
        <vt:lpstr>Тема</vt:lpstr>
      </vt:variant>
      <vt:variant>
        <vt:i4>6</vt:i4>
      </vt:variant>
      <vt:variant>
        <vt:lpstr>Заголовки слайдов</vt:lpstr>
      </vt:variant>
      <vt:variant>
        <vt:i4>31</vt:i4>
      </vt:variant>
    </vt:vector>
  </HeadingPairs>
  <TitlesOfParts>
    <vt:vector size="37" baseType="lpstr">
      <vt:lpstr>Тема1</vt:lpstr>
      <vt:lpstr>1_Тема1</vt:lpstr>
      <vt:lpstr>1_Специальное оформление</vt:lpstr>
      <vt:lpstr>2_Тема1</vt:lpstr>
      <vt:lpstr>3_Тема1</vt:lpstr>
      <vt:lpstr>2_Специальное оформление</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Home</dc:creator>
  <cp:lastModifiedBy>Ekon2</cp:lastModifiedBy>
  <cp:revision>1589</cp:revision>
  <cp:lastPrinted>2017-05-18T13:15:30Z</cp:lastPrinted>
  <dcterms:created xsi:type="dcterms:W3CDTF">2017-05-10T15:02:08Z</dcterms:created>
  <dcterms:modified xsi:type="dcterms:W3CDTF">2026-07-24T06:55:38Z</dcterms:modified>
</cp:coreProperties>
</file>