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charts/colors1.xml" ContentType="application/vnd.ms-office.chartcolorstyl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09" r:id="rId4"/>
    <p:sldMasterId id="2147483722" r:id="rId5"/>
    <p:sldMasterId id="2147483735" r:id="rId6"/>
  </p:sldMasterIdLst>
  <p:notesMasterIdLst>
    <p:notesMasterId r:id="rId38"/>
  </p:notesMasterIdLst>
  <p:sldIdLst>
    <p:sldId id="260" r:id="rId7"/>
    <p:sldId id="261" r:id="rId8"/>
    <p:sldId id="262" r:id="rId9"/>
    <p:sldId id="263" r:id="rId10"/>
    <p:sldId id="264" r:id="rId11"/>
    <p:sldId id="265" r:id="rId12"/>
    <p:sldId id="266" r:id="rId13"/>
    <p:sldId id="267" r:id="rId14"/>
    <p:sldId id="303" r:id="rId15"/>
    <p:sldId id="272" r:id="rId16"/>
    <p:sldId id="293" r:id="rId17"/>
    <p:sldId id="294" r:id="rId18"/>
    <p:sldId id="292" r:id="rId19"/>
    <p:sldId id="273" r:id="rId20"/>
    <p:sldId id="298" r:id="rId21"/>
    <p:sldId id="275" r:id="rId22"/>
    <p:sldId id="295" r:id="rId23"/>
    <p:sldId id="304" r:id="rId24"/>
    <p:sldId id="305"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7559675" cy="7559675"/>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FF99"/>
    <a:srgbClr val="7CD9E0"/>
    <a:srgbClr val="00C0CC"/>
    <a:srgbClr val="007FAC"/>
    <a:srgbClr val="E8E8A8"/>
    <a:srgbClr val="D2EECC"/>
    <a:srgbClr val="6DC781"/>
    <a:srgbClr val="81D78C"/>
    <a:srgbClr val="73B82A"/>
    <a:srgbClr val="CAD4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1" autoAdjust="0"/>
    <p:restoredTop sz="96168" autoAdjust="0"/>
  </p:normalViewPr>
  <p:slideViewPr>
    <p:cSldViewPr snapToGrid="0">
      <p:cViewPr varScale="1">
        <p:scale>
          <a:sx n="100" d="100"/>
          <a:sy n="100" d="100"/>
        </p:scale>
        <p:origin x="-936" y="-90"/>
      </p:cViewPr>
      <p:guideLst>
        <p:guide orient="horz" pos="2381"/>
        <p:guide pos="2381"/>
      </p:guideLst>
    </p:cSldViewPr>
  </p:slideViewPr>
  <p:notesTextViewPr>
    <p:cViewPr>
      <p:scale>
        <a:sx n="125" d="100"/>
        <a:sy n="125"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_____Microsoft_Office_Excel6.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view3D>
      <c:rotX val="5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8944635433353196"/>
          <c:y val="5.0697186106575904E-3"/>
          <c:w val="0.4616975720298323"/>
          <c:h val="0.73082867943811314"/>
        </c:manualLayout>
      </c:layout>
      <c:pie3DChart>
        <c:varyColors val="1"/>
        <c:ser>
          <c:idx val="0"/>
          <c:order val="0"/>
          <c:tx>
            <c:strRef>
              <c:f>Лист1!$B$1</c:f>
              <c:strCache>
                <c:ptCount val="1"/>
                <c:pt idx="0">
                  <c:v>Столбец1</c:v>
                </c:pt>
              </c:strCache>
            </c:strRef>
          </c:tx>
          <c:dPt>
            <c:idx val="0"/>
            <c:explosion val="8"/>
            <c:spPr>
              <a:solidFill>
                <a:srgbClr val="C0D03C"/>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explosion val="7"/>
            <c:spPr>
              <a:solidFill>
                <a:srgbClr val="6C8EBE"/>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explosion val="9"/>
            <c:spPr>
              <a:solidFill>
                <a:srgbClr val="25B8CA"/>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explosion val="8"/>
            <c:spPr>
              <a:solidFill>
                <a:srgbClr val="EBE352"/>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explosion val="10"/>
            <c:spPr>
              <a:solidFill>
                <a:srgbClr val="77CA82"/>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explosion val="14"/>
            <c:spPr>
              <a:solidFill>
                <a:srgbClr val="8BDCDE"/>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2"/>
              <c:layout>
                <c:manualLayout>
                  <c:x val="3.5158927655662892E-3"/>
                  <c:y val="-1.3486215235454291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1959-4126-A4D1-A99845705119}"/>
                </c:ext>
              </c:extLst>
            </c:dLbl>
            <c:dLbl>
              <c:idx val="3"/>
              <c:layout>
                <c:manualLayout>
                  <c:x val="-1.2515230148184312E-2"/>
                  <c:y val="2.7306994912513829E-3"/>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1959-4126-A4D1-A99845705119}"/>
                </c:ext>
              </c:extLst>
            </c:dLbl>
            <c:dLbl>
              <c:idx val="4"/>
              <c:layout>
                <c:manualLayout>
                  <c:x val="7.5091380889107115E-3"/>
                  <c:y val="-2.1845595930010692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1959-4126-A4D1-A99845705119}"/>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Val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Лист1!$A$2:$A$8</c:f>
              <c:strCache>
                <c:ptCount val="7"/>
                <c:pt idx="0">
                  <c:v>сельское хозяйство</c:v>
                </c:pt>
                <c:pt idx="1">
                  <c:v>обеспечение электрической энергией, газом и паром</c:v>
                </c:pt>
                <c:pt idx="2">
                  <c:v>водоснабжение</c:v>
                </c:pt>
                <c:pt idx="3">
                  <c:v>торговля</c:v>
                </c:pt>
                <c:pt idx="4">
                  <c:v>образование</c:v>
                </c:pt>
                <c:pt idx="5">
                  <c:v>прочее</c:v>
                </c:pt>
                <c:pt idx="6">
                  <c:v>культура</c:v>
                </c:pt>
              </c:strCache>
            </c:strRef>
          </c:cat>
          <c:val>
            <c:numRef>
              <c:f>Лист1!$B$2:$B$8</c:f>
              <c:numCache>
                <c:formatCode>0.0%</c:formatCode>
                <c:ptCount val="7"/>
                <c:pt idx="0">
                  <c:v>2.8000000000000011E-2</c:v>
                </c:pt>
                <c:pt idx="1">
                  <c:v>0.51700000000000002</c:v>
                </c:pt>
                <c:pt idx="2">
                  <c:v>4.0000000000000053E-3</c:v>
                </c:pt>
                <c:pt idx="3">
                  <c:v>9.300000000000018E-2</c:v>
                </c:pt>
                <c:pt idx="4">
                  <c:v>0.22400000000000017</c:v>
                </c:pt>
                <c:pt idx="5">
                  <c:v>0.11700000000000012</c:v>
                </c:pt>
                <c:pt idx="6">
                  <c:v>0.10299999999999998</c:v>
                </c:pt>
              </c:numCache>
            </c:numRef>
          </c:val>
          <c:extLst xmlns:c16r2="http://schemas.microsoft.com/office/drawing/2015/06/chart">
            <c:ext xmlns:c16="http://schemas.microsoft.com/office/drawing/2014/chart" uri="{C3380CC4-5D6E-409C-BE32-E72D297353CC}">
              <c16:uniqueId val="{00000016-1959-4126-A4D1-A99845705119}"/>
            </c:ext>
          </c:extLst>
        </c:ser>
        <c:dLbls>
          <c:showVal val="1"/>
        </c:dLbls>
      </c:pie3DChart>
      <c:spPr>
        <a:noFill/>
        <a:ln>
          <a:noFill/>
        </a:ln>
        <a:effectLst/>
      </c:spPr>
    </c:plotArea>
    <c:legend>
      <c:legendPos val="b"/>
      <c:layout>
        <c:manualLayout>
          <c:xMode val="edge"/>
          <c:yMode val="edge"/>
          <c:x val="0.31538379973425268"/>
          <c:y val="0.62865088609049691"/>
          <c:w val="0.59582014963879992"/>
          <c:h val="0.37134911390952063"/>
        </c:manualLayout>
      </c:layout>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9221577701859338"/>
          <c:y val="7.9536266533585934E-2"/>
          <c:w val="0.71680042048099413"/>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09E-2"/>
                  <c:y val="2.1778628301524611E-3"/>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B19-4056-BA0C-AD5E9B5B2677}"/>
                </c:ext>
              </c:extLst>
            </c:dLbl>
            <c:dLbl>
              <c:idx val="1"/>
              <c:layout>
                <c:manualLayout>
                  <c:x val="1.306454655338171E-3"/>
                  <c:y val="-1.3931962262962302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AB19-4056-BA0C-AD5E9B5B2677}"/>
                </c:ext>
              </c:extLst>
            </c:dLbl>
            <c:dLbl>
              <c:idx val="2"/>
              <c:layout>
                <c:manualLayout>
                  <c:x val="1.6532848857585783E-2"/>
                  <c:y val="-3.8680317293554221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AB19-4056-BA0C-AD5E9B5B2677}"/>
                </c:ext>
              </c:extLst>
            </c:dLbl>
            <c:dLbl>
              <c:idx val="3"/>
              <c:layout>
                <c:manualLayout>
                  <c:x val="-1.1778119583122942E-2"/>
                  <c:y val="-1.3316712841257877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Val val="1"/>
              <c:extLst xmlns:c16r2="http://schemas.microsoft.com/office/drawing/2015/06/chart">
                <c:ext xmlns:c15="http://schemas.microsoft.com/office/drawing/2012/chart" uri="{CE6537A1-D6FC-4f65-9D91-7224C49458BB}">
                  <c15:layout>
                    <c:manualLayout>
                      <c:w val="9.1107332159756166E-2"/>
                      <c:h val="8.7766746598149786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AB19-4056-BA0C-AD5E9B5B2677}"/>
                </c:ext>
              </c:extLst>
            </c:dLbl>
            <c:dLbl>
              <c:idx val="5"/>
              <c:layout>
                <c:manualLayout>
                  <c:x val="8.1208195588104265E-5"/>
                  <c:y val="1.4323011109084139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Val val="1"/>
              <c:extLst xmlns:c16r2="http://schemas.microsoft.com/office/drawing/2015/06/chart">
                <c:ext xmlns:c15="http://schemas.microsoft.com/office/drawing/2012/chart" uri="{CE6537A1-D6FC-4f65-9D91-7224C49458BB}">
                  <c15:layout>
                    <c:manualLayout>
                      <c:w val="9.2784780045465171E-2"/>
                      <c:h val="7.0970878125368619E-2"/>
                    </c:manualLayout>
                  </c15:layout>
                </c:ext>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Обрабатывающее производство</c:v>
                </c:pt>
                <c:pt idx="1">
                  <c:v>Строительство</c:v>
                </c:pt>
                <c:pt idx="2">
                  <c:v>Оптовая и розничная торговля</c:v>
                </c:pt>
                <c:pt idx="3">
                  <c:v>Сельское хозяйство</c:v>
                </c:pt>
                <c:pt idx="4">
                  <c:v>Деятельность автомобильного транспорта</c:v>
                </c:pt>
                <c:pt idx="5">
                  <c:v>Прочие виды</c:v>
                </c:pt>
              </c:strCache>
            </c:strRef>
          </c:cat>
          <c:val>
            <c:numRef>
              <c:f>Лист1!$B$2:$B$7</c:f>
              <c:numCache>
                <c:formatCode>0.0</c:formatCode>
                <c:ptCount val="6"/>
                <c:pt idx="0">
                  <c:v>5.7</c:v>
                </c:pt>
                <c:pt idx="1">
                  <c:v>6</c:v>
                </c:pt>
                <c:pt idx="2">
                  <c:v>35.200000000000003</c:v>
                </c:pt>
                <c:pt idx="3">
                  <c:v>15.5</c:v>
                </c:pt>
                <c:pt idx="4">
                  <c:v>18.7</c:v>
                </c:pt>
                <c:pt idx="5">
                  <c:v>25.3</c:v>
                </c:pt>
              </c:numCache>
            </c:numRef>
          </c:val>
          <c:extLst xmlns:c16r2="http://schemas.microsoft.com/office/drawing/2015/06/chart">
            <c:ext xmlns:c16="http://schemas.microsoft.com/office/drawing/2014/chart" uri="{C3380CC4-5D6E-409C-BE32-E72D297353CC}">
              <c16:uniqueId val="{0000000A-AB19-4056-BA0C-AD5E9B5B2677}"/>
            </c:ext>
          </c:extLst>
        </c:ser>
        <c:dLbls>
          <c:showVal val="1"/>
        </c:dLbls>
        <c:firstSliceAng val="0"/>
      </c:pieChart>
      <c:spPr>
        <a:noFill/>
        <a:ln>
          <a:noFill/>
        </a:ln>
        <a:effectLst/>
      </c:spPr>
    </c:plotArea>
    <c:plotVisOnly val="1"/>
    <c:dispBlanksAs val="zero"/>
  </c:chart>
  <c:spPr>
    <a:noFill/>
    <a:ln>
      <a:noFill/>
    </a:ln>
    <a:effectLst/>
  </c:spPr>
  <c:txPr>
    <a:bodyPr/>
    <a:lstStyle/>
    <a:p>
      <a:pP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8153589017606769"/>
          <c:y val="0.12517258566761563"/>
          <c:w val="0.70396716225584699"/>
          <c:h val="0.72392284834518561"/>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7"/>
          <c:dPt>
            <c:idx val="0"/>
            <c:spPr>
              <a:solidFill>
                <a:srgbClr val="EBE35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2FA3-4C9E-8347-B41F29429662}"/>
              </c:ext>
            </c:extLst>
          </c:dPt>
          <c:dPt>
            <c:idx val="1"/>
            <c:spPr>
              <a:solidFill>
                <a:srgbClr val="77CA82"/>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2FA3-4C9E-8347-B41F29429662}"/>
              </c:ext>
            </c:extLst>
          </c:dPt>
          <c:dLbls>
            <c:dLbl>
              <c:idx val="0"/>
              <c:layout>
                <c:manualLayout>
                  <c:x val="0.13607943838293038"/>
                  <c:y val="-7.0484420832893052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FA3-4C9E-8347-B41F29429662}"/>
                </c:ext>
              </c:extLst>
            </c:dLbl>
            <c:dLbl>
              <c:idx val="1"/>
              <c:layout>
                <c:manualLayout>
                  <c:x val="-7.5494104411213833E-2"/>
                  <c:y val="3.9630879418410897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FA3-4C9E-8347-B41F29429662}"/>
                </c:ext>
              </c:extLst>
            </c:dLbl>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Лист1!$A$2:$A$3</c:f>
              <c:strCache>
                <c:ptCount val="2"/>
                <c:pt idx="0">
                  <c:v>обрабатывающие производства</c:v>
                </c:pt>
                <c:pt idx="1">
                  <c:v>прочие производства</c:v>
                </c:pt>
              </c:strCache>
            </c:strRef>
          </c:cat>
          <c:val>
            <c:numRef>
              <c:f>Лист1!$B$2:$B$3</c:f>
              <c:numCache>
                <c:formatCode>0.0%</c:formatCode>
                <c:ptCount val="2"/>
                <c:pt idx="0">
                  <c:v>0.83900000000000063</c:v>
                </c:pt>
                <c:pt idx="1">
                  <c:v>0.161</c:v>
                </c:pt>
              </c:numCache>
            </c:numRef>
          </c:val>
          <c:extLst xmlns:c16r2="http://schemas.microsoft.com/office/drawing/2015/06/chart">
            <c:ext xmlns:c16="http://schemas.microsoft.com/office/drawing/2014/chart" uri="{C3380CC4-5D6E-409C-BE32-E72D297353CC}">
              <c16:uniqueId val="{0000000C-2FA3-4C9E-8347-B41F29429662}"/>
            </c:ext>
          </c:extLst>
        </c:ser>
        <c:dLbls>
          <c:showVal val="1"/>
        </c:dLbls>
        <c:firstSliceAng val="0"/>
      </c:pieChart>
      <c:spPr>
        <a:noFill/>
        <a:ln>
          <a:noFill/>
        </a:ln>
        <a:effectLst/>
      </c:spPr>
    </c:plotArea>
    <c:plotVisOnly val="1"/>
    <c:dispBlanksAs val="zero"/>
  </c:chart>
  <c:spPr>
    <a:noFill/>
    <a:ln>
      <a:noFill/>
    </a:ln>
    <a:effectLst/>
  </c:spPr>
  <c:txPr>
    <a:bodyPr/>
    <a:lstStyle/>
    <a:p>
      <a:pPr>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6213836735529574"/>
          <c:y val="5.6849850136553047E-2"/>
          <c:w val="0.724513216355121"/>
          <c:h val="0.73978987757960424"/>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632"/>
                  <c:y val="3.1544218390507459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9DD-4903-8301-36BE8AE14F30}"/>
                </c:ext>
              </c:extLst>
            </c:dLbl>
            <c:dLbl>
              <c:idx val="1"/>
              <c:layout>
                <c:manualLayout>
                  <c:x val="0.26828209235010508"/>
                  <c:y val="-7.0784647002559292E-2"/>
                </c:manualLayout>
              </c:layout>
              <c:dLblPos val="bestFi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Val val="1"/>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0.49000000000000032</c:v>
                </c:pt>
                <c:pt idx="1">
                  <c:v>0.51</c:v>
                </c:pt>
              </c:numCache>
            </c:numRef>
          </c:val>
          <c:extLst xmlns:c16r2="http://schemas.microsoft.com/office/drawing/2015/06/chart">
            <c:ext xmlns:c16="http://schemas.microsoft.com/office/drawing/2014/chart" uri="{C3380CC4-5D6E-409C-BE32-E72D297353CC}">
              <c16:uniqueId val="{00000004-09DD-4903-8301-36BE8AE14F30}"/>
            </c:ext>
          </c:extLst>
        </c:ser>
        <c:dLbls>
          <c:showVal val="1"/>
        </c:dLbls>
        <c:firstSliceAng val="0"/>
      </c:pieChart>
      <c:spPr>
        <a:noFill/>
        <a:ln>
          <a:noFill/>
        </a:ln>
        <a:effectLst/>
      </c:spPr>
    </c:plotArea>
    <c:legend>
      <c:legendPos val="b"/>
      <c:layout>
        <c:manualLayout>
          <c:xMode val="edge"/>
          <c:yMode val="edge"/>
          <c:x val="0.13999510478141425"/>
          <c:y val="0.84464055881082212"/>
          <c:w val="0.64384712676990463"/>
          <c:h val="0.15047438143093714"/>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chart>
  <c:spPr>
    <a:noFill/>
    <a:ln>
      <a:noFill/>
    </a:ln>
    <a:effectLst/>
  </c:spPr>
  <c:txPr>
    <a:bodyPr/>
    <a:lstStyle/>
    <a:p>
      <a:pPr>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605413531273023"/>
          <c:y val="0.48922434008872578"/>
          <c:w val="0.2803538044195743"/>
          <c:h val="0.44003487353664528"/>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Pt>
            <c:idx val="6"/>
            <c:explosion val="10"/>
            <c:spPr>
              <a:solidFill>
                <a:srgbClr val="007FAC"/>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6-8F2D-4FDC-AD13-0659F7DAAE82}"/>
              </c:ext>
            </c:extLst>
          </c:dPt>
          <c:dLbls>
            <c:dLbl>
              <c:idx val="1"/>
              <c:layout>
                <c:manualLayout>
                  <c:x val="2.8051457416783452E-3"/>
                  <c:y val="-2.0401536196662601E-2"/>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2441165933427158E-2"/>
                  <c:y val="-2.0401536196662552E-2"/>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1805120823556461E-2"/>
                  <c:y val="-6.5928184844895911E-3"/>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D74-4828-AC9A-D7FF2275CF7B}"/>
                </c:ext>
              </c:extLst>
            </c:dLbl>
            <c:dLbl>
              <c:idx val="4"/>
              <c:layout>
                <c:manualLayout>
                  <c:x val="-5.9492630494127036E-2"/>
                  <c:y val="1.4148157274926769E-2"/>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D74-4828-AC9A-D7FF2275CF7B}"/>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Val val="1"/>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Культура</c:v>
                </c:pt>
                <c:pt idx="4">
                  <c:v>Социальная политика</c:v>
                </c:pt>
                <c:pt idx="5">
                  <c:v>Образование</c:v>
                </c:pt>
                <c:pt idx="6">
                  <c:v>Другое</c:v>
                </c:pt>
              </c:strCache>
            </c:strRef>
          </c:cat>
          <c:val>
            <c:numRef>
              <c:f>Лист1!$B$2:$B$8</c:f>
              <c:numCache>
                <c:formatCode>General</c:formatCode>
                <c:ptCount val="7"/>
                <c:pt idx="0">
                  <c:v>306.10000000000002</c:v>
                </c:pt>
                <c:pt idx="1">
                  <c:v>33.9</c:v>
                </c:pt>
                <c:pt idx="2">
                  <c:v>101</c:v>
                </c:pt>
                <c:pt idx="3">
                  <c:v>81.3</c:v>
                </c:pt>
                <c:pt idx="4">
                  <c:v>34.9</c:v>
                </c:pt>
                <c:pt idx="5">
                  <c:v>224.8</c:v>
                </c:pt>
                <c:pt idx="6">
                  <c:v>16.7</c:v>
                </c:pt>
              </c:numCache>
            </c:numRef>
          </c:val>
          <c:extLst xmlns:c16r2="http://schemas.microsoft.com/office/drawing/2015/06/chart">
            <c:ext xmlns:c16="http://schemas.microsoft.com/office/drawing/2014/chart" uri="{C3380CC4-5D6E-409C-BE32-E72D297353CC}">
              <c16:uniqueId val="{0000000C-CD74-4828-AC9A-D7FF2275CF7B}"/>
            </c:ext>
          </c:extLst>
        </c:ser>
        <c:dLbls>
          <c:showVal val="1"/>
        </c:dLbls>
        <c:firstSliceAng val="0"/>
      </c:pieChart>
      <c:spPr>
        <a:noFill/>
        <a:ln>
          <a:noFill/>
        </a:ln>
        <a:effectLst/>
      </c:spPr>
    </c:plotArea>
    <c:legend>
      <c:legendPos val="b"/>
      <c:layout>
        <c:manualLayout>
          <c:xMode val="edge"/>
          <c:yMode val="edge"/>
          <c:x val="6.3300102064426933E-2"/>
          <c:y val="0.59791248952533671"/>
          <c:w val="0.46009522227758404"/>
          <c:h val="0.34867928815743332"/>
        </c:manualLayout>
      </c:layout>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chart>
  <c:spPr>
    <a:noFill/>
    <a:ln w="6350" cap="flat" cmpd="sng" algn="ctr">
      <a:noFill/>
      <a:prstDash val="solid"/>
      <a:miter lim="800000"/>
    </a:ln>
    <a:effectLst/>
  </c:spPr>
  <c:txPr>
    <a:bodyPr/>
    <a:lstStyle/>
    <a:p>
      <a:pPr>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51542120065378616"/>
          <c:y val="0.13601351565528183"/>
          <c:w val="0.45118517016680837"/>
          <c:h val="0.55379680137648968"/>
        </c:manualLayout>
      </c:layout>
      <c:pieChart>
        <c:varyColors val="1"/>
        <c:ser>
          <c:idx val="0"/>
          <c:order val="0"/>
          <c:tx>
            <c:strRef>
              <c:f>Лист1!$B$1</c:f>
              <c:strCache>
                <c:ptCount val="1"/>
                <c:pt idx="0">
                  <c:v>2023</c:v>
                </c:pt>
              </c:strCache>
            </c:strRef>
          </c:tx>
          <c:spPr>
            <a:solidFill>
              <a:srgbClr val="05BAFF"/>
            </a:solidFill>
            <a:ln>
              <a:solidFill>
                <a:schemeClr val="accent5">
                  <a:lumMod val="50000"/>
                </a:schemeClr>
              </a:solidFill>
            </a:ln>
          </c:spPr>
          <c:explosion val="8"/>
          <c:dPt>
            <c:idx val="0"/>
            <c:spPr>
              <a:solidFill>
                <a:srgbClr val="81D78C"/>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0-1FEA-4AA0-906F-AB98403717BA}"/>
              </c:ext>
            </c:extLst>
          </c:dPt>
          <c:dPt>
            <c:idx val="1"/>
            <c:spPr>
              <a:solidFill>
                <a:srgbClr val="05BAFF"/>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1-1FEA-4AA0-906F-AB98403717BA}"/>
              </c:ext>
            </c:extLst>
          </c:dPt>
          <c:dPt>
            <c:idx val="2"/>
            <c:spPr>
              <a:solidFill>
                <a:srgbClr val="C3D445"/>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2-1FEA-4AA0-906F-AB98403717BA}"/>
              </c:ext>
            </c:extLst>
          </c:dPt>
          <c:dLbls>
            <c:dLbl>
              <c:idx val="0"/>
              <c:layout>
                <c:manualLayout>
                  <c:x val="4.3154760219239877E-2"/>
                  <c:y val="1.4125149940691046E-2"/>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FEA-4AA0-906F-AB98403717BA}"/>
                </c:ext>
              </c:extLst>
            </c:dLbl>
            <c:dLbl>
              <c:idx val="1"/>
              <c:layout>
                <c:manualLayout>
                  <c:x val="0.10010635779487104"/>
                  <c:y val="-0.16243922431794741"/>
                </c:manualLayout>
              </c:layout>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FEA-4AA0-906F-AB98403717BA}"/>
                </c:ext>
              </c:extLst>
            </c:dLbl>
            <c:dLbl>
              <c:idx val="2"/>
              <c:layout>
                <c:manualLayout>
                  <c:x val="-6.0162492963282514E-2"/>
                  <c:y val="3.380137258642156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FEA-4AA0-906F-AB98403717BA}"/>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и другие поступления</c:v>
                </c:pt>
                <c:pt idx="1">
                  <c:v>Безвозмездные поступления</c:v>
                </c:pt>
                <c:pt idx="2">
                  <c:v>Прочие доходы</c:v>
                </c:pt>
              </c:strCache>
            </c:strRef>
          </c:cat>
          <c:val>
            <c:numRef>
              <c:f>Лист1!$B$2:$B$4</c:f>
              <c:numCache>
                <c:formatCode>General</c:formatCode>
                <c:ptCount val="3"/>
                <c:pt idx="0">
                  <c:v>171.7</c:v>
                </c:pt>
                <c:pt idx="1">
                  <c:v>655</c:v>
                </c:pt>
              </c:numCache>
            </c:numRef>
          </c:val>
          <c:extLst xmlns:c16r2="http://schemas.microsoft.com/office/drawing/2015/06/chart">
            <c:ext xmlns:c16="http://schemas.microsoft.com/office/drawing/2014/chart" uri="{C3380CC4-5D6E-409C-BE32-E72D297353CC}">
              <c16:uniqueId val="{00000003-1FEA-4AA0-906F-AB98403717BA}"/>
            </c:ext>
          </c:extLst>
        </c:ser>
        <c:dLbls>
          <c:showVal val="1"/>
        </c:dLbls>
        <c:firstSliceAng val="0"/>
      </c:pieChart>
      <c:spPr>
        <a:noFill/>
        <a:ln>
          <a:noFill/>
        </a:ln>
        <a:effectLst/>
      </c:spPr>
    </c:plotArea>
    <c:legend>
      <c:legendPos val="b"/>
      <c:layout>
        <c:manualLayout>
          <c:xMode val="edge"/>
          <c:yMode val="edge"/>
          <c:x val="0.15296040522433496"/>
          <c:y val="0.64042011755018247"/>
          <c:w val="0.5845289130604695"/>
          <c:h val="0.20418515958360839"/>
        </c:manualLayout>
      </c:layout>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chart>
  <c:spPr>
    <a:noFill/>
    <a:ln>
      <a:noFill/>
    </a:ln>
    <a:effectLst/>
  </c:spPr>
  <c:txPr>
    <a:bodyPr/>
    <a:lstStyle/>
    <a:p>
      <a:pPr>
        <a:defRPr/>
      </a:pPr>
      <a:endParaRPr lang="ru-RU"/>
    </a:p>
  </c:txPr>
  <c:externalData r:id="rId1"/>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371B3DC-399D-44FA-8619-304EA245A766}" type="datetimeFigureOut">
              <a:rPr lang="ru-RU" smtClean="0"/>
              <a:pPr/>
              <a:t>21.11.2025</a:t>
            </a:fld>
            <a:endParaRPr lang="ru-RU" dirty="0"/>
          </a:p>
        </p:txBody>
      </p:sp>
      <p:sp>
        <p:nvSpPr>
          <p:cNvPr id="4" name="Образ слайда 3"/>
          <p:cNvSpPr>
            <a:spLocks noGrp="1" noRot="1" noChangeAspect="1"/>
          </p:cNvSpPr>
          <p:nvPr>
            <p:ph type="sldImg" idx="2"/>
          </p:nvPr>
        </p:nvSpPr>
        <p:spPr>
          <a:xfrm>
            <a:off x="1701800" y="1243013"/>
            <a:ext cx="3357563"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xmlns=""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xmlns="" val="9440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xmlns="" val="291409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xmlns="" val="355622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xmlns="" val="157499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20</a:t>
            </a:fld>
            <a:endParaRPr lang="ru-RU" dirty="0"/>
          </a:p>
        </p:txBody>
      </p:sp>
    </p:spTree>
    <p:extLst>
      <p:ext uri="{BB962C8B-B14F-4D97-AF65-F5344CB8AC3E}">
        <p14:creationId xmlns:p14="http://schemas.microsoft.com/office/powerpoint/2010/main" xmlns="" val="172609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3 предприятия (</a:t>
            </a:r>
            <a:r>
              <a:rPr lang="ru-RU" dirty="0" err="1" smtClean="0"/>
              <a:t>райпо</a:t>
            </a:r>
            <a:r>
              <a:rPr lang="ru-RU" dirty="0" smtClean="0"/>
              <a:t>, МУП «</a:t>
            </a:r>
            <a:r>
              <a:rPr lang="ru-RU" dirty="0" err="1" smtClean="0"/>
              <a:t>Новодугинская</a:t>
            </a:r>
            <a:r>
              <a:rPr lang="ru-RU" dirty="0" smtClean="0"/>
              <a:t> аптека», ООО «</a:t>
            </a:r>
            <a:r>
              <a:rPr lang="ru-RU" dirty="0" err="1" smtClean="0"/>
              <a:t>Новодугиноагропромснаб</a:t>
            </a:r>
            <a:r>
              <a:rPr lang="ru-RU" dirty="0" smtClean="0"/>
              <a:t>»), 100 стационарных торговых объектов,</a:t>
            </a:r>
            <a:r>
              <a:rPr lang="ru-RU" baseline="0" dirty="0" smtClean="0"/>
              <a:t> 6 объектов общественного питания открытой сети, 7 объектов бытового обслуживания</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23</a:t>
            </a:fld>
            <a:endParaRPr lang="ru-RU" dirty="0"/>
          </a:p>
        </p:txBody>
      </p:sp>
    </p:spTree>
    <p:extLst>
      <p:ext uri="{BB962C8B-B14F-4D97-AF65-F5344CB8AC3E}">
        <p14:creationId xmlns:p14="http://schemas.microsoft.com/office/powerpoint/2010/main" xmlns="" val="172012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24</a:t>
            </a:fld>
            <a:endParaRPr lang="ru-RU" dirty="0"/>
          </a:p>
        </p:txBody>
      </p:sp>
    </p:spTree>
    <p:extLst>
      <p:ext uri="{BB962C8B-B14F-4D97-AF65-F5344CB8AC3E}">
        <p14:creationId xmlns:p14="http://schemas.microsoft.com/office/powerpoint/2010/main" xmlns="" val="223352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25</a:t>
            </a:fld>
            <a:endParaRPr lang="ru-RU" dirty="0"/>
          </a:p>
        </p:txBody>
      </p:sp>
    </p:spTree>
    <p:extLst>
      <p:ext uri="{BB962C8B-B14F-4D97-AF65-F5344CB8AC3E}">
        <p14:creationId xmlns:p14="http://schemas.microsoft.com/office/powerpoint/2010/main" xmlns="" val="50044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26</a:t>
            </a:fld>
            <a:endParaRPr lang="ru-RU" dirty="0"/>
          </a:p>
        </p:txBody>
      </p:sp>
    </p:spTree>
    <p:extLst>
      <p:ext uri="{BB962C8B-B14F-4D97-AF65-F5344CB8AC3E}">
        <p14:creationId xmlns:p14="http://schemas.microsoft.com/office/powerpoint/2010/main" xmlns="" val="357825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28</a:t>
            </a:fld>
            <a:endParaRPr lang="ru-RU" dirty="0"/>
          </a:p>
        </p:txBody>
      </p:sp>
    </p:spTree>
    <p:extLst>
      <p:ext uri="{BB962C8B-B14F-4D97-AF65-F5344CB8AC3E}">
        <p14:creationId xmlns:p14="http://schemas.microsoft.com/office/powerpoint/2010/main" xmlns="" val="3342599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7 памятников археологии, 31 памятник истории, 15 памятников градостроительства и архитектуры</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29</a:t>
            </a:fld>
            <a:endParaRPr lang="ru-RU" dirty="0"/>
          </a:p>
        </p:txBody>
      </p:sp>
    </p:spTree>
    <p:extLst>
      <p:ext uri="{BB962C8B-B14F-4D97-AF65-F5344CB8AC3E}">
        <p14:creationId xmlns:p14="http://schemas.microsoft.com/office/powerpoint/2010/main" xmlns="" val="407572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xmlns="" val="24163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10</a:t>
            </a:fld>
            <a:endParaRPr lang="ru-RU" dirty="0"/>
          </a:p>
        </p:txBody>
      </p:sp>
    </p:spTree>
    <p:extLst>
      <p:ext uri="{BB962C8B-B14F-4D97-AF65-F5344CB8AC3E}">
        <p14:creationId xmlns:p14="http://schemas.microsoft.com/office/powerpoint/2010/main" xmlns="" val="333963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xmlns="" val="333963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12</a:t>
            </a:fld>
            <a:endParaRPr lang="ru-RU" dirty="0"/>
          </a:p>
        </p:txBody>
      </p:sp>
    </p:spTree>
    <p:extLst>
      <p:ext uri="{BB962C8B-B14F-4D97-AF65-F5344CB8AC3E}">
        <p14:creationId xmlns:p14="http://schemas.microsoft.com/office/powerpoint/2010/main" xmlns="" val="333963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13</a:t>
            </a:fld>
            <a:endParaRPr lang="ru-RU" dirty="0"/>
          </a:p>
        </p:txBody>
      </p:sp>
    </p:spTree>
    <p:extLst>
      <p:ext uri="{BB962C8B-B14F-4D97-AF65-F5344CB8AC3E}">
        <p14:creationId xmlns:p14="http://schemas.microsoft.com/office/powerpoint/2010/main" xmlns="" val="333963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14</a:t>
            </a:fld>
            <a:endParaRPr lang="ru-RU" dirty="0"/>
          </a:p>
        </p:txBody>
      </p:sp>
    </p:spTree>
    <p:extLst>
      <p:ext uri="{BB962C8B-B14F-4D97-AF65-F5344CB8AC3E}">
        <p14:creationId xmlns:p14="http://schemas.microsoft.com/office/powerpoint/2010/main" xmlns="" val="252547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xmlns="" val="133947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xmlns="" val="2696786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4563" y="1236663"/>
            <a:ext cx="5670550" cy="2632075"/>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18724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07798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10200" y="403225"/>
            <a:ext cx="1630363" cy="6405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19113" y="403225"/>
            <a:ext cx="4738687" cy="6405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7284961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22910085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556623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2398131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7711269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7657817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959598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40909843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8849356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47090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5312415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6935722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0177223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1742141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2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4563" y="1236663"/>
            <a:ext cx="5670550" cy="2632075"/>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18724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4563" y="1236663"/>
            <a:ext cx="5670550" cy="2632075"/>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21290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305516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5938" y="1884363"/>
            <a:ext cx="6519862" cy="31448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717081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19113"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856038"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971746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403225"/>
            <a:ext cx="6519863" cy="1460500"/>
          </a:xfrm>
        </p:spPr>
        <p:txBody>
          <a:bodyPr/>
          <a:lstStyle/>
          <a:p>
            <a:r>
              <a:rPr lang="ru-RU" smtClean="0"/>
              <a:t>Образец заголовка</a:t>
            </a:r>
            <a:endParaRPr lang="ru-RU"/>
          </a:p>
        </p:txBody>
      </p:sp>
      <p:sp>
        <p:nvSpPr>
          <p:cNvPr id="3" name="Текст 2"/>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20700" y="2760663"/>
            <a:ext cx="3198813"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827463" y="2760663"/>
            <a:ext cx="3213100"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44831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5938" y="1884363"/>
            <a:ext cx="6519862" cy="31448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408516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7708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711968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722667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081908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3330182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10200" y="403225"/>
            <a:ext cx="1630363" cy="6405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19113" y="403225"/>
            <a:ext cx="4738687" cy="6405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45459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4563" y="1236663"/>
            <a:ext cx="5670550" cy="2632075"/>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992759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703012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5938" y="1884363"/>
            <a:ext cx="6519862" cy="31448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5227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19113"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856038"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81354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19113"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856038"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615564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403225"/>
            <a:ext cx="6519863" cy="1460500"/>
          </a:xfrm>
        </p:spPr>
        <p:txBody>
          <a:bodyPr/>
          <a:lstStyle/>
          <a:p>
            <a:r>
              <a:rPr lang="ru-RU" smtClean="0"/>
              <a:t>Образец заголовка</a:t>
            </a:r>
            <a:endParaRPr lang="ru-RU"/>
          </a:p>
        </p:txBody>
      </p:sp>
      <p:sp>
        <p:nvSpPr>
          <p:cNvPr id="3" name="Текст 2"/>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20700" y="2760663"/>
            <a:ext cx="3198813"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827463" y="2760663"/>
            <a:ext cx="3213100"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972104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094260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635307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408117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767524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81049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10200" y="403225"/>
            <a:ext cx="1630363" cy="6405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19113" y="403225"/>
            <a:ext cx="4738687" cy="6405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610675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34679380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50175349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7" name="Текст 9"/>
          <p:cNvSpPr>
            <a:spLocks noGrp="1"/>
          </p:cNvSpPr>
          <p:nvPr>
            <p:ph type="body" sz="quarter" idx="13" hasCustomPrompt="1"/>
          </p:nvPr>
        </p:nvSpPr>
        <p:spPr>
          <a:xfrm>
            <a:off x="813094"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31554731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403225"/>
            <a:ext cx="6519863" cy="1460500"/>
          </a:xfrm>
        </p:spPr>
        <p:txBody>
          <a:bodyPr/>
          <a:lstStyle/>
          <a:p>
            <a:r>
              <a:rPr lang="ru-RU" smtClean="0"/>
              <a:t>Образец заголовка</a:t>
            </a:r>
            <a:endParaRPr lang="ru-RU"/>
          </a:p>
        </p:txBody>
      </p:sp>
      <p:sp>
        <p:nvSpPr>
          <p:cNvPr id="3" name="Текст 2"/>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20700" y="2760663"/>
            <a:ext cx="3198813"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827463" y="2760663"/>
            <a:ext cx="3213100"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768514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7"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43937004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
        <p:nvSpPr>
          <p:cNvPr id="8"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212338727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34969382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
        <p:nvSpPr>
          <p:cNvPr id="6"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65747064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
        <p:nvSpPr>
          <p:cNvPr id="5"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231919161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
        <p:nvSpPr>
          <p:cNvPr id="8"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4881013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
        <p:nvSpPr>
          <p:cNvPr id="8"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283352080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7"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95551883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7"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75769589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
        <p:nvSpPr>
          <p:cNvPr id="10" name="Текст 9"/>
          <p:cNvSpPr>
            <a:spLocks noGrp="1"/>
          </p:cNvSpPr>
          <p:nvPr>
            <p:ph type="body" sz="quarter" idx="13" hasCustomPrompt="1"/>
          </p:nvPr>
        </p:nvSpPr>
        <p:spPr>
          <a:xfrm>
            <a:off x="803667" y="6898892"/>
            <a:ext cx="2194057" cy="557086"/>
          </a:xfrm>
          <a:solidFill>
            <a:srgbClr val="FFFFFF"/>
          </a:solidFill>
        </p:spPr>
        <p:txBody>
          <a:bodyPr>
            <a:noAutofit/>
          </a:bodyPr>
          <a:lstStyle>
            <a:lvl1pPr marL="0" indent="0">
              <a:buNone/>
              <a:defRPr/>
            </a:lvl1pPr>
            <a:lvl5pPr marL="0" indent="0">
              <a:buNone/>
              <a:defRPr sz="1300" baseline="0">
                <a:solidFill>
                  <a:schemeClr val="accent1">
                    <a:lumMod val="50000"/>
                  </a:schemeClr>
                </a:solidFill>
              </a:defRPr>
            </a:lvl5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34004626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88944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4563" y="1236663"/>
            <a:ext cx="5670550" cy="2632075"/>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3560873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19939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5938" y="1884363"/>
            <a:ext cx="6519862" cy="31448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4124910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19113"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856038" y="2012950"/>
            <a:ext cx="3184525" cy="47958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247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403225"/>
            <a:ext cx="6519863" cy="1460500"/>
          </a:xfrm>
        </p:spPr>
        <p:txBody>
          <a:bodyPr/>
          <a:lstStyle/>
          <a:p>
            <a:r>
              <a:rPr lang="ru-RU" smtClean="0"/>
              <a:t>Образец заголовка</a:t>
            </a:r>
            <a:endParaRPr lang="ru-RU"/>
          </a:p>
        </p:txBody>
      </p:sp>
      <p:sp>
        <p:nvSpPr>
          <p:cNvPr id="3" name="Текст 2"/>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20700" y="2760663"/>
            <a:ext cx="3198813"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827463" y="2760663"/>
            <a:ext cx="3213100" cy="40624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137774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33849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929726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318044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3707087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74628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1249858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10200" y="403225"/>
            <a:ext cx="1630363" cy="6405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19113" y="403225"/>
            <a:ext cx="4738687" cy="6405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343833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91670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700" y="503238"/>
            <a:ext cx="2438400" cy="17653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54F4B1-7501-4FBD-9D17-2142E827AE0D}" type="datetimeFigureOut">
              <a:rPr lang="ru-RU" smtClean="0"/>
              <a:pPr/>
              <a:t>21.11.2025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3994317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CB54F4B1-7501-4FBD-9D17-2142E827AE0D}" type="datetimeFigureOut">
              <a:rPr lang="ru-RU" smtClean="0"/>
              <a:pPr/>
              <a:t>21.11.2025</a:t>
            </a:fld>
            <a:endParaRPr lang="ru-RU" dirty="0"/>
          </a:p>
        </p:txBody>
      </p:sp>
      <p:sp>
        <p:nvSpPr>
          <p:cNvPr id="5" name="Нижний колонтитул 4"/>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xmlns="" val="2085633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
        <p:nvSpPr>
          <p:cNvPr id="7" name="Текст 9"/>
          <p:cNvSpPr txBox="1">
            <a:spLocks/>
          </p:cNvSpPr>
          <p:nvPr/>
        </p:nvSpPr>
        <p:spPr>
          <a:xfrm>
            <a:off x="803667" y="6898892"/>
            <a:ext cx="2194057" cy="557086"/>
          </a:xfrm>
          <a:prstGeom prst="rect">
            <a:avLst/>
          </a:prstGeom>
          <a:solidFill>
            <a:srgbClr val="FFFFFF"/>
          </a:solidFill>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0" indent="0" algn="l" defTabSz="755934" rtl="0" eaLnBrk="1" latinLnBrk="0" hangingPunct="1">
              <a:lnSpc>
                <a:spcPct val="90000"/>
              </a:lnSpc>
              <a:spcBef>
                <a:spcPts val="413"/>
              </a:spcBef>
              <a:buFont typeface="Arial" panose="020B0604020202020204" pitchFamily="34" charset="0"/>
              <a:buNone/>
              <a:defRPr sz="1300" kern="1200" baseline="0">
                <a:solidFill>
                  <a:schemeClr val="accent1">
                    <a:lumMod val="50000"/>
                  </a:schemeClr>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41265534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47" r:id="rId13"/>
  </p:sldLayoutIdLst>
  <p:timing>
    <p:tnLst>
      <p:par>
        <p:cTn id="1" dur="indefinite" restart="never" nodeType="tmRoot"/>
      </p:par>
    </p:tnLst>
  </p:timing>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17578889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68D84672-DCFE-492E-990C-86C40B5D4C42}" type="slidenum">
              <a:rPr lang="ru-RU" smtClean="0"/>
              <a:pPr/>
              <a:t>‹#›</a:t>
            </a:fld>
            <a:endParaRPr lang="ru-RU"/>
          </a:p>
        </p:txBody>
      </p:sp>
      <p:sp>
        <p:nvSpPr>
          <p:cNvPr id="7" name="Текст 9"/>
          <p:cNvSpPr txBox="1">
            <a:spLocks/>
          </p:cNvSpPr>
          <p:nvPr/>
        </p:nvSpPr>
        <p:spPr>
          <a:xfrm>
            <a:off x="803667" y="6898892"/>
            <a:ext cx="2194057" cy="557086"/>
          </a:xfrm>
          <a:prstGeom prst="rect">
            <a:avLst/>
          </a:prstGeom>
          <a:solidFill>
            <a:srgbClr val="FFFFFF"/>
          </a:solidFill>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0" indent="0" algn="l" defTabSz="755934" rtl="0" eaLnBrk="1" latinLnBrk="0" hangingPunct="1">
              <a:lnSpc>
                <a:spcPct val="90000"/>
              </a:lnSpc>
              <a:spcBef>
                <a:spcPts val="413"/>
              </a:spcBef>
              <a:buFont typeface="Arial" panose="020B0604020202020204" pitchFamily="34" charset="0"/>
              <a:buNone/>
              <a:defRPr sz="1300" kern="1200" baseline="0">
                <a:solidFill>
                  <a:schemeClr val="accent1">
                    <a:lumMod val="50000"/>
                  </a:schemeClr>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4"/>
            <a:r>
              <a:rPr lang="ru-RU" dirty="0"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8404678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21.11.2025</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
        <p:nvSpPr>
          <p:cNvPr id="7" name="Текст 9"/>
          <p:cNvSpPr txBox="1">
            <a:spLocks/>
          </p:cNvSpPr>
          <p:nvPr/>
        </p:nvSpPr>
        <p:spPr>
          <a:xfrm>
            <a:off x="803667" y="6898892"/>
            <a:ext cx="2194057" cy="557086"/>
          </a:xfrm>
          <a:prstGeom prst="rect">
            <a:avLst/>
          </a:prstGeom>
          <a:solidFill>
            <a:srgbClr val="FFFFFF"/>
          </a:solidFill>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0" indent="0" algn="l" defTabSz="755934" rtl="0" eaLnBrk="1" latinLnBrk="0" hangingPunct="1">
              <a:lnSpc>
                <a:spcPct val="90000"/>
              </a:lnSpc>
              <a:spcBef>
                <a:spcPts val="413"/>
              </a:spcBef>
              <a:buFont typeface="Arial" panose="020B0604020202020204" pitchFamily="34" charset="0"/>
              <a:buNone/>
              <a:defRPr sz="1300" kern="1200" baseline="0">
                <a:solidFill>
                  <a:schemeClr val="accent1">
                    <a:lumMod val="50000"/>
                  </a:schemeClr>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4"/>
            <a:r>
              <a:rPr lang="ru-RU" smtClean="0"/>
              <a:t>Министерство инвестиционного развития Смоленской области</a:t>
            </a:r>
            <a:endParaRPr lang="ru-RU" dirty="0"/>
          </a:p>
        </p:txBody>
      </p:sp>
    </p:spTree>
    <p:extLst>
      <p:ext uri="{BB962C8B-B14F-4D97-AF65-F5344CB8AC3E}">
        <p14:creationId xmlns:p14="http://schemas.microsoft.com/office/powerpoint/2010/main" xmlns="" val="136217446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iming>
    <p:tnLst>
      <p:par>
        <p:cTn id="1" dur="indefinite" restart="never" nodeType="tmRoot"/>
      </p:par>
    </p:tnLst>
  </p:timing>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EDF8D5FA-40E8-49EE-8158-0ABB4B21A957}" type="datetimeFigureOut">
              <a:rPr lang="ru-RU" smtClean="0"/>
              <a:pPr/>
              <a:t>21.11.2025</a:t>
            </a:fld>
            <a:endParaRPr lang="ru-RU"/>
          </a:p>
        </p:txBody>
      </p:sp>
      <p:sp>
        <p:nvSpPr>
          <p:cNvPr id="5" name="Нижний колонтитул 4"/>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68D84672-DCFE-492E-990C-86C40B5D4C42}" type="slidenum">
              <a:rPr lang="ru-RU" smtClean="0"/>
              <a:pPr/>
              <a:t>‹#›</a:t>
            </a:fld>
            <a:endParaRPr lang="ru-RU"/>
          </a:p>
        </p:txBody>
      </p:sp>
    </p:spTree>
    <p:extLst>
      <p:ext uri="{BB962C8B-B14F-4D97-AF65-F5344CB8AC3E}">
        <p14:creationId xmlns:p14="http://schemas.microsoft.com/office/powerpoint/2010/main" xmlns="" val="24536561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8.png"/><Relationship Id="rId3" Type="http://schemas.openxmlformats.org/officeDocument/2006/relationships/image" Target="../media/image15.png"/><Relationship Id="rId21" Type="http://schemas.openxmlformats.org/officeDocument/2006/relationships/image" Target="../media/image79.png"/><Relationship Id="rId7" Type="http://schemas.openxmlformats.org/officeDocument/2006/relationships/image" Target="../media/image69.png"/><Relationship Id="rId12" Type="http://schemas.openxmlformats.org/officeDocument/2006/relationships/image" Target="../media/image74.png"/><Relationship Id="rId17" Type="http://schemas.microsoft.com/office/2007/relationships/hdphoto" Target="../media/hdphoto6.wdp"/><Relationship Id="rId2" Type="http://schemas.openxmlformats.org/officeDocument/2006/relationships/notesSlide" Target="../notesSlides/notesSlide7.xml"/><Relationship Id="rId16" Type="http://schemas.openxmlformats.org/officeDocument/2006/relationships/image" Target="../media/image77.png"/><Relationship Id="rId20" Type="http://schemas.microsoft.com/office/2007/relationships/hdphoto" Target="../media/hdphoto2.wdp"/><Relationship Id="rId1" Type="http://schemas.openxmlformats.org/officeDocument/2006/relationships/slideLayout" Target="../slideLayouts/slideLayout24.xml"/><Relationship Id="rId6" Type="http://schemas.openxmlformats.org/officeDocument/2006/relationships/image" Target="../media/image68.png"/><Relationship Id="rId11" Type="http://schemas.openxmlformats.org/officeDocument/2006/relationships/image" Target="../media/image73.png"/><Relationship Id="rId24" Type="http://schemas.microsoft.com/office/2007/relationships/hdphoto" Target="../media/hdphoto7.wdp"/><Relationship Id="rId5" Type="http://schemas.openxmlformats.org/officeDocument/2006/relationships/image" Target="../media/image67.png"/><Relationship Id="rId15" Type="http://schemas.openxmlformats.org/officeDocument/2006/relationships/image" Target="../media/image39.png"/><Relationship Id="rId23" Type="http://schemas.openxmlformats.org/officeDocument/2006/relationships/image" Target="../media/image80.png"/><Relationship Id="rId10" Type="http://schemas.openxmlformats.org/officeDocument/2006/relationships/image" Target="../media/image72.png"/><Relationship Id="rId19" Type="http://schemas.openxmlformats.org/officeDocument/2006/relationships/image" Target="../media/image49.png"/><Relationship Id="rId4" Type="http://schemas.openxmlformats.org/officeDocument/2006/relationships/chart" Target="../charts/chart2.xml"/><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16.gif"/></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5.png"/><Relationship Id="rId7" Type="http://schemas.openxmlformats.org/officeDocument/2006/relationships/hyperlink" Target="mailto:dep@smolinvest.com"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3.xml"/><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5.png"/><Relationship Id="rId11" Type="http://schemas.openxmlformats.org/officeDocument/2006/relationships/image" Target="../media/image93.pn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91.png"/><Relationship Id="rId14" Type="http://schemas.openxmlformats.org/officeDocument/2006/relationships/image" Target="../media/image16.gif"/></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18"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2.png"/><Relationship Id="rId17"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104.png"/><Relationship Id="rId1" Type="http://schemas.openxmlformats.org/officeDocument/2006/relationships/slideLayout" Target="../slideLayouts/slideLayout24.xml"/><Relationship Id="rId6" Type="http://schemas.openxmlformats.org/officeDocument/2006/relationships/image" Target="../media/image98.png"/><Relationship Id="rId11" Type="http://schemas.openxmlformats.org/officeDocument/2006/relationships/image" Target="../media/image15.png"/><Relationship Id="rId5" Type="http://schemas.openxmlformats.org/officeDocument/2006/relationships/image" Target="../media/image97.png"/><Relationship Id="rId15" Type="http://schemas.openxmlformats.org/officeDocument/2006/relationships/chart" Target="../charts/chart4.xml"/><Relationship Id="rId10" Type="http://schemas.microsoft.com/office/2007/relationships/hdphoto" Target="../media/hdphoto8.wdp"/><Relationship Id="rId19" Type="http://schemas.openxmlformats.org/officeDocument/2006/relationships/image" Target="../media/image16.gif"/><Relationship Id="rId4" Type="http://schemas.openxmlformats.org/officeDocument/2006/relationships/image" Target="../media/image96.png"/><Relationship Id="rId9" Type="http://schemas.openxmlformats.org/officeDocument/2006/relationships/image" Target="../media/image101.png"/><Relationship Id="rId1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1.png"/><Relationship Id="rId18" Type="http://schemas.openxmlformats.org/officeDocument/2006/relationships/image" Target="../media/image115.png"/><Relationship Id="rId3" Type="http://schemas.openxmlformats.org/officeDocument/2006/relationships/image" Target="../media/image106.png"/><Relationship Id="rId7" Type="http://schemas.microsoft.com/office/2007/relationships/hdphoto" Target="../media/hdphoto10.wdp"/><Relationship Id="rId12" Type="http://schemas.openxmlformats.org/officeDocument/2006/relationships/image" Target="../media/image15.png"/><Relationship Id="rId17" Type="http://schemas.openxmlformats.org/officeDocument/2006/relationships/image" Target="../media/image114.png"/><Relationship Id="rId2" Type="http://schemas.openxmlformats.org/officeDocument/2006/relationships/notesSlide" Target="../notesSlides/notesSlide11.xml"/><Relationship Id="rId16" Type="http://schemas.openxmlformats.org/officeDocument/2006/relationships/image" Target="../media/image113.png"/><Relationship Id="rId20"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08.png"/><Relationship Id="rId11" Type="http://schemas.microsoft.com/office/2007/relationships/hdphoto" Target="../media/hdphoto12.wdp"/><Relationship Id="rId5" Type="http://schemas.microsoft.com/office/2007/relationships/hdphoto" Target="../media/hdphoto8.wdp"/><Relationship Id="rId15" Type="http://schemas.openxmlformats.org/officeDocument/2006/relationships/image" Target="../media/image112.png"/><Relationship Id="rId10" Type="http://schemas.openxmlformats.org/officeDocument/2006/relationships/image" Target="../media/image110.png"/><Relationship Id="rId19" Type="http://schemas.openxmlformats.org/officeDocument/2006/relationships/image" Target="../media/image84.png"/><Relationship Id="rId4" Type="http://schemas.openxmlformats.org/officeDocument/2006/relationships/image" Target="../media/image107.png"/><Relationship Id="rId9" Type="http://schemas.microsoft.com/office/2007/relationships/hdphoto" Target="../media/hdphoto11.wdp"/><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1.png"/><Relationship Id="rId3" Type="http://schemas.openxmlformats.org/officeDocument/2006/relationships/image" Target="../media/image117.png"/><Relationship Id="rId7" Type="http://schemas.microsoft.com/office/2007/relationships/hdphoto" Target="../media/hdphoto14.wdp"/><Relationship Id="rId12" Type="http://schemas.openxmlformats.org/officeDocument/2006/relationships/image" Target="../media/image120.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15.png"/><Relationship Id="rId5" Type="http://schemas.openxmlformats.org/officeDocument/2006/relationships/image" Target="../media/image106.png"/><Relationship Id="rId10" Type="http://schemas.microsoft.com/office/2007/relationships/hdphoto" Target="../media/hdphoto13.wdp"/><Relationship Id="rId4" Type="http://schemas.openxmlformats.org/officeDocument/2006/relationships/image" Target="../media/image112.png"/><Relationship Id="rId9" Type="http://schemas.openxmlformats.org/officeDocument/2006/relationships/image" Target="../media/image111.png"/><Relationship Id="rId14"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25.png"/><Relationship Id="rId11" Type="http://schemas.openxmlformats.org/officeDocument/2006/relationships/image" Target="../media/image16.gif"/><Relationship Id="rId5" Type="http://schemas.openxmlformats.org/officeDocument/2006/relationships/image" Target="../media/image124.jpeg"/><Relationship Id="rId10" Type="http://schemas.openxmlformats.org/officeDocument/2006/relationships/image" Target="../media/image128.jpeg"/><Relationship Id="rId4" Type="http://schemas.openxmlformats.org/officeDocument/2006/relationships/image" Target="../media/image15.png"/><Relationship Id="rId9" Type="http://schemas.openxmlformats.org/officeDocument/2006/relationships/image" Target="../media/image127.png"/></Relationships>
</file>

<file path=ppt/slides/_rels/slide2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6.gif"/></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42.png"/><Relationship Id="rId5" Type="http://schemas.openxmlformats.org/officeDocument/2006/relationships/image" Target="../media/image141.jpeg"/><Relationship Id="rId4" Type="http://schemas.microsoft.com/office/2007/relationships/hdphoto" Target="../media/hdphoto2.wdp"/><Relationship Id="rId9" Type="http://schemas.openxmlformats.org/officeDocument/2006/relationships/image" Target="../media/image16.gif"/></Relationships>
</file>

<file path=ppt/slides/_rels/slide23.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78.png"/><Relationship Id="rId3" Type="http://schemas.openxmlformats.org/officeDocument/2006/relationships/image" Target="../media/image144.png"/><Relationship Id="rId7" Type="http://schemas.openxmlformats.org/officeDocument/2006/relationships/image" Target="../media/image146.png"/><Relationship Id="rId12" Type="http://schemas.openxmlformats.org/officeDocument/2006/relationships/image" Target="../media/image151.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5.png"/><Relationship Id="rId10" Type="http://schemas.openxmlformats.org/officeDocument/2006/relationships/image" Target="../media/image149.jpeg"/><Relationship Id="rId4" Type="http://schemas.microsoft.com/office/2007/relationships/hdphoto" Target="../media/hdphoto2.wdp"/><Relationship Id="rId9" Type="http://schemas.openxmlformats.org/officeDocument/2006/relationships/image" Target="../media/image148.jpeg"/><Relationship Id="rId14"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6.gif"/><Relationship Id="rId5" Type="http://schemas.openxmlformats.org/officeDocument/2006/relationships/chart" Target="../charts/chart6.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6.gif"/><Relationship Id="rId4" Type="http://schemas.microsoft.com/office/2007/relationships/hdphoto" Target="../media/hdphoto5.wdp"/><Relationship Id="rId9" Type="http://schemas.openxmlformats.org/officeDocument/2006/relationships/image" Target="../media/image156.png"/></Relationships>
</file>

<file path=ppt/slides/_rels/slide2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png"/><Relationship Id="rId7" Type="http://schemas.openxmlformats.org/officeDocument/2006/relationships/image" Target="../media/image160.png"/><Relationship Id="rId12"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59.png"/><Relationship Id="rId11" Type="http://schemas.openxmlformats.org/officeDocument/2006/relationships/image" Target="../media/image162.png"/><Relationship Id="rId5" Type="http://schemas.openxmlformats.org/officeDocument/2006/relationships/image" Target="../media/image158.png"/><Relationship Id="rId10" Type="http://schemas.microsoft.com/office/2007/relationships/hdphoto" Target="../media/hdphoto5.wdp"/><Relationship Id="rId4" Type="http://schemas.openxmlformats.org/officeDocument/2006/relationships/image" Target="../media/image157.jpeg"/><Relationship Id="rId9" Type="http://schemas.openxmlformats.org/officeDocument/2006/relationships/image" Target="../media/image15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3.png"/><Relationship Id="rId1" Type="http://schemas.openxmlformats.org/officeDocument/2006/relationships/slideLayout" Target="../slideLayouts/slideLayout24.xml"/><Relationship Id="rId6" Type="http://schemas.openxmlformats.org/officeDocument/2006/relationships/image" Target="../media/image16.gif"/><Relationship Id="rId5" Type="http://schemas.openxmlformats.org/officeDocument/2006/relationships/image" Target="../media/image165.png"/><Relationship Id="rId4" Type="http://schemas.openxmlformats.org/officeDocument/2006/relationships/image" Target="../media/image164.png"/></Relationships>
</file>

<file path=ppt/slides/_rels/slide2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4.png"/><Relationship Id="rId3" Type="http://schemas.openxmlformats.org/officeDocument/2006/relationships/image" Target="../media/image166.jpeg"/><Relationship Id="rId7" Type="http://schemas.openxmlformats.org/officeDocument/2006/relationships/image" Target="../media/image169.png"/><Relationship Id="rId12" Type="http://schemas.openxmlformats.org/officeDocument/2006/relationships/image" Target="../media/image173.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68.png"/><Relationship Id="rId11" Type="http://schemas.openxmlformats.org/officeDocument/2006/relationships/image" Target="../media/image172.jpeg"/><Relationship Id="rId5" Type="http://schemas.openxmlformats.org/officeDocument/2006/relationships/image" Target="../media/image15.png"/><Relationship Id="rId10" Type="http://schemas.openxmlformats.org/officeDocument/2006/relationships/image" Target="../media/image171.png"/><Relationship Id="rId4" Type="http://schemas.openxmlformats.org/officeDocument/2006/relationships/image" Target="../media/image167.jpeg"/><Relationship Id="rId9" Type="http://schemas.openxmlformats.org/officeDocument/2006/relationships/image" Target="../media/image16.gif"/></Relationships>
</file>

<file path=ppt/slides/_rels/slide29.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3.png"/><Relationship Id="rId18" Type="http://schemas.microsoft.com/office/2007/relationships/hdphoto" Target="../media/hdphoto8.wdp"/><Relationship Id="rId3" Type="http://schemas.openxmlformats.org/officeDocument/2006/relationships/image" Target="../media/image175.jpeg"/><Relationship Id="rId21" Type="http://schemas.openxmlformats.org/officeDocument/2006/relationships/image" Target="../media/image189.png"/><Relationship Id="rId7" Type="http://schemas.openxmlformats.org/officeDocument/2006/relationships/image" Target="../media/image179.png"/><Relationship Id="rId12" Type="http://schemas.openxmlformats.org/officeDocument/2006/relationships/image" Target="../media/image182.png"/><Relationship Id="rId17" Type="http://schemas.openxmlformats.org/officeDocument/2006/relationships/image" Target="../media/image186.png"/><Relationship Id="rId2" Type="http://schemas.openxmlformats.org/officeDocument/2006/relationships/notesSlide" Target="../notesSlides/notesSlide19.xml"/><Relationship Id="rId16" Type="http://schemas.openxmlformats.org/officeDocument/2006/relationships/image" Target="../media/image16.gif"/><Relationship Id="rId20" Type="http://schemas.openxmlformats.org/officeDocument/2006/relationships/image" Target="../media/image188.png"/><Relationship Id="rId1" Type="http://schemas.openxmlformats.org/officeDocument/2006/relationships/slideLayout" Target="../slideLayouts/slideLayout18.xml"/><Relationship Id="rId6" Type="http://schemas.openxmlformats.org/officeDocument/2006/relationships/image" Target="../media/image178.png"/><Relationship Id="rId11" Type="http://schemas.microsoft.com/office/2007/relationships/hdphoto" Target="../media/hdphoto2.wdp"/><Relationship Id="rId5" Type="http://schemas.openxmlformats.org/officeDocument/2006/relationships/image" Target="../media/image177.jpeg"/><Relationship Id="rId15" Type="http://schemas.openxmlformats.org/officeDocument/2006/relationships/image" Target="../media/image185.png"/><Relationship Id="rId10" Type="http://schemas.openxmlformats.org/officeDocument/2006/relationships/image" Target="../media/image181.png"/><Relationship Id="rId19" Type="http://schemas.openxmlformats.org/officeDocument/2006/relationships/image" Target="../media/image187.png"/><Relationship Id="rId4" Type="http://schemas.openxmlformats.org/officeDocument/2006/relationships/image" Target="../media/image176.jpeg"/><Relationship Id="rId9" Type="http://schemas.openxmlformats.org/officeDocument/2006/relationships/image" Target="../media/image15.png"/><Relationship Id="rId14" Type="http://schemas.openxmlformats.org/officeDocument/2006/relationships/image" Target="../media/image184.png"/><Relationship Id="rId22" Type="http://schemas.openxmlformats.org/officeDocument/2006/relationships/image" Target="../media/image19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16.gif"/><Relationship Id="rId4" Type="http://schemas.microsoft.com/office/2007/relationships/hdphoto" Target="../media/hdphoto2.wdp"/><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hyperlink" Target="mailto:smolregion67@yandex.ru" TargetMode="External"/><Relationship Id="rId3" Type="http://schemas.microsoft.com/office/2007/relationships/hdphoto" Target="../media/hdphoto9.wdp"/><Relationship Id="rId7" Type="http://schemas.openxmlformats.org/officeDocument/2006/relationships/hyperlink" Target="mailto:dep@smolinvest.com" TargetMode="External"/><Relationship Id="rId2" Type="http://schemas.openxmlformats.org/officeDocument/2006/relationships/image" Target="../media/image191.png"/><Relationship Id="rId1" Type="http://schemas.openxmlformats.org/officeDocument/2006/relationships/slideLayout" Target="../slideLayouts/slideLayout24.xml"/><Relationship Id="rId6" Type="http://schemas.openxmlformats.org/officeDocument/2006/relationships/hyperlink" Target="mailto:ekonnovodug@yandex." TargetMode="External"/><Relationship Id="rId5" Type="http://schemas.openxmlformats.org/officeDocument/2006/relationships/hyperlink" Target="mailto:novodug@admin-smolensk.ru" TargetMode="External"/><Relationship Id="rId10" Type="http://schemas.openxmlformats.org/officeDocument/2006/relationships/image" Target="../media/image16.gif"/><Relationship Id="rId4" Type="http://schemas.openxmlformats.org/officeDocument/2006/relationships/hyperlink" Target="mailto:novodug-adm@admin-smolensk.ru"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6.gif"/><Relationship Id="rId3"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gif"/><Relationship Id="rId3" Type="http://schemas.openxmlformats.org/officeDocument/2006/relationships/image" Target="../media/image15.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2.wdp"/><Relationship Id="rId1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8.jpe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png"/><Relationship Id="rId11" Type="http://schemas.openxmlformats.org/officeDocument/2006/relationships/chart" Target="../charts/chart1.xml"/><Relationship Id="rId5" Type="http://schemas.microsoft.com/office/2007/relationships/hdphoto" Target="../media/hdphoto2.wdp"/><Relationship Id="rId15" Type="http://schemas.openxmlformats.org/officeDocument/2006/relationships/image" Target="../media/image56.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16.gif"/><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30.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cstate="print">
            <a:extLst>
              <a:ext uri="{BEBA8EAE-BF5A-486C-A8C5-ECC9F3942E4B}">
                <a14:imgProps xmlns:a14="http://schemas.microsoft.com/office/drawing/2010/main" xmlns="">
                  <a14:imgLayer r:embed="rId5">
                    <a14:imgEffect>
                      <a14:colorTemperature colorTemp="4700"/>
                    </a14:imgEffect>
                  </a14:imgLayer>
                </a14:imgProps>
              </a:ext>
              <a:ext uri="{28A0092B-C50C-407E-A947-70E740481C1C}">
                <a14:useLocalDpi xmlns:a14="http://schemas.microsoft.com/office/drawing/2010/main" xmlns=""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751521" y="1075249"/>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631216"/>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«Новодугинский муниципальный округ»</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96820"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xmlns=""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8529"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xmlns="" val="453003107"/>
              </p:ext>
            </p:extLst>
          </p:nvPr>
        </p:nvGraphicFramePr>
        <p:xfrm>
          <a:off x="168295" y="1008076"/>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67-13-01</a:t>
                      </a:r>
                    </a:p>
                  </a:txBody>
                  <a:tcPr anchor="ct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err="1" smtClean="0">
                          <a:latin typeface="Open Sans" panose="020B0606030504020204" pitchFamily="34" charset="0"/>
                          <a:ea typeface="Open Sans" panose="020B0606030504020204" pitchFamily="34" charset="0"/>
                          <a:cs typeface="Open Sans" panose="020B0606030504020204" pitchFamily="34" charset="0"/>
                        </a:rPr>
                        <a:t>Новодугинский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Новодугино,</a:t>
                      </a: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ул. Чкалова, колбасный цех;</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250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к</a:t>
                      </a:r>
                      <a:r>
                        <a:rPr lang="ru-RU" sz="1100" dirty="0" smtClean="0">
                          <a:latin typeface="Open Sans" panose="020B0606030504020204" pitchFamily="34" charset="0"/>
                          <a:ea typeface="Open Sans" panose="020B0606030504020204" pitchFamily="34" charset="0"/>
                          <a:cs typeface="Open Sans" panose="020B0606030504020204" pitchFamily="34" charset="0"/>
                        </a:rPr>
                        <a:t>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234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xmlns="" val="3140371005"/>
              </p:ext>
            </p:extLst>
          </p:nvPr>
        </p:nvGraphicFramePr>
        <p:xfrm>
          <a:off x="163515" y="6062200"/>
          <a:ext cx="5931421" cy="365760"/>
        </p:xfrm>
        <a:graphic>
          <a:graphicData uri="http://schemas.openxmlformats.org/drawingml/2006/table">
            <a:tbl>
              <a:tblPr>
                <a:tableStyleId>{BDBED569-4797-4DF1-A0F4-6AAB3CD982D8}</a:tableStyleId>
              </a:tblPr>
              <a:tblGrid>
                <a:gridCol w="2169138">
                  <a:extLst>
                    <a:ext uri="{9D8B030D-6E8A-4147-A177-3AD203B41FA5}">
                      <a16:colId xmlns:a16="http://schemas.microsoft.com/office/drawing/2014/main" xmlns="" val="4165441938"/>
                    </a:ext>
                  </a:extLst>
                </a:gridCol>
                <a:gridCol w="3762283">
                  <a:extLst>
                    <a:ext uri="{9D8B030D-6E8A-4147-A177-3AD203B41FA5}">
                      <a16:colId xmlns:a16="http://schemas.microsoft.com/office/drawing/2014/main" xmlns="" val="1772052304"/>
                    </a:ext>
                  </a:extLst>
                </a:gridCol>
              </a:tblGrid>
              <a:tr h="22860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к участку</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железная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станция «Новодугинская» – на расстоянии 200 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xmlns="" val="3164059811"/>
              </p:ext>
            </p:extLst>
          </p:nvPr>
        </p:nvGraphicFramePr>
        <p:xfrm>
          <a:off x="1039815" y="6429334"/>
          <a:ext cx="4212542" cy="365760"/>
        </p:xfrm>
        <a:graphic>
          <a:graphicData uri="http://schemas.openxmlformats.org/drawingml/2006/table">
            <a:tbl>
              <a:tblPr>
                <a:tableStyleId>{BDBED569-4797-4DF1-A0F4-6AAB3CD982D8}</a:tableStyleId>
              </a:tblPr>
              <a:tblGrid>
                <a:gridCol w="2169138">
                  <a:extLst>
                    <a:ext uri="{9D8B030D-6E8A-4147-A177-3AD203B41FA5}">
                      <a16:colId xmlns:a16="http://schemas.microsoft.com/office/drawing/2014/main" xmlns="" val="4165441938"/>
                    </a:ext>
                  </a:extLst>
                </a:gridCol>
                <a:gridCol w="2043404">
                  <a:extLst>
                    <a:ext uri="{9D8B030D-6E8A-4147-A177-3AD203B41FA5}">
                      <a16:colId xmlns:a16="http://schemas.microsoft.com/office/drawing/2014/main" xmlns="" val="1575495227"/>
                    </a:ext>
                  </a:extLst>
                </a:gridCol>
              </a:tblGrid>
              <a:tr h="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35 тыс. руб./мес.</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1 млн. руб.</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1372500092"/>
              </p:ext>
            </p:extLst>
          </p:nvPr>
        </p:nvGraphicFramePr>
        <p:xfrm>
          <a:off x="168296" y="3131309"/>
          <a:ext cx="7224723" cy="1051560"/>
        </p:xfrm>
        <a:graphic>
          <a:graphicData uri="http://schemas.openxmlformats.org/drawingml/2006/table">
            <a:tbl>
              <a:tblPr>
                <a:tableStyleId>{BDBED569-4797-4DF1-A0F4-6AAB3CD982D8}</a:tableStyleId>
              </a:tblPr>
              <a:tblGrid>
                <a:gridCol w="1525593">
                  <a:extLst>
                    <a:ext uri="{9D8B030D-6E8A-4147-A177-3AD203B41FA5}">
                      <a16:colId xmlns:a16="http://schemas.microsoft.com/office/drawing/2014/main" xmlns="" val="4165441938"/>
                    </a:ext>
                  </a:extLst>
                </a:gridCol>
                <a:gridCol w="2154211">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 0557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промышленности</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частная</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xmlns=""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xmlns="" val="4171782321"/>
              </p:ext>
            </p:extLst>
          </p:nvPr>
        </p:nvGraphicFramePr>
        <p:xfrm>
          <a:off x="168932" y="4187051"/>
          <a:ext cx="6614424" cy="1874520"/>
        </p:xfrm>
        <a:graphic>
          <a:graphicData uri="http://schemas.openxmlformats.org/drawingml/2006/table">
            <a:tbl>
              <a:tblPr>
                <a:tableStyleId>{BDBED569-4797-4DF1-A0F4-6AAB3CD982D8}</a:tableStyleId>
              </a:tblPr>
              <a:tblGrid>
                <a:gridCol w="1286644">
                  <a:extLst>
                    <a:ext uri="{9D8B030D-6E8A-4147-A177-3AD203B41FA5}">
                      <a16:colId xmlns:a16="http://schemas.microsoft.com/office/drawing/2014/main" xmlns="" val="4165441938"/>
                    </a:ext>
                  </a:extLst>
                </a:gridCol>
                <a:gridCol w="1315616">
                  <a:extLst>
                    <a:ext uri="{9D8B030D-6E8A-4147-A177-3AD203B41FA5}">
                      <a16:colId xmlns:a16="http://schemas.microsoft.com/office/drawing/2014/main" xmlns="" val="2407449417"/>
                    </a:ext>
                  </a:extLst>
                </a:gridCol>
                <a:gridCol w="4012164">
                  <a:extLst>
                    <a:ext uri="{9D8B030D-6E8A-4147-A177-3AD203B41FA5}">
                      <a16:colId xmlns:a16="http://schemas.microsoft.com/office/drawing/2014/main" xmlns="" val="2693098453"/>
                    </a:ext>
                  </a:extLst>
                </a:gridCol>
              </a:tblGrid>
              <a:tr h="168366">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Новодугино 110/35/10 на расстоянии 0,85 км по прямой до границы земельного участка. Резерв мощности для тех. присоединения 5,76МВА</a:t>
                      </a:r>
                    </a:p>
                  </a:txBody>
                  <a:tcPr anchor="ctr"/>
                </a:tc>
                <a:extLst>
                  <a:ext uri="{0D108BD9-81ED-4DB2-BD59-A6C34878D82A}">
                    <a16:rowId xmlns:a16="http://schemas.microsoft.com/office/drawing/2014/main" xmlns="" val="10000"/>
                  </a:ext>
                </a:extLst>
              </a:tr>
              <a:tr h="168366">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 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свободная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мощность - 500 м.куб./час,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сроки тех. присоединения – 6-12 месяцев, стоимость – от 50 тыс. руб.</a:t>
                      </a:r>
                    </a:p>
                  </a:txBody>
                  <a:tcPr anchor="ctr"/>
                </a:tc>
                <a:extLst>
                  <a:ext uri="{0D108BD9-81ED-4DB2-BD59-A6C34878D82A}">
                    <a16:rowId xmlns:a16="http://schemas.microsoft.com/office/drawing/2014/main" xmlns="" val="2951530806"/>
                  </a:ext>
                </a:extLst>
              </a:tr>
              <a:tr h="168366">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 м; максимальная мощность</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120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куб.м./час., сроки тех. присоединения - 1 мес., стоимость - от 10 тыс. 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согласно смете</a:t>
                      </a:r>
                    </a:p>
                  </a:txBody>
                  <a:tcPr anchor="ctr"/>
                </a:tc>
                <a:extLst>
                  <a:ext uri="{0D108BD9-81ED-4DB2-BD59-A6C34878D82A}">
                    <a16:rowId xmlns:a16="http://schemas.microsoft.com/office/drawing/2014/main" xmlns="" val="42063930"/>
                  </a:ext>
                </a:extLst>
              </a:tr>
              <a:tr h="122448">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максимальная мощность 120 куб. м./час., сроки тех. присоединения - 1 мес.</a:t>
                      </a:r>
                    </a:p>
                  </a:txBody>
                  <a:tcPr anchor="ctr"/>
                </a:tc>
                <a:extLst>
                  <a:ext uri="{0D108BD9-81ED-4DB2-BD59-A6C34878D82A}">
                    <a16:rowId xmlns:a16="http://schemas.microsoft.com/office/drawing/2014/main" xmlns="" val="2032109891"/>
                  </a:ext>
                </a:extLst>
              </a:tr>
            </a:tbl>
          </a:graphicData>
        </a:graphic>
      </p:graphicFrame>
      <p:sp>
        <p:nvSpPr>
          <p:cNvPr id="20" name="TextBox 19"/>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1028" name="Picture 4" descr="C:\Users\Econom VE\Desktop\Скан\Безымянный1.png"/>
          <p:cNvPicPr>
            <a:picLocks noChangeAspect="1" noChangeArrowheads="1"/>
          </p:cNvPicPr>
          <p:nvPr/>
        </p:nvPicPr>
        <p:blipFill>
          <a:blip r:embed="rId5" cstate="print"/>
          <a:srcRect/>
          <a:stretch>
            <a:fillRect/>
          </a:stretch>
        </p:blipFill>
        <p:spPr bwMode="auto">
          <a:xfrm>
            <a:off x="3850822" y="1015181"/>
            <a:ext cx="1760838" cy="2102669"/>
          </a:xfrm>
          <a:prstGeom prst="rect">
            <a:avLst/>
          </a:prstGeom>
          <a:noFill/>
        </p:spPr>
      </p:pic>
      <p:pic>
        <p:nvPicPr>
          <p:cNvPr id="2" name="Рисунок 1"/>
          <p:cNvPicPr>
            <a:picLocks noChangeAspect="1"/>
          </p:cNvPicPr>
          <p:nvPr/>
        </p:nvPicPr>
        <p:blipFill>
          <a:blip r:embed="rId6" cstate="print"/>
          <a:stretch>
            <a:fillRect/>
          </a:stretch>
        </p:blipFill>
        <p:spPr>
          <a:xfrm>
            <a:off x="5611660" y="1013807"/>
            <a:ext cx="1781357" cy="2104043"/>
          </a:xfrm>
          <a:prstGeom prst="rect">
            <a:avLst/>
          </a:prstGeom>
        </p:spPr>
      </p:pic>
    </p:spTree>
    <p:extLst>
      <p:ext uri="{BB962C8B-B14F-4D97-AF65-F5344CB8AC3E}">
        <p14:creationId xmlns:p14="http://schemas.microsoft.com/office/powerpoint/2010/main" xmlns="" val="3743823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21735" y="7190343"/>
            <a:ext cx="424027"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xmlns="" val="987014633"/>
              </p:ext>
            </p:extLst>
          </p:nvPr>
        </p:nvGraphicFramePr>
        <p:xfrm>
          <a:off x="168295" y="1094139"/>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67-13-25</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err="1" smtClean="0">
                          <a:latin typeface="Open Sans" panose="020B0606030504020204" pitchFamily="34" charset="0"/>
                          <a:ea typeface="Open Sans" panose="020B0606030504020204" pitchFamily="34" charset="0"/>
                          <a:cs typeface="Open Sans" panose="020B0606030504020204" pitchFamily="34" charset="0"/>
                        </a:rPr>
                        <a:t>Новодугинский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Новодугино,</a:t>
                      </a: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Окраина 3;</a:t>
                      </a: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a:t>
                      </a:r>
                      <a:r>
                        <a:rPr lang="ru-RU" sz="1100" dirty="0" smtClean="0">
                          <a:latin typeface="Open Sans" panose="020B0606030504020204" pitchFamily="34" charset="0"/>
                          <a:ea typeface="Open Sans" panose="020B0606030504020204" pitchFamily="34" charset="0"/>
                          <a:cs typeface="Open Sans" panose="020B0606030504020204" pitchFamily="34" charset="0"/>
                        </a:rPr>
                        <a:t>асстояние до г. Москвы: 250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к</a:t>
                      </a:r>
                      <a:r>
                        <a:rPr lang="ru-RU" sz="1100" dirty="0" smtClean="0">
                          <a:latin typeface="Open Sans" panose="020B0606030504020204" pitchFamily="34" charset="0"/>
                          <a:ea typeface="Open Sans" panose="020B0606030504020204" pitchFamily="34" charset="0"/>
                          <a:cs typeface="Open Sans" panose="020B0606030504020204" pitchFamily="34" charset="0"/>
                        </a:rPr>
                        <a:t>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234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xmlns="" val="2590330634"/>
              </p:ext>
            </p:extLst>
          </p:nvPr>
        </p:nvGraphicFramePr>
        <p:xfrm>
          <a:off x="170802" y="5865971"/>
          <a:ext cx="6202005" cy="365760"/>
        </p:xfrm>
        <a:graphic>
          <a:graphicData uri="http://schemas.openxmlformats.org/drawingml/2006/table">
            <a:tbl>
              <a:tblPr>
                <a:tableStyleId>{BDBED569-4797-4DF1-A0F4-6AAB3CD982D8}</a:tableStyleId>
              </a:tblPr>
              <a:tblGrid>
                <a:gridCol w="2273818">
                  <a:extLst>
                    <a:ext uri="{9D8B030D-6E8A-4147-A177-3AD203B41FA5}">
                      <a16:colId xmlns:a16="http://schemas.microsoft.com/office/drawing/2014/main" xmlns="" val="4165441938"/>
                    </a:ext>
                  </a:extLst>
                </a:gridCol>
                <a:gridCol w="3928187">
                  <a:extLst>
                    <a:ext uri="{9D8B030D-6E8A-4147-A177-3AD203B41FA5}">
                      <a16:colId xmlns:a16="http://schemas.microsoft.com/office/drawing/2014/main" xmlns="" val="1772052304"/>
                    </a:ext>
                  </a:extLst>
                </a:gridCol>
              </a:tblGrid>
              <a:tr h="22860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к участку</a:t>
                      </a:r>
                      <a:r>
                        <a:rPr lang="ru-RU" sz="9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железная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станция «Новодугинская» на </a:t>
                      </a:r>
                      <a:r>
                        <a:rPr lang="ru-RU" sz="900" baseline="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расстоянии 300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метров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xmlns="" val="3146338919"/>
              </p:ext>
            </p:extLst>
          </p:nvPr>
        </p:nvGraphicFramePr>
        <p:xfrm>
          <a:off x="170253" y="6236002"/>
          <a:ext cx="5931421" cy="243840"/>
        </p:xfrm>
        <a:graphic>
          <a:graphicData uri="http://schemas.openxmlformats.org/drawingml/2006/table">
            <a:tbl>
              <a:tblPr>
                <a:tableStyleId>{BDBED569-4797-4DF1-A0F4-6AAB3CD982D8}</a:tableStyleId>
              </a:tblPr>
              <a:tblGrid>
                <a:gridCol w="2613004">
                  <a:extLst>
                    <a:ext uri="{9D8B030D-6E8A-4147-A177-3AD203B41FA5}">
                      <a16:colId xmlns:a16="http://schemas.microsoft.com/office/drawing/2014/main" xmlns="" val="4165441938"/>
                    </a:ext>
                  </a:extLst>
                </a:gridCol>
                <a:gridCol w="3318417">
                  <a:extLst>
                    <a:ext uri="{9D8B030D-6E8A-4147-A177-3AD203B41FA5}">
                      <a16:colId xmlns:a16="http://schemas.microsoft.com/office/drawing/2014/main" xmlns="" val="1575495227"/>
                    </a:ext>
                  </a:extLst>
                </a:gridCol>
              </a:tblGrid>
              <a:tr h="233111">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по оперативным данным от 2 млн. руб.</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437295164"/>
              </p:ext>
            </p:extLst>
          </p:nvPr>
        </p:nvGraphicFramePr>
        <p:xfrm>
          <a:off x="168296" y="3217372"/>
          <a:ext cx="7224723" cy="1051560"/>
        </p:xfrm>
        <a:graphic>
          <a:graphicData uri="http://schemas.openxmlformats.org/drawingml/2006/table">
            <a:tbl>
              <a:tblPr>
                <a:tableStyleId>{BDBED569-4797-4DF1-A0F4-6AAB3CD982D8}</a:tableStyleId>
              </a:tblPr>
              <a:tblGrid>
                <a:gridCol w="1510602">
                  <a:extLst>
                    <a:ext uri="{9D8B030D-6E8A-4147-A177-3AD203B41FA5}">
                      <a16:colId xmlns:a16="http://schemas.microsoft.com/office/drawing/2014/main" xmlns="" val="4165441938"/>
                    </a:ext>
                  </a:extLst>
                </a:gridCol>
                <a:gridCol w="2169202">
                  <a:extLst>
                    <a:ext uri="{9D8B030D-6E8A-4147-A177-3AD203B41FA5}">
                      <a16:colId xmlns:a16="http://schemas.microsoft.com/office/drawing/2014/main" xmlns="" val="3330051727"/>
                    </a:ext>
                  </a:extLst>
                </a:gridCol>
                <a:gridCol w="3544919">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1,32га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промышленности</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разграничена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xmlns=""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xmlns="" val="2845361438"/>
              </p:ext>
            </p:extLst>
          </p:nvPr>
        </p:nvGraphicFramePr>
        <p:xfrm>
          <a:off x="171447" y="4269902"/>
          <a:ext cx="6845173" cy="1600200"/>
        </p:xfrm>
        <a:graphic>
          <a:graphicData uri="http://schemas.openxmlformats.org/drawingml/2006/table">
            <a:tbl>
              <a:tblPr>
                <a:tableStyleId>{BDBED569-4797-4DF1-A0F4-6AAB3CD982D8}</a:tableStyleId>
              </a:tblPr>
              <a:tblGrid>
                <a:gridCol w="1246806">
                  <a:extLst>
                    <a:ext uri="{9D8B030D-6E8A-4147-A177-3AD203B41FA5}">
                      <a16:colId xmlns:a16="http://schemas.microsoft.com/office/drawing/2014/main" xmlns="" val="4165441938"/>
                    </a:ext>
                  </a:extLst>
                </a:gridCol>
                <a:gridCol w="1315616">
                  <a:extLst>
                    <a:ext uri="{9D8B030D-6E8A-4147-A177-3AD203B41FA5}">
                      <a16:colId xmlns:a16="http://schemas.microsoft.com/office/drawing/2014/main" xmlns="" val="2407449417"/>
                    </a:ext>
                  </a:extLst>
                </a:gridCol>
                <a:gridCol w="4282751">
                  <a:extLst>
                    <a:ext uri="{9D8B030D-6E8A-4147-A177-3AD203B41FA5}">
                      <a16:colId xmlns:a16="http://schemas.microsoft.com/office/drawing/2014/main" xmlns="" val="2693098453"/>
                    </a:ext>
                  </a:extLst>
                </a:gridCol>
              </a:tblGrid>
              <a:tr h="365899">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Новодугино 110/35/10 на расстоянии 0,8 км по прямой до границы земельного участка.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Резерв мощности для тех. присоединения 5,76 МВА</a:t>
                      </a:r>
                    </a:p>
                  </a:txBody>
                  <a:tcPr anchor="ctr"/>
                </a:tc>
                <a:extLst>
                  <a:ext uri="{0D108BD9-81ED-4DB2-BD59-A6C34878D82A}">
                    <a16:rowId xmlns:a16="http://schemas.microsoft.com/office/drawing/2014/main" xmlns="" val="10000"/>
                  </a:ext>
                </a:extLst>
              </a:tr>
              <a:tr h="215404">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500 м; сроки тех.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-я – 6-12 мес., стоимость – от 500 тыс. руб., свободная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мощность 500 м.куб./час.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32890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500 м; сроки тех. присоединения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6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мес., стоимость  от 250 тыс. 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согласно смете.</a:t>
                      </a:r>
                    </a:p>
                  </a:txBody>
                  <a:tcPr anchor="ctr"/>
                </a:tc>
                <a:extLst>
                  <a:ext uri="{0D108BD9-81ED-4DB2-BD59-A6C34878D82A}">
                    <a16:rowId xmlns:a16="http://schemas.microsoft.com/office/drawing/2014/main" xmlns="" val="42063930"/>
                  </a:ext>
                </a:extLst>
              </a:tr>
              <a:tr h="32890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сроки тех. присоединения  не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более 2 лет</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от 2 млн. руб. или согласно смете</a:t>
                      </a:r>
                    </a:p>
                  </a:txBody>
                  <a:tcPr anchor="ctr"/>
                </a:tc>
                <a:extLst>
                  <a:ext uri="{0D108BD9-81ED-4DB2-BD59-A6C34878D82A}">
                    <a16:rowId xmlns:a16="http://schemas.microsoft.com/office/drawing/2014/main" xmlns="" val="2032109891"/>
                  </a:ext>
                </a:extLst>
              </a:tr>
            </a:tbl>
          </a:graphicData>
        </a:graphic>
      </p:graphicFrame>
      <p:sp>
        <p:nvSpPr>
          <p:cNvPr id="18" name="TextBox 17"/>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38573" y="1098819"/>
            <a:ext cx="1923400" cy="2114282"/>
          </a:xfrm>
          <a:prstGeom prst="rect">
            <a:avLst/>
          </a:prstGeom>
        </p:spPr>
      </p:pic>
      <p:pic>
        <p:nvPicPr>
          <p:cNvPr id="4" name="Рисунок 3"/>
          <p:cNvPicPr>
            <a:picLocks noChangeAspect="1"/>
          </p:cNvPicPr>
          <p:nvPr/>
        </p:nvPicPr>
        <p:blipFill>
          <a:blip r:embed="rId6" cstate="print"/>
          <a:stretch>
            <a:fillRect/>
          </a:stretch>
        </p:blipFill>
        <p:spPr>
          <a:xfrm>
            <a:off x="5761974" y="1093656"/>
            <a:ext cx="1631044" cy="2162239"/>
          </a:xfrm>
          <a:prstGeom prst="rect">
            <a:avLst/>
          </a:prstGeom>
        </p:spPr>
      </p:pic>
    </p:spTree>
    <p:extLst>
      <p:ext uri="{BB962C8B-B14F-4D97-AF65-F5344CB8AC3E}">
        <p14:creationId xmlns:p14="http://schemas.microsoft.com/office/powerpoint/2010/main" xmlns="" val="3743823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xmlns="" val="520338593"/>
              </p:ext>
            </p:extLst>
          </p:nvPr>
        </p:nvGraphicFramePr>
        <p:xfrm>
          <a:off x="168295" y="1212475"/>
          <a:ext cx="7162145" cy="1988820"/>
        </p:xfrm>
        <a:graphic>
          <a:graphicData uri="http://schemas.openxmlformats.org/drawingml/2006/table">
            <a:tbl>
              <a:tblPr>
                <a:tableStyleId>{BDBED569-4797-4DF1-A0F4-6AAB3CD982D8}</a:tableStyleId>
              </a:tblPr>
              <a:tblGrid>
                <a:gridCol w="3635529">
                  <a:extLst>
                    <a:ext uri="{9D8B030D-6E8A-4147-A177-3AD203B41FA5}">
                      <a16:colId xmlns:a16="http://schemas.microsoft.com/office/drawing/2014/main" xmlns="" val="4165441938"/>
                    </a:ext>
                  </a:extLst>
                </a:gridCol>
                <a:gridCol w="3526616">
                  <a:extLst>
                    <a:ext uri="{9D8B030D-6E8A-4147-A177-3AD203B41FA5}">
                      <a16:colId xmlns:a16="http://schemas.microsoft.com/office/drawing/2014/main" xmlns="" val="1779954494"/>
                    </a:ext>
                  </a:extLst>
                </a:gridCol>
              </a:tblGrid>
              <a:tr h="49560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67-13-03</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468119">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err="1" smtClean="0">
                          <a:latin typeface="Open Sans" panose="020B0606030504020204" pitchFamily="34" charset="0"/>
                          <a:ea typeface="Open Sans" panose="020B0606030504020204" pitchFamily="34" charset="0"/>
                          <a:cs typeface="Open Sans" panose="020B0606030504020204" pitchFamily="34" charset="0"/>
                        </a:rPr>
                        <a:t>Новодугинский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Новодугино,</a:t>
                      </a: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кирпичный завод;</a:t>
                      </a: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a:t>
                      </a:r>
                      <a:r>
                        <a:rPr lang="ru-RU" sz="1100" dirty="0" smtClean="0">
                          <a:latin typeface="Open Sans" panose="020B0606030504020204" pitchFamily="34" charset="0"/>
                          <a:ea typeface="Open Sans" panose="020B0606030504020204" pitchFamily="34" charset="0"/>
                          <a:cs typeface="Open Sans" panose="020B0606030504020204" pitchFamily="34" charset="0"/>
                        </a:rPr>
                        <a:t>асстояние до г. Москвы: 250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к</a:t>
                      </a:r>
                      <a:r>
                        <a:rPr lang="ru-RU" sz="1100" dirty="0" smtClean="0">
                          <a:latin typeface="Open Sans" panose="020B0606030504020204" pitchFamily="34" charset="0"/>
                          <a:ea typeface="Open Sans" panose="020B0606030504020204" pitchFamily="34" charset="0"/>
                          <a:cs typeface="Open Sans" panose="020B0606030504020204" pitchFamily="34" charset="0"/>
                        </a:rPr>
                        <a:t>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234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xmlns="" val="1870233844"/>
              </p:ext>
            </p:extLst>
          </p:nvPr>
        </p:nvGraphicFramePr>
        <p:xfrm>
          <a:off x="170253" y="5715482"/>
          <a:ext cx="5967061" cy="365760"/>
        </p:xfrm>
        <a:graphic>
          <a:graphicData uri="http://schemas.openxmlformats.org/drawingml/2006/table">
            <a:tbl>
              <a:tblPr>
                <a:tableStyleId>{BDBED569-4797-4DF1-A0F4-6AAB3CD982D8}</a:tableStyleId>
              </a:tblPr>
              <a:tblGrid>
                <a:gridCol w="1947796">
                  <a:extLst>
                    <a:ext uri="{9D8B030D-6E8A-4147-A177-3AD203B41FA5}">
                      <a16:colId xmlns:a16="http://schemas.microsoft.com/office/drawing/2014/main" xmlns="" val="4165441938"/>
                    </a:ext>
                  </a:extLst>
                </a:gridCol>
                <a:gridCol w="4019265">
                  <a:extLst>
                    <a:ext uri="{9D8B030D-6E8A-4147-A177-3AD203B41FA5}">
                      <a16:colId xmlns:a16="http://schemas.microsoft.com/office/drawing/2014/main" xmlns="" val="1772052304"/>
                    </a:ext>
                  </a:extLst>
                </a:gridCol>
              </a:tblGrid>
              <a:tr h="22860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 , железная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станция «Новодугинская»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700 метров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xmlns="" val="3333563020"/>
              </p:ext>
            </p:extLst>
          </p:nvPr>
        </p:nvGraphicFramePr>
        <p:xfrm>
          <a:off x="170253" y="6077422"/>
          <a:ext cx="5966460" cy="243840"/>
        </p:xfrm>
        <a:graphic>
          <a:graphicData uri="http://schemas.openxmlformats.org/drawingml/2006/table">
            <a:tbl>
              <a:tblPr>
                <a:tableStyleId>{BDBED569-4797-4DF1-A0F4-6AAB3CD982D8}</a:tableStyleId>
              </a:tblPr>
              <a:tblGrid>
                <a:gridCol w="2636968">
                  <a:extLst>
                    <a:ext uri="{9D8B030D-6E8A-4147-A177-3AD203B41FA5}">
                      <a16:colId xmlns:a16="http://schemas.microsoft.com/office/drawing/2014/main" xmlns="" val="4165441938"/>
                    </a:ext>
                  </a:extLst>
                </a:gridCol>
                <a:gridCol w="3329492">
                  <a:extLst>
                    <a:ext uri="{9D8B030D-6E8A-4147-A177-3AD203B41FA5}">
                      <a16:colId xmlns:a16="http://schemas.microsoft.com/office/drawing/2014/main" xmlns="" val="1575495227"/>
                    </a:ext>
                  </a:extLst>
                </a:gridCol>
              </a:tblGrid>
              <a:tr h="233111">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5 млн. руб.</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3785631519"/>
              </p:ext>
            </p:extLst>
          </p:nvPr>
        </p:nvGraphicFramePr>
        <p:xfrm>
          <a:off x="168297" y="3195857"/>
          <a:ext cx="7162144" cy="1051560"/>
        </p:xfrm>
        <a:graphic>
          <a:graphicData uri="http://schemas.openxmlformats.org/drawingml/2006/table">
            <a:tbl>
              <a:tblPr>
                <a:tableStyleId>{BDBED569-4797-4DF1-A0F4-6AAB3CD982D8}</a:tableStyleId>
              </a:tblPr>
              <a:tblGrid>
                <a:gridCol w="1540582">
                  <a:extLst>
                    <a:ext uri="{9D8B030D-6E8A-4147-A177-3AD203B41FA5}">
                      <a16:colId xmlns:a16="http://schemas.microsoft.com/office/drawing/2014/main" xmlns="" val="4165441938"/>
                    </a:ext>
                  </a:extLst>
                </a:gridCol>
                <a:gridCol w="2107348">
                  <a:extLst>
                    <a:ext uri="{9D8B030D-6E8A-4147-A177-3AD203B41FA5}">
                      <a16:colId xmlns:a16="http://schemas.microsoft.com/office/drawing/2014/main" xmlns="" val="3330051727"/>
                    </a:ext>
                  </a:extLst>
                </a:gridCol>
                <a:gridCol w="3514214">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2,8484 га</a:t>
                      </a: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промышленности</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частная</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деятельность</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xmlns="" val="1680690285"/>
              </p:ext>
            </p:extLst>
          </p:nvPr>
        </p:nvGraphicFramePr>
        <p:xfrm>
          <a:off x="168613" y="4248741"/>
          <a:ext cx="6981695" cy="1463040"/>
        </p:xfrm>
        <a:graphic>
          <a:graphicData uri="http://schemas.openxmlformats.org/drawingml/2006/table">
            <a:tbl>
              <a:tblPr>
                <a:tableStyleId>{BDBED569-4797-4DF1-A0F4-6AAB3CD982D8}</a:tableStyleId>
              </a:tblPr>
              <a:tblGrid>
                <a:gridCol w="1315413">
                  <a:extLst>
                    <a:ext uri="{9D8B030D-6E8A-4147-A177-3AD203B41FA5}">
                      <a16:colId xmlns:a16="http://schemas.microsoft.com/office/drawing/2014/main" xmlns="" val="4165441938"/>
                    </a:ext>
                  </a:extLst>
                </a:gridCol>
                <a:gridCol w="1411574">
                  <a:extLst>
                    <a:ext uri="{9D8B030D-6E8A-4147-A177-3AD203B41FA5}">
                      <a16:colId xmlns:a16="http://schemas.microsoft.com/office/drawing/2014/main" xmlns="" val="2407449417"/>
                    </a:ext>
                  </a:extLst>
                </a:gridCol>
                <a:gridCol w="4254708">
                  <a:extLst>
                    <a:ext uri="{9D8B030D-6E8A-4147-A177-3AD203B41FA5}">
                      <a16:colId xmlns:a16="http://schemas.microsoft.com/office/drawing/2014/main" xmlns="" val="2693098453"/>
                    </a:ext>
                  </a:extLst>
                </a:gridCol>
              </a:tblGrid>
              <a:tr h="284023">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Новодугино 110/35/10 на расстоянии 1,4 км по прямой до границы земельного участка. Резерв мощности для тех. присоединения 5,76 МВА</a:t>
                      </a:r>
                    </a:p>
                  </a:txBody>
                  <a:tcPr anchor="ctr"/>
                </a:tc>
                <a:extLst>
                  <a:ext uri="{0D108BD9-81ED-4DB2-BD59-A6C34878D82A}">
                    <a16:rowId xmlns:a16="http://schemas.microsoft.com/office/drawing/2014/main" xmlns="" val="10000"/>
                  </a:ext>
                </a:extLst>
              </a:tr>
              <a:tr h="284023">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сроки тех. присоединения – не более 2 лет, стоимость – от 0,2</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млн. руб., свободная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мощность 1000 м.куб./час.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2951530806"/>
                  </a:ext>
                </a:extLst>
              </a:tr>
              <a:tr h="17152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1000 м, стоимость – от 0,5 млн.руб.</a:t>
                      </a:r>
                    </a:p>
                  </a:txBody>
                  <a:tcPr anchor="ctr"/>
                </a:tc>
                <a:extLst>
                  <a:ext uri="{0D108BD9-81ED-4DB2-BD59-A6C34878D82A}">
                    <a16:rowId xmlns:a16="http://schemas.microsoft.com/office/drawing/2014/main" xmlns="" val="42063930"/>
                  </a:ext>
                </a:extLst>
              </a:tr>
              <a:tr h="17152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канализации, стоимость согласно смете</a:t>
                      </a:r>
                    </a:p>
                  </a:txBody>
                  <a:tcPr anchor="ctr"/>
                </a:tc>
                <a:extLst>
                  <a:ext uri="{0D108BD9-81ED-4DB2-BD59-A6C34878D82A}">
                    <a16:rowId xmlns:a16="http://schemas.microsoft.com/office/drawing/2014/main" xmlns="" val="2032109891"/>
                  </a:ext>
                </a:extLst>
              </a:tr>
            </a:tbl>
          </a:graphicData>
        </a:graphic>
      </p:graphicFrame>
      <p:sp>
        <p:nvSpPr>
          <p:cNvPr id="18" name="TextBox 17"/>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2" name="Picture 2" descr="C:\Users\Econom VE\Desktop\Скан\125.png"/>
          <p:cNvPicPr>
            <a:picLocks noChangeAspect="1" noChangeArrowheads="1"/>
          </p:cNvPicPr>
          <p:nvPr/>
        </p:nvPicPr>
        <p:blipFill>
          <a:blip r:embed="rId5" cstate="print"/>
          <a:srcRect r="-7065" b="6138"/>
          <a:stretch>
            <a:fillRect/>
          </a:stretch>
        </p:blipFill>
        <p:spPr bwMode="auto">
          <a:xfrm>
            <a:off x="3889500" y="1260246"/>
            <a:ext cx="2047837" cy="1886242"/>
          </a:xfrm>
          <a:prstGeom prst="rect">
            <a:avLst/>
          </a:prstGeom>
          <a:noFill/>
        </p:spPr>
      </p:pic>
      <p:sp>
        <p:nvSpPr>
          <p:cNvPr id="16" name="TextBox 15"/>
          <p:cNvSpPr txBox="1"/>
          <p:nvPr/>
        </p:nvSpPr>
        <p:spPr>
          <a:xfrm>
            <a:off x="6723485" y="2931044"/>
            <a:ext cx="617220" cy="215444"/>
          </a:xfrm>
          <a:prstGeom prst="rect">
            <a:avLst/>
          </a:prstGeom>
          <a:noFill/>
        </p:spPr>
        <p:txBody>
          <a:bodyPr wrap="square" rtlCol="0">
            <a:spAutoFit/>
          </a:bodyPr>
          <a:lstStyle/>
          <a:p>
            <a:r>
              <a:rPr lang="en-US" sz="800" dirty="0" smtClean="0"/>
              <a:t>Yandex.ru</a:t>
            </a:r>
            <a:endParaRPr lang="ru-RU" sz="800" dirty="0"/>
          </a:p>
        </p:txBody>
      </p:sp>
      <p:pic>
        <p:nvPicPr>
          <p:cNvPr id="4" name="Рисунок 3"/>
          <p:cNvPicPr>
            <a:picLocks noChangeAspect="1"/>
          </p:cNvPicPr>
          <p:nvPr/>
        </p:nvPicPr>
        <p:blipFill>
          <a:blip r:embed="rId6" cstate="print"/>
          <a:stretch>
            <a:fillRect/>
          </a:stretch>
        </p:blipFill>
        <p:spPr>
          <a:xfrm>
            <a:off x="5674290" y="1202349"/>
            <a:ext cx="1656151" cy="1992184"/>
          </a:xfrm>
          <a:prstGeom prst="rect">
            <a:avLst/>
          </a:prstGeom>
        </p:spPr>
      </p:pic>
    </p:spTree>
    <p:extLst>
      <p:ext uri="{BB962C8B-B14F-4D97-AF65-F5344CB8AC3E}">
        <p14:creationId xmlns:p14="http://schemas.microsoft.com/office/powerpoint/2010/main" xmlns="" val="3743823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xmlns="" val="1491655348"/>
              </p:ext>
            </p:extLst>
          </p:nvPr>
        </p:nvGraphicFramePr>
        <p:xfrm>
          <a:off x="168295" y="1008076"/>
          <a:ext cx="7224722" cy="2122750"/>
        </p:xfrm>
        <a:graphic>
          <a:graphicData uri="http://schemas.openxmlformats.org/drawingml/2006/table">
            <a:tbl>
              <a:tblPr>
                <a:tableStyleId>{BDBED569-4797-4DF1-A0F4-6AAB3CD982D8}</a:tableStyleId>
              </a:tblPr>
              <a:tblGrid>
                <a:gridCol w="3668209">
                  <a:extLst>
                    <a:ext uri="{9D8B030D-6E8A-4147-A177-3AD203B41FA5}">
                      <a16:colId xmlns:a16="http://schemas.microsoft.com/office/drawing/2014/main" xmlns="" val="4165441938"/>
                    </a:ext>
                  </a:extLst>
                </a:gridCol>
                <a:gridCol w="3556513">
                  <a:extLst>
                    <a:ext uri="{9D8B030D-6E8A-4147-A177-3AD203B41FA5}">
                      <a16:colId xmlns:a16="http://schemas.microsoft.com/office/drawing/2014/main" xmlns="" val="1779954494"/>
                    </a:ext>
                  </a:extLst>
                </a:gridCol>
              </a:tblGrid>
              <a:tr h="553054">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67-13-10</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2951530806"/>
                  </a:ext>
                </a:extLst>
              </a:tr>
              <a:tr h="1569696">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Новодугинский район, д. Замошье;</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275 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211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с. Новодугино:</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17,5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xmlns=""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xmlns="" val="1851759840"/>
              </p:ext>
            </p:extLst>
          </p:nvPr>
        </p:nvGraphicFramePr>
        <p:xfrm>
          <a:off x="167078" y="5884256"/>
          <a:ext cx="5931421" cy="243840"/>
        </p:xfrm>
        <a:graphic>
          <a:graphicData uri="http://schemas.openxmlformats.org/drawingml/2006/table">
            <a:tbl>
              <a:tblPr>
                <a:tableStyleId>{BDBED569-4797-4DF1-A0F4-6AAB3CD982D8}</a:tableStyleId>
              </a:tblPr>
              <a:tblGrid>
                <a:gridCol w="2669428">
                  <a:extLst>
                    <a:ext uri="{9D8B030D-6E8A-4147-A177-3AD203B41FA5}">
                      <a16:colId xmlns:a16="http://schemas.microsoft.com/office/drawing/2014/main" xmlns="" val="4165441938"/>
                    </a:ext>
                  </a:extLst>
                </a:gridCol>
                <a:gridCol w="3261993">
                  <a:extLst>
                    <a:ext uri="{9D8B030D-6E8A-4147-A177-3AD203B41FA5}">
                      <a16:colId xmlns:a16="http://schemas.microsoft.com/office/drawing/2014/main" xmlns="" val="1772052304"/>
                    </a:ext>
                  </a:extLst>
                </a:gridCol>
              </a:tblGrid>
              <a:tr h="22860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xmlns="" val="271113154"/>
              </p:ext>
            </p:extLst>
          </p:nvPr>
        </p:nvGraphicFramePr>
        <p:xfrm>
          <a:off x="167078" y="6117798"/>
          <a:ext cx="6050842" cy="365760"/>
        </p:xfrm>
        <a:graphic>
          <a:graphicData uri="http://schemas.openxmlformats.org/drawingml/2006/table">
            <a:tbl>
              <a:tblPr>
                <a:tableStyleId>{BDBED569-4797-4DF1-A0F4-6AAB3CD982D8}</a:tableStyleId>
              </a:tblPr>
              <a:tblGrid>
                <a:gridCol w="2669428">
                  <a:extLst>
                    <a:ext uri="{9D8B030D-6E8A-4147-A177-3AD203B41FA5}">
                      <a16:colId xmlns:a16="http://schemas.microsoft.com/office/drawing/2014/main" xmlns="" val="4165441938"/>
                    </a:ext>
                  </a:extLst>
                </a:gridCol>
                <a:gridCol w="3381414">
                  <a:extLst>
                    <a:ext uri="{9D8B030D-6E8A-4147-A177-3AD203B41FA5}">
                      <a16:colId xmlns:a16="http://schemas.microsoft.com/office/drawing/2014/main" xmlns="" val="1575495227"/>
                    </a:ext>
                  </a:extLst>
                </a:gridCol>
              </a:tblGrid>
              <a:tr h="233111">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выкуп: в соответствии с отчетом независимого оценщика предположительно около 335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xmlns=""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3113790699"/>
              </p:ext>
            </p:extLst>
          </p:nvPr>
        </p:nvGraphicFramePr>
        <p:xfrm>
          <a:off x="168296" y="3131309"/>
          <a:ext cx="7224723" cy="988146"/>
        </p:xfrm>
        <a:graphic>
          <a:graphicData uri="http://schemas.openxmlformats.org/drawingml/2006/table">
            <a:tbl>
              <a:tblPr>
                <a:tableStyleId>{BDBED569-4797-4DF1-A0F4-6AAB3CD982D8}</a:tableStyleId>
              </a:tblPr>
              <a:tblGrid>
                <a:gridCol w="1525593">
                  <a:extLst>
                    <a:ext uri="{9D8B030D-6E8A-4147-A177-3AD203B41FA5}">
                      <a16:colId xmlns:a16="http://schemas.microsoft.com/office/drawing/2014/main" xmlns="" val="4165441938"/>
                    </a:ext>
                  </a:extLst>
                </a:gridCol>
                <a:gridCol w="2138971">
                  <a:extLst>
                    <a:ext uri="{9D8B030D-6E8A-4147-A177-3AD203B41FA5}">
                      <a16:colId xmlns:a16="http://schemas.microsoft.com/office/drawing/2014/main" xmlns="" val="3330051727"/>
                    </a:ext>
                  </a:extLst>
                </a:gridCol>
                <a:gridCol w="3560159">
                  <a:extLst>
                    <a:ext uri="{9D8B030D-6E8A-4147-A177-3AD203B41FA5}">
                      <a16:colId xmlns:a16="http://schemas.microsoft.com/office/drawing/2014/main" xmlns="" val="2995895153"/>
                    </a:ext>
                  </a:extLst>
                </a:gridCol>
              </a:tblGrid>
              <a:tr h="164341">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Площадь склада 535 кв.м</a:t>
                      </a:r>
                    </a:p>
                  </a:txBody>
                  <a:tcPr anchor="ctr"/>
                </a:tc>
                <a:extLst>
                  <a:ext uri="{0D108BD9-81ED-4DB2-BD59-A6C34878D82A}">
                    <a16:rowId xmlns:a16="http://schemas.microsoft.com/office/drawing/2014/main" xmlns=""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xmlns=""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xmlns=""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использование</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под складские помещения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xmlns=""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xmlns="" val="2869706815"/>
              </p:ext>
            </p:extLst>
          </p:nvPr>
        </p:nvGraphicFramePr>
        <p:xfrm>
          <a:off x="168295" y="4187051"/>
          <a:ext cx="6680373" cy="1526619"/>
        </p:xfrm>
        <a:graphic>
          <a:graphicData uri="http://schemas.openxmlformats.org/drawingml/2006/table">
            <a:tbl>
              <a:tblPr>
                <a:tableStyleId>{BDBED569-4797-4DF1-A0F4-6AAB3CD982D8}</a:tableStyleId>
              </a:tblPr>
              <a:tblGrid>
                <a:gridCol w="1330237">
                  <a:extLst>
                    <a:ext uri="{9D8B030D-6E8A-4147-A177-3AD203B41FA5}">
                      <a16:colId xmlns:a16="http://schemas.microsoft.com/office/drawing/2014/main" xmlns="" val="4165441938"/>
                    </a:ext>
                  </a:extLst>
                </a:gridCol>
                <a:gridCol w="1337974">
                  <a:extLst>
                    <a:ext uri="{9D8B030D-6E8A-4147-A177-3AD203B41FA5}">
                      <a16:colId xmlns:a16="http://schemas.microsoft.com/office/drawing/2014/main" xmlns="" val="2407449417"/>
                    </a:ext>
                  </a:extLst>
                </a:gridCol>
                <a:gridCol w="4012162">
                  <a:extLst>
                    <a:ext uri="{9D8B030D-6E8A-4147-A177-3AD203B41FA5}">
                      <a16:colId xmlns:a16="http://schemas.microsoft.com/office/drawing/2014/main" xmlns="" val="2693098453"/>
                    </a:ext>
                  </a:extLst>
                </a:gridCol>
              </a:tblGrid>
              <a:tr h="365899">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точка подключения в с. Высокое</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 расстоянии 8000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 от участка; свободная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мощность 0,74МВ; возможно присоединение до 150 к Вт</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tc>
                <a:extLst>
                  <a:ext uri="{0D108BD9-81ED-4DB2-BD59-A6C34878D82A}">
                    <a16:rowId xmlns:a16="http://schemas.microsoft.com/office/drawing/2014/main" xmlns="" val="10000"/>
                  </a:ext>
                </a:extLst>
              </a:tr>
              <a:tr h="215404">
                <a:tc vMerge="1">
                  <a:txBody>
                    <a:bodyPr/>
                    <a:lstStyle/>
                    <a:p>
                      <a:pPr algn="ctr"/>
                      <a:endPar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точка подключения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8000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возможная подключаемая нагрузка – 300 куб. м в час, сроки тех. присоединения – не более 2 лет, стоимость – от 15,6 млн. руб.</a:t>
                      </a:r>
                    </a:p>
                  </a:txBody>
                  <a:tcPr anchor="ctr"/>
                </a:tc>
                <a:extLst>
                  <a:ext uri="{0D108BD9-81ED-4DB2-BD59-A6C34878D82A}">
                    <a16:rowId xmlns:a16="http://schemas.microsoft.com/office/drawing/2014/main" xmlns="" val="2951530806"/>
                  </a:ext>
                </a:extLst>
              </a:tr>
              <a:tr h="32890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just"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бурение дополнительных скважин, стоимость от 200 тыс. руб.</a:t>
                      </a:r>
                    </a:p>
                  </a:txBody>
                  <a:tcPr anchor="ctr"/>
                </a:tc>
                <a:extLst>
                  <a:ext uri="{0D108BD9-81ED-4DB2-BD59-A6C34878D82A}">
                    <a16:rowId xmlns:a16="http://schemas.microsoft.com/office/drawing/2014/main" xmlns="" val="42063930"/>
                  </a:ext>
                </a:extLst>
              </a:tr>
              <a:tr h="32890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just"/>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необходимо строительство канализации, стоимость согласно смете</a:t>
                      </a:r>
                    </a:p>
                  </a:txBody>
                  <a:tcPr anchor="ctr"/>
                </a:tc>
                <a:extLst>
                  <a:ext uri="{0D108BD9-81ED-4DB2-BD59-A6C34878D82A}">
                    <a16:rowId xmlns:a16="http://schemas.microsoft.com/office/drawing/2014/main" xmlns="" val="2032109891"/>
                  </a:ext>
                </a:extLst>
              </a:tr>
            </a:tbl>
          </a:graphicData>
        </a:graphic>
      </p:graphicFrame>
      <p:sp>
        <p:nvSpPr>
          <p:cNvPr id="18" name="TextBox 17"/>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3870542" y="1055132"/>
            <a:ext cx="1766171" cy="2075693"/>
          </a:xfrm>
          <a:prstGeom prst="rect">
            <a:avLst/>
          </a:prstGeom>
          <a:noFill/>
        </p:spPr>
      </p:pic>
      <p:pic>
        <p:nvPicPr>
          <p:cNvPr id="2" name="Рисунок 1"/>
          <p:cNvPicPr>
            <a:picLocks noChangeAspect="1"/>
          </p:cNvPicPr>
          <p:nvPr/>
        </p:nvPicPr>
        <p:blipFill>
          <a:blip r:embed="rId6" cstate="print"/>
          <a:stretch>
            <a:fillRect/>
          </a:stretch>
        </p:blipFill>
        <p:spPr>
          <a:xfrm>
            <a:off x="5736922" y="1007593"/>
            <a:ext cx="1656096" cy="2123231"/>
          </a:xfrm>
          <a:prstGeom prst="rect">
            <a:avLst/>
          </a:prstGeom>
        </p:spPr>
      </p:pic>
    </p:spTree>
    <p:extLst>
      <p:ext uri="{BB962C8B-B14F-4D97-AF65-F5344CB8AC3E}">
        <p14:creationId xmlns:p14="http://schemas.microsoft.com/office/powerpoint/2010/main" xmlns="" val="3743823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graphicFrame>
        <p:nvGraphicFramePr>
          <p:cNvPr id="55" name="Диаграмма 54"/>
          <p:cNvGraphicFramePr/>
          <p:nvPr>
            <p:extLst>
              <p:ext uri="{D42A27DB-BD31-4B8C-83A1-F6EECF244321}">
                <p14:modId xmlns:p14="http://schemas.microsoft.com/office/powerpoint/2010/main" xmlns="" val="905274812"/>
              </p:ext>
            </p:extLst>
          </p:nvPr>
        </p:nvGraphicFramePr>
        <p:xfrm>
          <a:off x="3645621" y="2273599"/>
          <a:ext cx="3509498" cy="2729838"/>
        </p:xfrm>
        <a:graphic>
          <a:graphicData uri="http://schemas.openxmlformats.org/drawingml/2006/chart">
            <c:chart xmlns:c="http://schemas.openxmlformats.org/drawingml/2006/chart" xmlns:r="http://schemas.openxmlformats.org/officeDocument/2006/relationships" r:id="rId4"/>
          </a:graphicData>
        </a:graphic>
      </p:graphicFrame>
      <p:pic>
        <p:nvPicPr>
          <p:cNvPr id="63" name="Рисунок 6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05283" y="5332714"/>
            <a:ext cx="1018111" cy="1018111"/>
          </a:xfrm>
          <a:prstGeom prst="rect">
            <a:avLst/>
          </a:prstGeom>
        </p:spPr>
      </p:pic>
      <p:sp>
        <p:nvSpPr>
          <p:cNvPr id="64" name="TextBox 6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5" name="TextBox 64"/>
          <p:cNvSpPr txBox="1"/>
          <p:nvPr/>
        </p:nvSpPr>
        <p:spPr>
          <a:xfrm>
            <a:off x="257875" y="4777822"/>
            <a:ext cx="1948354"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Деятельность</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автомобильного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грузового транспорта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6" name="TextBox 65"/>
          <p:cNvSpPr txBox="1"/>
          <p:nvPr/>
        </p:nvSpPr>
        <p:spPr>
          <a:xfrm>
            <a:off x="1992569" y="4792563"/>
            <a:ext cx="1395062" cy="276999"/>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905306" y="6366986"/>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68" name="TextBox 67"/>
          <p:cNvSpPr txBox="1"/>
          <p:nvPr/>
        </p:nvSpPr>
        <p:spPr>
          <a:xfrm>
            <a:off x="2373291" y="6404379"/>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3668582" y="6369843"/>
            <a:ext cx="1488869"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Обрабатывающие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производства</a:t>
            </a:r>
          </a:p>
          <a:p>
            <a:pPr algn="ctr"/>
            <a:endPar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19630" y="3746673"/>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3985" y="5427443"/>
            <a:ext cx="976936" cy="976936"/>
          </a:xfrm>
          <a:prstGeom prst="rect">
            <a:avLst/>
          </a:prstGeom>
        </p:spPr>
      </p:pic>
      <p:pic>
        <p:nvPicPr>
          <p:cNvPr id="72" name="Рисунок 7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54309" y="3746131"/>
            <a:ext cx="974743" cy="973077"/>
          </a:xfrm>
          <a:prstGeom prst="rect">
            <a:avLst/>
          </a:prstGeom>
        </p:spPr>
      </p:pic>
      <p:pic>
        <p:nvPicPr>
          <p:cNvPr id="73" name="Рисунок 7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500993" y="5336225"/>
            <a:ext cx="991395" cy="991395"/>
          </a:xfrm>
          <a:prstGeom prst="rect">
            <a:avLst/>
          </a:prstGeom>
        </p:spPr>
      </p:pic>
      <p:pic>
        <p:nvPicPr>
          <p:cNvPr id="74" name="Рисунок 7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84184" y="5378092"/>
            <a:ext cx="1058566" cy="1058566"/>
          </a:xfrm>
          <a:prstGeom prst="rect">
            <a:avLst/>
          </a:prstGeom>
        </p:spPr>
      </p:pic>
      <p:pic>
        <p:nvPicPr>
          <p:cNvPr id="75" name="Рисунок 74"/>
          <p:cNvPicPr>
            <a:picLocks noChangeAspect="1"/>
          </p:cNvPicPr>
          <p:nvPr/>
        </p:nvPicPr>
        <p:blipFill>
          <a:blip r:embed="rId11" cstate="print">
            <a:duotone>
              <a:prstClr val="black"/>
              <a:srgbClr val="31AFE7">
                <a:tint val="45000"/>
                <a:satMod val="400000"/>
              </a:srgbClr>
            </a:duotone>
            <a:extLst>
              <a:ext uri="{28A0092B-C50C-407E-A947-70E740481C1C}">
                <a14:useLocalDpi xmlns:a14="http://schemas.microsoft.com/office/drawing/2010/main" xmlns="" val="0"/>
              </a:ext>
            </a:extLst>
          </a:blip>
          <a:stretch>
            <a:fillRect/>
          </a:stretch>
        </p:blipFill>
        <p:spPr>
          <a:xfrm>
            <a:off x="3886243" y="5325667"/>
            <a:ext cx="1060876" cy="1060876"/>
          </a:xfrm>
          <a:prstGeom prst="rect">
            <a:avLst/>
          </a:prstGeom>
        </p:spPr>
      </p:pic>
      <p:pic>
        <p:nvPicPr>
          <p:cNvPr id="76" name="Рисунок 7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00849" y="3701467"/>
            <a:ext cx="1062406" cy="1062406"/>
          </a:xfrm>
          <a:prstGeom prst="rect">
            <a:avLst/>
          </a:prstGeom>
        </p:spPr>
      </p:pic>
      <p:pic>
        <p:nvPicPr>
          <p:cNvPr id="77" name="Рисунок 76"/>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106766" y="3712586"/>
            <a:ext cx="1060196" cy="1060196"/>
          </a:xfrm>
          <a:prstGeom prst="rect">
            <a:avLst/>
          </a:prstGeom>
        </p:spPr>
      </p:pic>
      <p:pic>
        <p:nvPicPr>
          <p:cNvPr id="78" name="Рисунок 77"/>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447821" y="5296860"/>
            <a:ext cx="1070126" cy="1070126"/>
          </a:xfrm>
          <a:prstGeom prst="rect">
            <a:avLst/>
          </a:prstGeom>
        </p:spPr>
      </p:pic>
      <p:pic>
        <p:nvPicPr>
          <p:cNvPr id="79" name="Рисунок 7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6" cstate="print">
            <a:lum bright="70000" contrast="-70000"/>
            <a:extLst>
              <a:ext uri="{BEBA8EAE-BF5A-486C-A8C5-ECC9F3942E4B}">
                <a14:imgProps xmlns:a14="http://schemas.microsoft.com/office/drawing/2010/main" xmlns="">
                  <a14:imgLayer r:embed="rId17">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3" name="TextBox 82"/>
          <p:cNvSpPr txBox="1"/>
          <p:nvPr/>
        </p:nvSpPr>
        <p:spPr>
          <a:xfrm>
            <a:off x="1217357" y="2400782"/>
            <a:ext cx="89378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193</a:t>
            </a:r>
          </a:p>
        </p:txBody>
      </p:sp>
      <p:pic>
        <p:nvPicPr>
          <p:cNvPr id="84" name="Рисунок 83"/>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9" cstate="print">
            <a:lum bright="70000" contrast="-70000"/>
            <a:extLst>
              <a:ext uri="{BEBA8EAE-BF5A-486C-A8C5-ECC9F3942E4B}">
                <a14:imgProps xmlns:a14="http://schemas.microsoft.com/office/drawing/2010/main" xmlns="">
                  <a14:imgLayer r:embed="rId2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469604" y="6343757"/>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5362858" y="5325667"/>
            <a:ext cx="991395" cy="991395"/>
          </a:xfrm>
          <a:prstGeom prst="rect">
            <a:avLst/>
          </a:prstGeom>
        </p:spPr>
      </p:pic>
      <p:pic>
        <p:nvPicPr>
          <p:cNvPr id="89" name="Рисунок 8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317249" y="5262960"/>
            <a:ext cx="1060876" cy="1060876"/>
          </a:xfrm>
          <a:prstGeom prst="rect">
            <a:avLst/>
          </a:prstGeom>
        </p:spPr>
      </p:pic>
      <p:sp>
        <p:nvSpPr>
          <p:cNvPr id="90" name="TextBox 89"/>
          <p:cNvSpPr txBox="1"/>
          <p:nvPr/>
        </p:nvSpPr>
        <p:spPr>
          <a:xfrm>
            <a:off x="914840" y="3894974"/>
            <a:ext cx="697628" cy="646331"/>
          </a:xfrm>
          <a:prstGeom prst="rect">
            <a:avLst/>
          </a:prstGeom>
          <a:noFill/>
        </p:spPr>
        <p:txBody>
          <a:bodyPr wrap="none" rtlCol="0">
            <a:spAutoFit/>
          </a:bodyPr>
          <a:lstStyle/>
          <a:p>
            <a:pPr algn="ctr"/>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36</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1" name="TextBox 90"/>
          <p:cNvSpPr txBox="1"/>
          <p:nvPr/>
        </p:nvSpPr>
        <p:spPr>
          <a:xfrm>
            <a:off x="2403958" y="3913720"/>
            <a:ext cx="441147" cy="646331"/>
          </a:xfrm>
          <a:prstGeom prst="rect">
            <a:avLst/>
          </a:prstGeom>
          <a:noFill/>
        </p:spPr>
        <p:txBody>
          <a:bodyPr wrap="none" rtlCol="0">
            <a:spAutoFit/>
          </a:bodyPr>
          <a:lstStyle/>
          <a:p>
            <a:pPr algn="ctr"/>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1050792" y="5612314"/>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68</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2624530" y="5550625"/>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4051547" y="5504132"/>
            <a:ext cx="66338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469604" y="5471662"/>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42</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43" name="Рисунок 42"/>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39" name="Рисунок 38"/>
          <p:cNvPicPr>
            <a:picLocks noChangeAspect="1"/>
          </p:cNvPicPr>
          <p:nvPr/>
        </p:nvPicPr>
        <p:blipFill>
          <a:blip r:embed="rId23" cstate="print">
            <a:lum bright="70000" contrast="-70000"/>
            <a:extLst>
              <a:ext uri="{BEBA8EAE-BF5A-486C-A8C5-ECC9F3942E4B}">
                <a14:imgProps xmlns:a14="http://schemas.microsoft.com/office/drawing/2010/main" xmlns="">
                  <a14:imgLayer r:embed="rId2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6046" y="3232864"/>
            <a:ext cx="2883521" cy="290110"/>
          </a:xfrm>
          <a:prstGeom prst="rect">
            <a:avLst/>
          </a:prstGeom>
        </p:spPr>
      </p:pic>
      <p:sp>
        <p:nvSpPr>
          <p:cNvPr id="40" name="TextBox 41"/>
          <p:cNvSpPr txBox="1"/>
          <p:nvPr/>
        </p:nvSpPr>
        <p:spPr>
          <a:xfrm>
            <a:off x="29155" y="3210421"/>
            <a:ext cx="284832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290898" y="2236784"/>
            <a:ext cx="841325" cy="853538"/>
          </a:xfrm>
          <a:prstGeom prst="rect">
            <a:avLst/>
          </a:prstGeom>
        </p:spPr>
      </p:pic>
      <p:sp>
        <p:nvSpPr>
          <p:cNvPr id="45" name="TextBox 44"/>
          <p:cNvSpPr txBox="1"/>
          <p:nvPr/>
        </p:nvSpPr>
        <p:spPr>
          <a:xfrm>
            <a:off x="2268917" y="2400782"/>
            <a:ext cx="893786" cy="461665"/>
          </a:xfrm>
          <a:prstGeom prst="rect">
            <a:avLst/>
          </a:prstGeom>
          <a:noFill/>
        </p:spPr>
        <p:txBody>
          <a:bodyPr wrap="square" rtlCol="0">
            <a:spAutoFit/>
          </a:bodyPr>
          <a:lstStyle/>
          <a:p>
            <a:pPr algn="ctr"/>
            <a:r>
              <a:rPr lang="ru-RU" sz="12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106 % к 2023 г</a:t>
            </a:r>
            <a:r>
              <a:rPr lang="ru-RU" sz="11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spTree>
    <p:extLst>
      <p:ext uri="{BB962C8B-B14F-4D97-AF65-F5344CB8AC3E}">
        <p14:creationId xmlns:p14="http://schemas.microsoft.com/office/powerpoint/2010/main" xmlns="" val="3692047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209548" y="1167618"/>
            <a:ext cx="7076753" cy="1477107"/>
          </a:xfrm>
        </p:spPr>
        <p:txBody>
          <a:bodyPr>
            <a:noAutofit/>
          </a:bodyPr>
          <a:lstStyle/>
          <a:p>
            <a:pPr marL="0" lvl="0" indent="325481" algn="ctr" defTabSz="755650" eaLnBrk="0" fontAlgn="base" hangingPunct="0">
              <a:spcBef>
                <a:spcPts val="825"/>
              </a:spcBef>
              <a:spcAft>
                <a:spcPct val="0"/>
              </a:spcAft>
              <a:buNone/>
              <a:defRPr/>
            </a:pPr>
            <a:r>
              <a:rPr lang="ru-RU" sz="1400" dirty="0" smtClean="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областной государственной программы </a:t>
            </a:r>
          </a:p>
          <a:p>
            <a:pPr marL="0" lvl="0" indent="325481" algn="ctr" defTabSz="755650" eaLnBrk="0" fontAlgn="base" hangingPunct="0">
              <a:spcBef>
                <a:spcPts val="825"/>
              </a:spcBef>
              <a:spcAft>
                <a:spcPct val="0"/>
              </a:spcAft>
              <a:buNone/>
              <a:defRPr/>
            </a:pPr>
            <a:r>
              <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«Экономическое развитие Смоленской области, включая создание благоприятного предпринимательского и инвестиционного климата»</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pPr marL="0" indent="358775" algn="just">
              <a:buNone/>
            </a:pPr>
            <a:endParaRPr lang="ru-RU"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692" y="2343087"/>
            <a:ext cx="2438104" cy="1244885"/>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5581" y="3912001"/>
            <a:ext cx="2410963" cy="1241023"/>
          </a:xfrm>
          <a:prstGeom prst="rect">
            <a:avLst/>
          </a:prstGeom>
        </p:spPr>
      </p:pic>
      <p:cxnSp>
        <p:nvCxnSpPr>
          <p:cNvPr id="24" name="Прямая со стрелкой 23"/>
          <p:cNvCxnSpPr/>
          <p:nvPr/>
        </p:nvCxnSpPr>
        <p:spPr>
          <a:xfrm flipH="1" flipV="1">
            <a:off x="4207965" y="3654585"/>
            <a:ext cx="351356" cy="28020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2902536" y="2436532"/>
            <a:ext cx="287404" cy="24290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2902536" y="3684814"/>
            <a:ext cx="392765" cy="31348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3915" y="154887"/>
            <a:ext cx="1276311" cy="938719"/>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1" name="TextBox 30"/>
          <p:cNvSpPr txBox="1"/>
          <p:nvPr/>
        </p:nvSpPr>
        <p:spPr>
          <a:xfrm>
            <a:off x="7112117"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11813" y="5592338"/>
            <a:ext cx="359828" cy="312796"/>
          </a:xfrm>
          <a:prstGeom prst="rect">
            <a:avLst/>
          </a:prstGeom>
        </p:spPr>
      </p:pic>
      <p:sp>
        <p:nvSpPr>
          <p:cNvPr id="32" name="TextBox 31"/>
          <p:cNvSpPr txBox="1"/>
          <p:nvPr/>
        </p:nvSpPr>
        <p:spPr>
          <a:xfrm>
            <a:off x="1766285" y="5528494"/>
            <a:ext cx="4467970"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smtClean="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7"/>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p>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8" cstate="print"/>
          <a:stretch>
            <a:fillRect/>
          </a:stretch>
        </p:blipFill>
        <p:spPr>
          <a:xfrm>
            <a:off x="151103" y="239554"/>
            <a:ext cx="682811" cy="707197"/>
          </a:xfrm>
          <a:prstGeom prst="rect">
            <a:avLst/>
          </a:prstGeom>
        </p:spPr>
      </p:pic>
      <p:pic>
        <p:nvPicPr>
          <p:cNvPr id="4" name="Рисунок 3"/>
          <p:cNvPicPr>
            <a:picLocks noChangeAspect="1"/>
          </p:cNvPicPr>
          <p:nvPr/>
        </p:nvPicPr>
        <p:blipFill>
          <a:blip r:embed="rId9" cstate="print"/>
          <a:stretch>
            <a:fillRect/>
          </a:stretch>
        </p:blipFill>
        <p:spPr>
          <a:xfrm>
            <a:off x="2918796" y="2484050"/>
            <a:ext cx="1658256" cy="1103472"/>
          </a:xfrm>
          <a:prstGeom prst="rect">
            <a:avLst/>
          </a:prstGeom>
        </p:spPr>
      </p:pic>
      <p:pic>
        <p:nvPicPr>
          <p:cNvPr id="5" name="Рисунок 4"/>
          <p:cNvPicPr>
            <a:picLocks noChangeAspect="1"/>
          </p:cNvPicPr>
          <p:nvPr/>
        </p:nvPicPr>
        <p:blipFill>
          <a:blip r:embed="rId10" cstate="print"/>
          <a:stretch>
            <a:fillRect/>
          </a:stretch>
        </p:blipFill>
        <p:spPr>
          <a:xfrm>
            <a:off x="492508" y="3998294"/>
            <a:ext cx="2438611" cy="1249788"/>
          </a:xfrm>
          <a:prstGeom prst="rect">
            <a:avLst/>
          </a:prstGeom>
        </p:spPr>
      </p:pic>
      <p:pic>
        <p:nvPicPr>
          <p:cNvPr id="6" name="Рисунок 5"/>
          <p:cNvPicPr>
            <a:picLocks noChangeAspect="1"/>
          </p:cNvPicPr>
          <p:nvPr/>
        </p:nvPicPr>
        <p:blipFill>
          <a:blip r:embed="rId10" cstate="print"/>
          <a:stretch>
            <a:fillRect/>
          </a:stretch>
        </p:blipFill>
        <p:spPr>
          <a:xfrm>
            <a:off x="4564193" y="2352837"/>
            <a:ext cx="2438611" cy="1249788"/>
          </a:xfrm>
          <a:prstGeom prst="rect">
            <a:avLst/>
          </a:prstGeom>
        </p:spPr>
      </p:pic>
      <p:sp>
        <p:nvSpPr>
          <p:cNvPr id="7" name="Прямоугольник 6"/>
          <p:cNvSpPr/>
          <p:nvPr/>
        </p:nvSpPr>
        <p:spPr>
          <a:xfrm>
            <a:off x="613775" y="2484051"/>
            <a:ext cx="2305021" cy="1138773"/>
          </a:xfrm>
          <a:prstGeom prst="rect">
            <a:avLst/>
          </a:prstGeom>
        </p:spPr>
        <p:txBody>
          <a:bodyPr wrap="square">
            <a:spAutoFit/>
          </a:bodyPr>
          <a:lstStyle/>
          <a:p>
            <a:pPr lvl="0"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субъектам МСП по 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8" name="Прямоугольник 7"/>
          <p:cNvSpPr/>
          <p:nvPr/>
        </p:nvSpPr>
        <p:spPr>
          <a:xfrm>
            <a:off x="4575581" y="2343087"/>
            <a:ext cx="2410963" cy="1292662"/>
          </a:xfrm>
          <a:prstGeom prst="rect">
            <a:avLst/>
          </a:prstGeom>
        </p:spPr>
        <p:txBody>
          <a:bodyPr wrap="square">
            <a:spAutoFit/>
          </a:bodyPr>
          <a:lstStyle/>
          <a:p>
            <a:pPr lvl="0"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lvl="0"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не более 7 млн. рублей</a:t>
            </a:r>
          </a:p>
        </p:txBody>
      </p:sp>
      <p:sp>
        <p:nvSpPr>
          <p:cNvPr id="9" name="Прямоугольник 8"/>
          <p:cNvSpPr/>
          <p:nvPr/>
        </p:nvSpPr>
        <p:spPr>
          <a:xfrm rot="10800000" flipV="1">
            <a:off x="4575580" y="4077838"/>
            <a:ext cx="2410961" cy="923330"/>
          </a:xfrm>
          <a:prstGeom prst="rect">
            <a:avLst/>
          </a:prstGeom>
        </p:spPr>
        <p:txBody>
          <a:bodyPr wrap="square">
            <a:spAutoFit/>
          </a:bodyPr>
          <a:lstStyle/>
          <a:p>
            <a:pPr lvl="0"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p>
          <a:p>
            <a:pPr lvl="0" algn="ct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500 тысяч рублей</a:t>
            </a:r>
          </a:p>
        </p:txBody>
      </p:sp>
      <p:sp>
        <p:nvSpPr>
          <p:cNvPr id="12" name="Прямоугольник 11"/>
          <p:cNvSpPr/>
          <p:nvPr/>
        </p:nvSpPr>
        <p:spPr>
          <a:xfrm rot="10800000" flipV="1">
            <a:off x="480692" y="4060284"/>
            <a:ext cx="2438104" cy="1261884"/>
          </a:xfrm>
          <a:prstGeom prst="rect">
            <a:avLst/>
          </a:prstGeom>
        </p:spPr>
        <p:txBody>
          <a:bodyPr wrap="square">
            <a:spAutoFit/>
          </a:bodyPr>
          <a:lstStyle/>
          <a:p>
            <a:pPr lvl="0" algn="ct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p>
          <a:p>
            <a:pPr lvl="0"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p>
        </p:txBody>
      </p:sp>
      <p:cxnSp>
        <p:nvCxnSpPr>
          <p:cNvPr id="38" name="Прямая со стрелкой 37"/>
          <p:cNvCxnSpPr/>
          <p:nvPr/>
        </p:nvCxnSpPr>
        <p:spPr>
          <a:xfrm flipH="1">
            <a:off x="4293049" y="2416987"/>
            <a:ext cx="254884" cy="20703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5583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conom VE\Desktop\Инвест паспорт 2017\Паспорт муниципального образования\Приложение к Методическим реккомендациям\Промышленный комплекс\Пр-во и распр-е воды, электроэнергии и газа.png"/>
          <p:cNvPicPr>
            <a:picLocks noChangeAspect="1" noChangeArrowheads="1"/>
          </p:cNvPicPr>
          <p:nvPr/>
        </p:nvPicPr>
        <p:blipFill>
          <a:blip r:embed="rId3" cstate="print"/>
          <a:srcRect/>
          <a:stretch>
            <a:fillRect/>
          </a:stretch>
        </p:blipFill>
        <p:spPr bwMode="auto">
          <a:xfrm>
            <a:off x="3612430" y="4878712"/>
            <a:ext cx="960775" cy="960775"/>
          </a:xfrm>
          <a:prstGeom prst="rect">
            <a:avLst/>
          </a:prstGeom>
          <a:noFill/>
        </p:spPr>
      </p:pic>
      <p:pic>
        <p:nvPicPr>
          <p:cNvPr id="42" name="Рисунок 4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4200" y="4393721"/>
            <a:ext cx="1032319" cy="1032319"/>
          </a:xfrm>
          <a:prstGeom prst="rect">
            <a:avLst/>
          </a:prstGeom>
        </p:spPr>
      </p:pic>
      <p:pic>
        <p:nvPicPr>
          <p:cNvPr id="47" name="Рисунок 46"/>
          <p:cNvPicPr>
            <a:picLocks noChangeAspect="1"/>
          </p:cNvPicPr>
          <p:nvPr/>
        </p:nvPicPr>
        <p:blipFill>
          <a:blip r:embed="rId5" cstate="print">
            <a:duotone>
              <a:prstClr val="black"/>
              <a:srgbClr val="77CA82">
                <a:tint val="45000"/>
                <a:satMod val="400000"/>
              </a:srgbClr>
            </a:duotone>
            <a:extLst>
              <a:ext uri="{28A0092B-C50C-407E-A947-70E740481C1C}">
                <a14:useLocalDpi xmlns:a14="http://schemas.microsoft.com/office/drawing/2010/main" xmlns="" val="0"/>
              </a:ext>
            </a:extLst>
          </a:blip>
          <a:stretch>
            <a:fillRect/>
          </a:stretch>
        </p:blipFill>
        <p:spPr>
          <a:xfrm>
            <a:off x="3561295" y="4820233"/>
            <a:ext cx="1072183" cy="107218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1651" y="4380386"/>
            <a:ext cx="1072183" cy="1072183"/>
          </a:xfrm>
          <a:prstGeom prst="rect">
            <a:avLst/>
          </a:prstGeom>
        </p:spPr>
      </p:pic>
      <p:pic>
        <p:nvPicPr>
          <p:cNvPr id="36" name="Рисунок 35"/>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50584" y="30719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Промышленный комплекс</a:t>
            </a:r>
          </a:p>
        </p:txBody>
      </p:sp>
      <p:sp>
        <p:nvSpPr>
          <p:cNvPr id="37" name="TextBox 36"/>
          <p:cNvSpPr txBox="1"/>
          <p:nvPr/>
        </p:nvSpPr>
        <p:spPr>
          <a:xfrm>
            <a:off x="7111288"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xtBox 51"/>
          <p:cNvSpPr txBox="1"/>
          <p:nvPr/>
        </p:nvSpPr>
        <p:spPr>
          <a:xfrm>
            <a:off x="1367763" y="1860112"/>
            <a:ext cx="890921" cy="523220"/>
          </a:xfrm>
          <a:prstGeom prst="rect">
            <a:avLst/>
          </a:prstGeom>
          <a:noFill/>
        </p:spPr>
        <p:txBody>
          <a:bodyPr wrap="square" rtlCol="0">
            <a:spAutoFit/>
          </a:bodyPr>
          <a:lstStyle/>
          <a:p>
            <a:pPr algn="ct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 </a:t>
            </a:r>
          </a:p>
        </p:txBody>
      </p:sp>
      <p:pic>
        <p:nvPicPr>
          <p:cNvPr id="55" name="Рисунок 54"/>
          <p:cNvPicPr>
            <a:picLocks noChangeAspect="1"/>
          </p:cNvPicPr>
          <p:nvPr/>
        </p:nvPicPr>
        <p:blipFill>
          <a:blip r:embed="rId7" cstate="print">
            <a:lum bright="70000" contrast="-70000"/>
            <a:extLst>
              <a:ext uri="{BEBA8EAE-BF5A-486C-A8C5-ECC9F3942E4B}">
                <a14:imgProps xmlns:a14="http://schemas.microsoft.com/office/drawing/2010/main" xmlns="">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3205779" y="1058755"/>
            <a:ext cx="3949340" cy="653762"/>
          </a:xfrm>
          <a:prstGeom prst="rect">
            <a:avLst/>
          </a:prstGeom>
        </p:spPr>
      </p:pic>
      <p:sp>
        <p:nvSpPr>
          <p:cNvPr id="57" name="TextBox 56"/>
          <p:cNvSpPr txBox="1"/>
          <p:nvPr/>
        </p:nvSpPr>
        <p:spPr>
          <a:xfrm>
            <a:off x="3205779" y="1108249"/>
            <a:ext cx="3949340"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промышленного производства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9" name="Рисунок 58"/>
          <p:cNvPicPr>
            <a:picLocks noChangeAspect="1"/>
          </p:cNvPicPr>
          <p:nvPr/>
        </p:nvPicPr>
        <p:blipFill>
          <a:blip r:embed="rId9" cstate="print">
            <a:lum bright="70000" contrast="-70000"/>
            <a:extLst>
              <a:ext uri="{BEBA8EAE-BF5A-486C-A8C5-ECC9F3942E4B}">
                <a14:imgProps xmlns:a14="http://schemas.microsoft.com/office/drawing/2010/main" xmlns="">
                  <a14:imgLayer r:embed="rId8">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68296" y="1075286"/>
            <a:ext cx="2631730" cy="602976"/>
          </a:xfrm>
          <a:prstGeom prst="rect">
            <a:avLst/>
          </a:prstGeom>
        </p:spPr>
      </p:pic>
      <p:sp>
        <p:nvSpPr>
          <p:cNvPr id="61" name="TextBox 60"/>
          <p:cNvSpPr txBox="1"/>
          <p:nvPr/>
        </p:nvSpPr>
        <p:spPr>
          <a:xfrm>
            <a:off x="460587" y="1059234"/>
            <a:ext cx="1928389"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Рисунок 1"/>
          <p:cNvPicPr>
            <a:picLocks noChangeAspect="1"/>
          </p:cNvPicPr>
          <p:nvPr/>
        </p:nvPicPr>
        <p:blipFill>
          <a:blip r:embed="rId10" cstate="print">
            <a:clrChange>
              <a:clrFrom>
                <a:srgbClr val="FFFFFF"/>
              </a:clrFrom>
              <a:clrTo>
                <a:srgbClr val="FFFFFF">
                  <a:alpha val="0"/>
                </a:srgbClr>
              </a:clrTo>
            </a:clrChange>
            <a:duotone>
              <a:prstClr val="black"/>
              <a:srgbClr val="00B050">
                <a:tint val="45000"/>
                <a:satMod val="400000"/>
              </a:srgbClr>
            </a:duotone>
          </a:blip>
          <a:stretch>
            <a:fillRect/>
          </a:stretch>
        </p:blipFill>
        <p:spPr>
          <a:xfrm flipH="1">
            <a:off x="869338" y="1748875"/>
            <a:ext cx="611966" cy="582450"/>
          </a:xfrm>
          <a:prstGeom prst="rect">
            <a:avLst/>
          </a:prstGeom>
        </p:spPr>
      </p:pic>
      <p:pic>
        <p:nvPicPr>
          <p:cNvPr id="75" name="Рисунок 74"/>
          <p:cNvPicPr>
            <a:picLocks noChangeAspect="1"/>
          </p:cNvPicPr>
          <p:nvPr/>
        </p:nvPicPr>
        <p:blipFill>
          <a:blip r:embed="rId11" cstate="print">
            <a:lum bright="70000" contrast="-70000"/>
            <a:extLst>
              <a:ext uri="{BEBA8EAE-BF5A-486C-A8C5-ECC9F3942E4B}">
                <a14:imgProps xmlns:a14="http://schemas.microsoft.com/office/drawing/2010/main" xmlns="">
                  <a14:imgLayer r:embed="rId8">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68296" y="2583855"/>
            <a:ext cx="2631730" cy="670017"/>
          </a:xfrm>
          <a:prstGeom prst="rect">
            <a:avLst/>
          </a:prstGeom>
        </p:spPr>
      </p:pic>
      <p:sp>
        <p:nvSpPr>
          <p:cNvPr id="76" name="TextBox 75"/>
          <p:cNvSpPr txBox="1"/>
          <p:nvPr/>
        </p:nvSpPr>
        <p:spPr>
          <a:xfrm>
            <a:off x="375976" y="2592223"/>
            <a:ext cx="2216369" cy="615553"/>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8" name="TextBox 77"/>
          <p:cNvSpPr txBox="1"/>
          <p:nvPr/>
        </p:nvSpPr>
        <p:spPr>
          <a:xfrm>
            <a:off x="501781" y="3476607"/>
            <a:ext cx="2533520" cy="400110"/>
          </a:xfrm>
          <a:prstGeom prst="rect">
            <a:avLst/>
          </a:prstGeom>
          <a:noFill/>
        </p:spPr>
        <p:txBody>
          <a:bodyPr wrap="square" rtlCol="0">
            <a:spAutoFit/>
          </a:bodyPr>
          <a:lstStyle/>
          <a:p>
            <a:pPr algn="ctr"/>
            <a:r>
              <a:rPr lang="ru-RU" sz="20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0,1 тыс. чел.</a:t>
            </a:r>
            <a:endParaRPr lang="ru-RU" sz="1100" b="1"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42911" y="3297600"/>
            <a:ext cx="581235" cy="611720"/>
          </a:xfrm>
          <a:prstGeom prst="rect">
            <a:avLst/>
          </a:prstGeom>
        </p:spPr>
      </p:pic>
      <p:sp>
        <p:nvSpPr>
          <p:cNvPr id="33" name="TextBox 32"/>
          <p:cNvSpPr txBox="1"/>
          <p:nvPr/>
        </p:nvSpPr>
        <p:spPr>
          <a:xfrm>
            <a:off x="1401773" y="4510928"/>
            <a:ext cx="1571260"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пищевых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продуктов</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286630" y="5556582"/>
            <a:ext cx="2614407" cy="600164"/>
          </a:xfrm>
          <a:prstGeom prst="rect">
            <a:avLst/>
          </a:prstGeom>
          <a:noFill/>
        </p:spPr>
        <p:txBody>
          <a:bodyPr wrap="square" rtlCol="0">
            <a:spAutoFit/>
          </a:bodyPr>
          <a:lstStyle/>
          <a:p>
            <a:pPr algn="ctr"/>
            <a:r>
              <a:rPr lang="ru-RU" sz="1100" dirty="0" smtClean="0">
                <a:latin typeface="Open Sans" panose="020B0606030504020204" pitchFamily="34" charset="0"/>
                <a:ea typeface="Open Sans" panose="020B0606030504020204" pitchFamily="34" charset="0"/>
                <a:cs typeface="Open Sans" panose="020B0606030504020204" pitchFamily="34" charset="0"/>
              </a:rPr>
              <a:t>ООО «Резон»</a:t>
            </a:r>
          </a:p>
          <a:p>
            <a:pPr algn="ctr"/>
            <a:r>
              <a:rPr lang="ru-RU" sz="1100" dirty="0" smtClean="0">
                <a:latin typeface="Open Sans" panose="020B0606030504020204" pitchFamily="34" charset="0"/>
                <a:ea typeface="Open Sans" panose="020B0606030504020204" pitchFamily="34" charset="0"/>
                <a:cs typeface="Open Sans" panose="020B0606030504020204" pitchFamily="34" charset="0"/>
              </a:rPr>
              <a:t>ПО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Новодугинохлеб</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p>
          <a:p>
            <a:pPr algn="ct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1505319" y="5148307"/>
            <a:ext cx="1364168"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26 млн.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TextBox 78"/>
          <p:cNvSpPr txBox="1"/>
          <p:nvPr/>
        </p:nvSpPr>
        <p:spPr>
          <a:xfrm>
            <a:off x="4624340" y="5063280"/>
            <a:ext cx="1571260"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и распределение воды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0" name="TextBox 79"/>
          <p:cNvSpPr txBox="1"/>
          <p:nvPr/>
        </p:nvSpPr>
        <p:spPr>
          <a:xfrm>
            <a:off x="3559829" y="6078331"/>
            <a:ext cx="2614407" cy="430887"/>
          </a:xfrm>
          <a:prstGeom prst="rect">
            <a:avLst/>
          </a:prstGeom>
          <a:noFill/>
        </p:spPr>
        <p:txBody>
          <a:bodyPr wrap="square" rtlCol="0">
            <a:spAutoFit/>
          </a:bodyPr>
          <a:lstStyle/>
          <a:p>
            <a:pPr algn="ctr"/>
            <a:r>
              <a:rPr lang="ru-RU" sz="1100" dirty="0" smtClean="0">
                <a:latin typeface="Open Sans" panose="020B0606030504020204" pitchFamily="34" charset="0"/>
                <a:ea typeface="Open Sans" panose="020B0606030504020204" pitchFamily="34" charset="0"/>
                <a:cs typeface="Open Sans" panose="020B0606030504020204" pitchFamily="34" charset="0"/>
              </a:rPr>
              <a:t>МУП «Жилищно-коммунальная служба»</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1" name="TextBox 80"/>
          <p:cNvSpPr txBox="1"/>
          <p:nvPr/>
        </p:nvSpPr>
        <p:spPr>
          <a:xfrm>
            <a:off x="4594873" y="5628334"/>
            <a:ext cx="1364168" cy="307777"/>
          </a:xfrm>
          <a:prstGeom prst="rect">
            <a:avLst/>
          </a:prstGeom>
          <a:noFill/>
        </p:spPr>
        <p:txBody>
          <a:bodyPr wrap="square" rtlCol="0">
            <a:spAutoFit/>
          </a:bodyPr>
          <a:lstStyle/>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5 млн. руб.</a:t>
            </a:r>
            <a:endParaRPr lang="ru-RU" sz="1400"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8" name="Диаграмма 87"/>
          <p:cNvGraphicFramePr/>
          <p:nvPr>
            <p:extLst>
              <p:ext uri="{D42A27DB-BD31-4B8C-83A1-F6EECF244321}">
                <p14:modId xmlns:p14="http://schemas.microsoft.com/office/powerpoint/2010/main" xmlns="" val="2531422659"/>
              </p:ext>
            </p:extLst>
          </p:nvPr>
        </p:nvGraphicFramePr>
        <p:xfrm>
          <a:off x="3328407" y="1120747"/>
          <a:ext cx="3552741" cy="3454806"/>
        </p:xfrm>
        <a:graphic>
          <a:graphicData uri="http://schemas.openxmlformats.org/drawingml/2006/chart">
            <c:chart xmlns:c="http://schemas.openxmlformats.org/drawingml/2006/chart" xmlns:r="http://schemas.openxmlformats.org/officeDocument/2006/relationships" r:id="rId13"/>
          </a:graphicData>
        </a:graphic>
      </p:graphicFrame>
      <p:sp>
        <p:nvSpPr>
          <p:cNvPr id="32" name="TextBox 31"/>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2461150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77605" y="1647131"/>
            <a:ext cx="1196713" cy="1196713"/>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3585" y="3195566"/>
            <a:ext cx="1193394" cy="1193394"/>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34206" y="3200292"/>
            <a:ext cx="1199491" cy="119949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80924" y="3190246"/>
            <a:ext cx="1193394" cy="1193394"/>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119152" y="1672241"/>
            <a:ext cx="1172146" cy="1172146"/>
          </a:xfrm>
          <a:prstGeom prst="rect">
            <a:avLst/>
          </a:prstGeom>
        </p:spPr>
      </p:pic>
      <p:pic>
        <p:nvPicPr>
          <p:cNvPr id="2" name="Рисунок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63976" y="1673959"/>
            <a:ext cx="1167767" cy="1167767"/>
          </a:xfrm>
          <a:prstGeom prst="rect">
            <a:avLst/>
          </a:prstGeom>
        </p:spPr>
      </p:pic>
      <p:pic>
        <p:nvPicPr>
          <p:cNvPr id="42" name="Рисунок 41"/>
          <p:cNvPicPr>
            <a:picLocks noChangeAspect="1"/>
          </p:cNvPicPr>
          <p:nvPr/>
        </p:nvPicPr>
        <p:blipFill>
          <a:blip r:embed="rId9" cstate="print">
            <a:lum bright="70000" contrast="-70000"/>
            <a:extLst>
              <a:ext uri="{BEBA8EAE-BF5A-486C-A8C5-ECC9F3942E4B}">
                <a14:imgProps xmlns:a14="http://schemas.microsoft.com/office/drawing/2010/main" xmlns="">
                  <a14:imgLayer r:embed="rId10">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11"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31444" y="1779974"/>
            <a:ext cx="703970" cy="703970"/>
          </a:xfrm>
          <a:prstGeom prst="rect">
            <a:avLst/>
          </a:prstGeom>
        </p:spPr>
      </p:pic>
      <p:sp>
        <p:nvSpPr>
          <p:cNvPr id="76" name="TextBox 75"/>
          <p:cNvSpPr txBox="1"/>
          <p:nvPr/>
        </p:nvSpPr>
        <p:spPr>
          <a:xfrm>
            <a:off x="1361076" y="1927786"/>
            <a:ext cx="717393" cy="523220"/>
          </a:xfrm>
          <a:prstGeom prst="rect">
            <a:avLst/>
          </a:prstGeom>
          <a:noFill/>
        </p:spPr>
        <p:txBody>
          <a:bodyPr wrap="square" rtlCol="0">
            <a:spAutoFit/>
          </a:bodyPr>
          <a:lstStyle/>
          <a:p>
            <a:pPr algn="ctr"/>
            <a:r>
              <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7 </a:t>
            </a:r>
          </a:p>
        </p:txBody>
      </p:sp>
      <p:pic>
        <p:nvPicPr>
          <p:cNvPr id="78" name="Рисунок 77"/>
          <p:cNvPicPr>
            <a:picLocks noChangeAspect="1"/>
          </p:cNvPicPr>
          <p:nvPr/>
        </p:nvPicPr>
        <p:blipFill>
          <a:blip r:embed="rId13" cstate="print">
            <a:lum bright="70000" contrast="-70000"/>
            <a:extLst>
              <a:ext uri="{BEBA8EAE-BF5A-486C-A8C5-ECC9F3942E4B}">
                <a14:imgProps xmlns:a14="http://schemas.microsoft.com/office/drawing/2010/main" xmlns="">
                  <a14:imgLayer r:embed="rId1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xmlns="" val="3668974920"/>
              </p:ext>
            </p:extLst>
          </p:nvPr>
        </p:nvGraphicFramePr>
        <p:xfrm>
          <a:off x="-333632" y="3211299"/>
          <a:ext cx="3180462" cy="3094640"/>
        </p:xfrm>
        <a:graphic>
          <a:graphicData uri="http://schemas.openxmlformats.org/drawingml/2006/chart">
            <c:chart xmlns:c="http://schemas.openxmlformats.org/drawingml/2006/chart" xmlns:r="http://schemas.openxmlformats.org/officeDocument/2006/relationships" r:id="rId15"/>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936979" y="1037747"/>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6" cstate="print">
            <a:lum bright="70000" contrast="-70000"/>
            <a:extLst>
              <a:ext uri="{BEBA8EAE-BF5A-486C-A8C5-ECC9F3942E4B}">
                <a14:imgProps xmlns:a14="http://schemas.microsoft.com/office/drawing/2010/main" xmlns="">
                  <a14:imgLayer r:embed="rId17">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833846" y="5206621"/>
            <a:ext cx="3363853" cy="1277444"/>
          </a:xfrm>
          <a:prstGeom prst="rect">
            <a:avLst/>
          </a:prstGeom>
        </p:spPr>
      </p:pic>
      <p:sp>
        <p:nvSpPr>
          <p:cNvPr id="19" name="TextBox 18"/>
          <p:cNvSpPr txBox="1"/>
          <p:nvPr/>
        </p:nvSpPr>
        <p:spPr>
          <a:xfrm>
            <a:off x="2614125" y="4802179"/>
            <a:ext cx="4664523"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a:t>
            </a:r>
            <a:r>
              <a:rPr lang="en-US"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5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2977605" y="5301321"/>
            <a:ext cx="253843" cy="267857"/>
          </a:xfrm>
          <a:prstGeom prst="rect">
            <a:avLst/>
          </a:prstGeom>
        </p:spPr>
      </p:pic>
      <p:sp>
        <p:nvSpPr>
          <p:cNvPr id="27" name="TextBox 26"/>
          <p:cNvSpPr txBox="1"/>
          <p:nvPr/>
        </p:nvSpPr>
        <p:spPr>
          <a:xfrm>
            <a:off x="7102123"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494964" y="1140975"/>
            <a:ext cx="1801050"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2977605" y="5833384"/>
            <a:ext cx="253843" cy="267857"/>
          </a:xfrm>
          <a:prstGeom prst="rect">
            <a:avLst/>
          </a:prstGeom>
        </p:spPr>
      </p:pic>
      <p:sp>
        <p:nvSpPr>
          <p:cNvPr id="9" name="TextBox 8"/>
          <p:cNvSpPr txBox="1"/>
          <p:nvPr/>
        </p:nvSpPr>
        <p:spPr>
          <a:xfrm>
            <a:off x="3284536" y="5272836"/>
            <a:ext cx="3631365" cy="461665"/>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Применение прогрессивных ресурсосберегающих</a:t>
            </a:r>
            <a:r>
              <a:rPr lang="en-US"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технологий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3005226" y="1907369"/>
            <a:ext cx="1186543" cy="707886"/>
          </a:xfrm>
          <a:prstGeom prst="rect">
            <a:avLst/>
          </a:prstGeom>
          <a:noFill/>
        </p:spPr>
        <p:txBody>
          <a:bodyPr wrap="non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18664</a:t>
            </a:r>
          </a:p>
          <a:p>
            <a:pPr algn="ctr"/>
            <a:r>
              <a:rPr lang="ru-RU" sz="1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200" b="1"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3284536" y="5775039"/>
            <a:ext cx="2901637"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2833846" y="2825363"/>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4619931" y="1859815"/>
            <a:ext cx="1095172"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1379</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6261834" y="1854470"/>
            <a:ext cx="867546"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314</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6" name="TextBox 45"/>
          <p:cNvSpPr txBox="1"/>
          <p:nvPr/>
        </p:nvSpPr>
        <p:spPr>
          <a:xfrm>
            <a:off x="4388458" y="2828300"/>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966030" y="2828300"/>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0" name="TextBox 59"/>
          <p:cNvSpPr txBox="1"/>
          <p:nvPr/>
        </p:nvSpPr>
        <p:spPr>
          <a:xfrm>
            <a:off x="2860478" y="4417878"/>
            <a:ext cx="149791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1" name="TextBox 60"/>
          <p:cNvSpPr txBox="1"/>
          <p:nvPr/>
        </p:nvSpPr>
        <p:spPr>
          <a:xfrm>
            <a:off x="4418557" y="4416066"/>
            <a:ext cx="1497919"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ясо скота 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2" name="TextBox 61"/>
          <p:cNvSpPr txBox="1"/>
          <p:nvPr/>
        </p:nvSpPr>
        <p:spPr>
          <a:xfrm>
            <a:off x="5976636" y="4384305"/>
            <a:ext cx="149791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4" name="TextBox 63"/>
          <p:cNvSpPr txBox="1"/>
          <p:nvPr/>
        </p:nvSpPr>
        <p:spPr>
          <a:xfrm>
            <a:off x="3013206" y="3373175"/>
            <a:ext cx="1119668" cy="861774"/>
          </a:xfrm>
          <a:prstGeom prst="rect">
            <a:avLst/>
          </a:prstGeom>
          <a:noFill/>
        </p:spPr>
        <p:txBody>
          <a:bodyPr wrap="square" rtlCol="0">
            <a:spAutoFit/>
          </a:bodyPr>
          <a:lstStyle/>
          <a:p>
            <a:pPr algn="ctr"/>
            <a:r>
              <a:rPr lang="ru-RU" sz="3200" b="1"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4,2</a:t>
            </a:r>
            <a:r>
              <a:rPr lang="ru-RU" sz="2800"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a:t>
            </a:r>
            <a:endParaRPr lang="ru-RU" sz="1000" dirty="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5" name="TextBox 64"/>
          <p:cNvSpPr txBox="1"/>
          <p:nvPr/>
        </p:nvSpPr>
        <p:spPr>
          <a:xfrm>
            <a:off x="4508950" y="3403149"/>
            <a:ext cx="1271109" cy="769441"/>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712</a:t>
            </a:r>
            <a:r>
              <a:rPr lang="ru-RU" sz="20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6036863" y="3393937"/>
            <a:ext cx="1337353" cy="769441"/>
          </a:xfrm>
          <a:prstGeom prst="rect">
            <a:avLst/>
          </a:prstGeom>
          <a:noFill/>
        </p:spPr>
        <p:txBody>
          <a:bodyPr wrap="square" rtlCol="0">
            <a:spAutoFit/>
          </a:bodyPr>
          <a:lstStyle/>
          <a:p>
            <a:pPr algn="ctr"/>
            <a:r>
              <a:rPr lang="ru-RU" sz="2800" b="1"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1,16</a:t>
            </a:r>
            <a:r>
              <a:rPr lang="ru-RU" sz="2400"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600" dirty="0" smtClean="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лн. шт.</a:t>
            </a:r>
            <a:endParaRPr lang="ru-RU" sz="900" dirty="0">
              <a:solidFill>
                <a:srgbClr val="7CD9E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0" name="Рисунок 49"/>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1381103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70205" y="5335224"/>
            <a:ext cx="1276961" cy="1220743"/>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xmlns="">
                  <a14:imgLayer r:embed="rId5">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4931716" y="2291180"/>
            <a:ext cx="2537288" cy="316161"/>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xmlns="">
                  <a14:imgLayer r:embed="rId7">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909180" y="918771"/>
            <a:ext cx="2500845" cy="401439"/>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xmlns="">
                  <a14:imgLayer r:embed="rId9">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2483011" y="3213843"/>
            <a:ext cx="2440155" cy="376755"/>
          </a:xfrm>
          <a:prstGeom prst="rect">
            <a:avLst/>
          </a:prstGeom>
        </p:spPr>
      </p:pic>
      <p:pic>
        <p:nvPicPr>
          <p:cNvPr id="7" name="Рисунок 6"/>
          <p:cNvPicPr>
            <a:picLocks noChangeAspect="1"/>
          </p:cNvPicPr>
          <p:nvPr/>
        </p:nvPicPr>
        <p:blipFill>
          <a:blip r:embed="rId10" cstate="print">
            <a:duotone>
              <a:prstClr val="black"/>
              <a:srgbClr val="DEE59D">
                <a:tint val="45000"/>
                <a:satMod val="400000"/>
              </a:srgbClr>
            </a:duotone>
            <a:extLst>
              <a:ext uri="{BEBA8EAE-BF5A-486C-A8C5-ECC9F3942E4B}">
                <a14:imgProps xmlns:a14="http://schemas.microsoft.com/office/drawing/2010/main" xmlns="">
                  <a14:imgLayer r:embed="rId11">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7796" y="3480182"/>
            <a:ext cx="2449174" cy="235952"/>
          </a:xfrm>
          <a:prstGeom prst="rect">
            <a:avLst/>
          </a:prstGeom>
        </p:spPr>
      </p:pic>
      <p:pic>
        <p:nvPicPr>
          <p:cNvPr id="10" name="Рисунок 9"/>
          <p:cNvPicPr>
            <a:picLocks noChangeAspect="1"/>
          </p:cNvPicPr>
          <p:nvPr/>
        </p:nvPicPr>
        <p:blipFill>
          <a:blip r:embed="rId12"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3" cstate="print">
            <a:extLst>
              <a:ext uri="{BEBA8EAE-BF5A-486C-A8C5-ECC9F3942E4B}">
                <a14:imgProps xmlns:a14="http://schemas.microsoft.com/office/drawing/2010/main" xmlns="">
                  <a14:imgLayer r:embed="rId14">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36608" y="967627"/>
            <a:ext cx="2342295" cy="252955"/>
          </a:xfrm>
          <a:prstGeom prst="rect">
            <a:avLst/>
          </a:prstGeom>
        </p:spPr>
      </p:pic>
      <p:sp>
        <p:nvSpPr>
          <p:cNvPr id="6" name="TextBox 5"/>
          <p:cNvSpPr txBox="1"/>
          <p:nvPr/>
        </p:nvSpPr>
        <p:spPr>
          <a:xfrm>
            <a:off x="0" y="950817"/>
            <a:ext cx="2371867"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0" y="3455667"/>
            <a:ext cx="243392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4943869" y="2307050"/>
            <a:ext cx="2500837" cy="261610"/>
          </a:xfrm>
          <a:prstGeom prst="rect">
            <a:avLst/>
          </a:prstGeom>
          <a:noFill/>
        </p:spPr>
        <p:txBody>
          <a:bodyPr wrap="square" rtlCol="0">
            <a:spAutoFit/>
          </a:bodyPr>
          <a:lstStyle/>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17"/>
          <p:cNvPicPr>
            <a:picLocks noChangeAspect="1"/>
          </p:cNvPicPr>
          <p:nvPr/>
        </p:nvPicPr>
        <p:blipFill>
          <a:blip r:embed="rId13" cstate="print">
            <a:extLst>
              <a:ext uri="{BEBA8EAE-BF5A-486C-A8C5-ECC9F3942E4B}">
                <a14:imgProps xmlns:a14="http://schemas.microsoft.com/office/drawing/2010/main" xmlns="">
                  <a14:imgLayer r:embed="rId14">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2601609" y="929230"/>
            <a:ext cx="2215112" cy="419333"/>
          </a:xfrm>
          <a:prstGeom prst="rect">
            <a:avLst/>
          </a:prstGeom>
        </p:spPr>
      </p:pic>
      <p:sp>
        <p:nvSpPr>
          <p:cNvPr id="21" name="TextBox 20"/>
          <p:cNvSpPr txBox="1"/>
          <p:nvPr/>
        </p:nvSpPr>
        <p:spPr>
          <a:xfrm>
            <a:off x="4897483" y="949155"/>
            <a:ext cx="2512542"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5" cstate="print">
            <a:duotone>
              <a:prstClr val="black"/>
              <a:srgbClr val="AEFFDE">
                <a:tint val="45000"/>
                <a:satMod val="400000"/>
              </a:srgbClr>
            </a:duotone>
            <a:extLst>
              <a:ext uri="{28A0092B-C50C-407E-A947-70E740481C1C}">
                <a14:useLocalDpi xmlns:a14="http://schemas.microsoft.com/office/drawing/2010/main" xmlns="" val="0"/>
              </a:ext>
            </a:extLst>
          </a:blip>
          <a:stretch>
            <a:fillRect/>
          </a:stretch>
        </p:blipFill>
        <p:spPr>
          <a:xfrm>
            <a:off x="36382" y="1235147"/>
            <a:ext cx="2322423" cy="2178505"/>
          </a:xfrm>
          <a:prstGeom prst="rect">
            <a:avLst/>
          </a:prstGeom>
        </p:spPr>
      </p:pic>
      <p:pic>
        <p:nvPicPr>
          <p:cNvPr id="33" name="Рисунок 32"/>
          <p:cNvPicPr>
            <a:picLocks noChangeAspect="1"/>
          </p:cNvPicPr>
          <p:nvPr/>
        </p:nvPicPr>
        <p:blipFill>
          <a:blip r:embed="rId15" cstate="print">
            <a:duotone>
              <a:prstClr val="black"/>
              <a:srgbClr val="E5E5A2">
                <a:tint val="45000"/>
                <a:satMod val="400000"/>
              </a:srgbClr>
            </a:duotone>
            <a:extLst>
              <a:ext uri="{28A0092B-C50C-407E-A947-70E740481C1C}">
                <a14:useLocalDpi xmlns:a14="http://schemas.microsoft.com/office/drawing/2010/main" xmlns="" val="0"/>
              </a:ext>
            </a:extLst>
          </a:blip>
          <a:stretch>
            <a:fillRect/>
          </a:stretch>
        </p:blipFill>
        <p:spPr>
          <a:xfrm flipV="1">
            <a:off x="84369" y="3783670"/>
            <a:ext cx="2282718" cy="1568381"/>
          </a:xfrm>
          <a:prstGeom prst="rect">
            <a:avLst/>
          </a:prstGeom>
        </p:spPr>
      </p:pic>
      <p:pic>
        <p:nvPicPr>
          <p:cNvPr id="38" name="Рисунок 37"/>
          <p:cNvPicPr>
            <a:picLocks noChangeAspect="1"/>
          </p:cNvPicPr>
          <p:nvPr/>
        </p:nvPicPr>
        <p:blipFill>
          <a:blip r:embed="rId16" cstate="print">
            <a:duotone>
              <a:prstClr val="black"/>
              <a:srgbClr val="B2EB99">
                <a:tint val="45000"/>
                <a:satMod val="400000"/>
              </a:srgbClr>
            </a:duotone>
            <a:extLst>
              <a:ext uri="{28A0092B-C50C-407E-A947-70E740481C1C}">
                <a14:useLocalDpi xmlns:a14="http://schemas.microsoft.com/office/drawing/2010/main" xmlns="" val="0"/>
              </a:ext>
            </a:extLst>
          </a:blip>
          <a:stretch>
            <a:fillRect/>
          </a:stretch>
        </p:blipFill>
        <p:spPr>
          <a:xfrm>
            <a:off x="2505649" y="3664229"/>
            <a:ext cx="2437263" cy="910339"/>
          </a:xfrm>
          <a:prstGeom prst="rect">
            <a:avLst/>
          </a:prstGeom>
        </p:spPr>
      </p:pic>
      <p:pic>
        <p:nvPicPr>
          <p:cNvPr id="42" name="Рисунок 41"/>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flipH="1">
            <a:off x="2456566" y="1405769"/>
            <a:ext cx="2417343" cy="1716827"/>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18" cstate="print">
            <a:duotone>
              <a:prstClr val="black"/>
              <a:srgbClr val="DEE59D">
                <a:tint val="45000"/>
                <a:satMod val="400000"/>
              </a:srgbClr>
            </a:duotone>
            <a:extLst>
              <a:ext uri="{28A0092B-C50C-407E-A947-70E740481C1C}">
                <a14:useLocalDpi xmlns:a14="http://schemas.microsoft.com/office/drawing/2010/main" xmlns="" val="0"/>
              </a:ext>
            </a:extLst>
          </a:blip>
          <a:stretch>
            <a:fillRect/>
          </a:stretch>
        </p:blipFill>
        <p:spPr>
          <a:xfrm>
            <a:off x="4942911" y="1367951"/>
            <a:ext cx="2472649" cy="850095"/>
          </a:xfrm>
          <a:prstGeom prst="rect">
            <a:avLst/>
          </a:prstGeom>
        </p:spPr>
      </p:pic>
      <p:sp>
        <p:nvSpPr>
          <p:cNvPr id="49" name="Объект 31"/>
          <p:cNvSpPr>
            <a:spLocks noGrp="1"/>
          </p:cNvSpPr>
          <p:nvPr/>
        </p:nvSpPr>
        <p:spPr>
          <a:xfrm>
            <a:off x="50134" y="1277162"/>
            <a:ext cx="2336759" cy="184703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endParaRPr lang="ru-RU" sz="700" spc="-45"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p:cNvSpPr txBox="1"/>
          <p:nvPr/>
        </p:nvSpPr>
        <p:spPr>
          <a:xfrm rot="10800000" flipV="1">
            <a:off x="4904573" y="2277900"/>
            <a:ext cx="2643269" cy="246221"/>
          </a:xfrm>
          <a:prstGeom prst="rect">
            <a:avLst/>
          </a:prstGeom>
          <a:noFill/>
        </p:spPr>
        <p:txBody>
          <a:bodyPr wrap="square" rtlCol="0">
            <a:spAutoFit/>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6" name="TextBox 45"/>
          <p:cNvSpPr txBox="1"/>
          <p:nvPr/>
        </p:nvSpPr>
        <p:spPr>
          <a:xfrm flipH="1">
            <a:off x="2793035" y="923764"/>
            <a:ext cx="208087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Объект 31"/>
          <p:cNvSpPr txBox="1">
            <a:spLocks/>
          </p:cNvSpPr>
          <p:nvPr/>
        </p:nvSpPr>
        <p:spPr>
          <a:xfrm>
            <a:off x="4994186" y="4503749"/>
            <a:ext cx="2467728" cy="9968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endParaRPr lang="ru-RU" sz="700" spc="-45"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833915" y="154887"/>
            <a:ext cx="1276311" cy="938719"/>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6" name="Рисунок 55"/>
          <p:cNvPicPr>
            <a:picLocks noChangeAspect="1"/>
          </p:cNvPicPr>
          <p:nvPr/>
        </p:nvPicPr>
        <p:blipFill>
          <a:blip r:embed="rId19" cstate="print"/>
          <a:stretch>
            <a:fillRect/>
          </a:stretch>
        </p:blipFill>
        <p:spPr>
          <a:xfrm>
            <a:off x="151104" y="154887"/>
            <a:ext cx="682811" cy="707197"/>
          </a:xfrm>
          <a:prstGeom prst="rect">
            <a:avLst/>
          </a:prstGeom>
        </p:spPr>
      </p:pic>
      <p:sp>
        <p:nvSpPr>
          <p:cNvPr id="2" name="Прямоугольник 1"/>
          <p:cNvSpPr/>
          <p:nvPr/>
        </p:nvSpPr>
        <p:spPr>
          <a:xfrm>
            <a:off x="109166" y="1355895"/>
            <a:ext cx="2205833" cy="1983107"/>
          </a:xfrm>
          <a:prstGeom prst="rect">
            <a:avLst/>
          </a:prstGeom>
        </p:spPr>
        <p:txBody>
          <a:bodyPr wrap="square">
            <a:spAutoFit/>
          </a:bodyPr>
          <a:lstStyle/>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lvl="0" indent="180975" algn="just">
              <a:lnSpc>
                <a:spcPct val="96000"/>
              </a:lnSpc>
              <a:buFont typeface="+mj-lt"/>
              <a:buAutoNum type="arabicPeriod"/>
            </a:pPr>
            <a:r>
              <a:rPr lang="ru-RU" sz="800" b="1" dirty="0">
                <a:solidFill>
                  <a:prstClr val="black"/>
                </a:solidFill>
              </a:rPr>
              <a:t> Субсидии на проведение  комплекса агротехнологических работ на посевных площадях, занятых льном-долгунцом </a:t>
            </a:r>
          </a:p>
          <a:p>
            <a:pPr lvl="0" indent="180975" algn="just">
              <a:lnSpc>
                <a:spcPct val="96000"/>
              </a:lnSpc>
              <a:buFont typeface="+mj-lt"/>
              <a:buAutoNum type="arabicPeriod"/>
            </a:pPr>
            <a:r>
              <a:rPr lang="ru-RU" sz="800" b="1" dirty="0">
                <a:solidFill>
                  <a:prstClr val="black"/>
                </a:solidFill>
              </a:rPr>
              <a:t>Субсидии на проведение  комплекса агротехнологических работ на посевных площадях, занятых рапсом </a:t>
            </a:r>
            <a:endParaRPr lang="ru-RU" sz="800" b="1"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Прямоугольник 7"/>
          <p:cNvSpPr/>
          <p:nvPr/>
        </p:nvSpPr>
        <p:spPr>
          <a:xfrm>
            <a:off x="151104" y="3904417"/>
            <a:ext cx="2115115" cy="1289199"/>
          </a:xfrm>
          <a:prstGeom prst="rect">
            <a:avLst/>
          </a:prstGeom>
        </p:spPr>
        <p:txBody>
          <a:bodyPr wrap="square">
            <a:spAutoFit/>
          </a:bodyPr>
          <a:lstStyle/>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p>
        </p:txBody>
      </p:sp>
      <p:sp>
        <p:nvSpPr>
          <p:cNvPr id="9" name="Прямоугольник 8"/>
          <p:cNvSpPr/>
          <p:nvPr/>
        </p:nvSpPr>
        <p:spPr>
          <a:xfrm>
            <a:off x="2456567" y="1532396"/>
            <a:ext cx="2440916" cy="1555169"/>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p:txBody>
      </p:sp>
      <p:sp>
        <p:nvSpPr>
          <p:cNvPr id="11" name="Прямоугольник 10"/>
          <p:cNvSpPr/>
          <p:nvPr/>
        </p:nvSpPr>
        <p:spPr>
          <a:xfrm>
            <a:off x="1806828" y="3189016"/>
            <a:ext cx="3862135" cy="461665"/>
          </a:xfrm>
          <a:prstGeom prst="rect">
            <a:avLst/>
          </a:prstGeom>
        </p:spPr>
        <p:txBody>
          <a:bodyPr wrap="square">
            <a:spAutoFit/>
          </a:bodyPr>
          <a:lstStyle/>
          <a:p>
            <a:pPr lvl="0"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lvl="0"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sp>
        <p:nvSpPr>
          <p:cNvPr id="13" name="Прямоугольник 12"/>
          <p:cNvSpPr/>
          <p:nvPr/>
        </p:nvSpPr>
        <p:spPr>
          <a:xfrm>
            <a:off x="2500988" y="3600687"/>
            <a:ext cx="2312944" cy="624273"/>
          </a:xfrm>
          <a:prstGeom prst="rect">
            <a:avLst/>
          </a:prstGeom>
        </p:spPr>
        <p:txBody>
          <a:bodyPr wrap="square">
            <a:spAutoFit/>
          </a:bodyPr>
          <a:lstStyle/>
          <a:p>
            <a:pPr lvl="0" algn="just">
              <a:lnSpc>
                <a:spcPct val="96000"/>
              </a:lnSpc>
            </a:pPr>
            <a:endPar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lgn="just">
              <a:lnSpc>
                <a:spcPct val="96000"/>
              </a:lnSpc>
            </a:pP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на возмещение части затрат на уплату процентов по инвестиционным кредитам (займам) в агропромышленном комплексе</a:t>
            </a:r>
          </a:p>
        </p:txBody>
      </p:sp>
      <p:sp>
        <p:nvSpPr>
          <p:cNvPr id="47" name="Объект 31"/>
          <p:cNvSpPr txBox="1">
            <a:spLocks/>
          </p:cNvSpPr>
          <p:nvPr/>
        </p:nvSpPr>
        <p:spPr>
          <a:xfrm>
            <a:off x="4880999" y="1405769"/>
            <a:ext cx="2580915" cy="281708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20" spc="-45"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 в области растениеводства, и (или) животноводства, и (или) </a:t>
            </a:r>
            <a:r>
              <a:rPr lang="ru-RU" sz="820" spc="-45"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820" spc="-45" dirty="0">
                <a:latin typeface="Open Sans" panose="020B0606030504020204" pitchFamily="34" charset="0"/>
                <a:ea typeface="Open Sans" panose="020B0606030504020204" pitchFamily="34" charset="0"/>
                <a:cs typeface="Open Sans" panose="020B0606030504020204" pitchFamily="34" charset="0"/>
              </a:rPr>
              <a:t>.</a:t>
            </a:r>
          </a:p>
        </p:txBody>
      </p:sp>
      <p:pic>
        <p:nvPicPr>
          <p:cNvPr id="16" name="Рисунок 15"/>
          <p:cNvPicPr>
            <a:picLocks noChangeAspect="1"/>
          </p:cNvPicPr>
          <p:nvPr/>
        </p:nvPicPr>
        <p:blipFill>
          <a:blip r:embed="rId20" cstate="print"/>
          <a:stretch>
            <a:fillRect/>
          </a:stretch>
        </p:blipFill>
        <p:spPr>
          <a:xfrm>
            <a:off x="5077470" y="2661669"/>
            <a:ext cx="2267909" cy="2531947"/>
          </a:xfrm>
          <a:prstGeom prst="rect">
            <a:avLst/>
          </a:prstGeom>
        </p:spPr>
      </p:pic>
      <p:sp>
        <p:nvSpPr>
          <p:cNvPr id="19" name="Прямоугольник 18"/>
          <p:cNvSpPr/>
          <p:nvPr/>
        </p:nvSpPr>
        <p:spPr>
          <a:xfrm>
            <a:off x="5111797" y="2779688"/>
            <a:ext cx="2209356" cy="2351361"/>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p>
        </p:txBody>
      </p:sp>
    </p:spTree>
    <p:extLst>
      <p:ext uri="{BB962C8B-B14F-4D97-AF65-F5344CB8AC3E}">
        <p14:creationId xmlns:p14="http://schemas.microsoft.com/office/powerpoint/2010/main" xmlns="" val="1651521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372" y="1769998"/>
            <a:ext cx="2275503" cy="2401952"/>
          </a:xfrm>
          <a:prstGeom prst="rect">
            <a:avLst/>
          </a:prstGeom>
        </p:spPr>
      </p:pic>
      <p:sp>
        <p:nvSpPr>
          <p:cNvPr id="57" name="TextBox 56"/>
          <p:cNvSpPr txBox="1"/>
          <p:nvPr/>
        </p:nvSpPr>
        <p:spPr>
          <a:xfrm>
            <a:off x="153375" y="1811046"/>
            <a:ext cx="2275500" cy="2337628"/>
          </a:xfrm>
          <a:prstGeom prst="rect">
            <a:avLst/>
          </a:prstGeom>
          <a:noFill/>
        </p:spPr>
        <p:txBody>
          <a:bodyPr wrap="square" rtlCol="0">
            <a:spAutoFit/>
          </a:bodyPr>
          <a:lstStyle/>
          <a:p>
            <a:pPr indent="180975" algn="just" defTabSz="755934">
              <a:lnSpc>
                <a:spcPct val="96000"/>
              </a:lnSpc>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 ; </a:t>
            </a:r>
          </a:p>
          <a:p>
            <a:pPr indent="180975" algn="just" defTabSz="755934">
              <a:lnSpc>
                <a:spcPct val="96000"/>
              </a:lnSpc>
              <a:buFont typeface="+mj-lt"/>
              <a:buAutoNum type="arabicPeriod"/>
            </a:pPr>
            <a:r>
              <a:rPr lang="ru-RU" sz="800" b="1" spc="-50" dirty="0" smtClean="0">
                <a:latin typeface="Open Sans" panose="020B0606030504020204" pitchFamily="34" charset="0"/>
                <a:ea typeface="Open Sans" panose="020B0606030504020204" pitchFamily="34" charset="0"/>
                <a:cs typeface="Open Sans" panose="020B0606030504020204" pitchFamily="34" charset="0"/>
              </a:rPr>
              <a:t> </a:t>
            </a:r>
            <a:r>
              <a:rPr lang="ru-RU" sz="800" b="1" dirty="0" smtClean="0"/>
              <a:t>Субсидия </a:t>
            </a:r>
            <a:r>
              <a:rPr lang="ru-RU" sz="800" b="1" dirty="0"/>
              <a:t>на возмещение части затрат на проведение </a:t>
            </a:r>
            <a:r>
              <a:rPr lang="ru-RU" sz="800" b="1" dirty="0" err="1"/>
              <a:t>культуртехнических</a:t>
            </a:r>
            <a:r>
              <a:rPr lang="ru-RU" sz="800" b="1" dirty="0"/>
              <a:t> мероприятий на выбывших сельскохозяйственных угодьях, вовлекаемых в сельскохозяйственный </a:t>
            </a:r>
            <a:r>
              <a:rPr lang="ru-RU" sz="800" b="1" dirty="0" smtClean="0"/>
              <a:t>оборот;</a:t>
            </a:r>
            <a:r>
              <a:rPr lang="ru-RU" sz="800" b="1" dirty="0"/>
              <a:t>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a:t>
            </a:r>
            <a:r>
              <a:rPr lang="ru-RU" sz="8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8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8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800" spc="-50" dirty="0" smtClean="0">
                <a:latin typeface="Open Sans" panose="020B0606030504020204" pitchFamily="34" charset="0"/>
                <a:ea typeface="Open Sans" panose="020B0606030504020204" pitchFamily="34" charset="0"/>
                <a:cs typeface="Open Sans" panose="020B0606030504020204" pitchFamily="34" charset="0"/>
              </a:rPr>
              <a:t>; </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8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a:t>
            </a:r>
            <a:r>
              <a:rPr lang="ru-RU" sz="800" spc="-50" dirty="0" smtClean="0">
                <a:latin typeface="Open Sans" panose="020B0606030504020204" pitchFamily="34" charset="0"/>
                <a:ea typeface="Open Sans" panose="020B0606030504020204" pitchFamily="34" charset="0"/>
                <a:cs typeface="Open Sans" panose="020B0606030504020204" pitchFamily="34" charset="0"/>
              </a:rPr>
              <a:t>работ</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xmlns="" val="0"/>
              </a:ext>
            </a:extLst>
          </a:blip>
          <a:stretch>
            <a:fillRect/>
          </a:stretch>
        </p:blipFill>
        <p:spPr>
          <a:xfrm>
            <a:off x="5076326" y="1413261"/>
            <a:ext cx="2420390" cy="2770494"/>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xmlns="">
                  <a14:imgLayer r:embed="rId7">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xmlns="" val="0"/>
              </a:ext>
            </a:extLst>
          </a:blip>
          <a:stretch>
            <a:fillRect/>
          </a:stretch>
        </p:blipFill>
        <p:spPr>
          <a:xfrm>
            <a:off x="2657369" y="1413262"/>
            <a:ext cx="2354639" cy="3135974"/>
          </a:xfrm>
          <a:prstGeom prst="rect">
            <a:avLst/>
          </a:prstGeom>
        </p:spPr>
      </p:pic>
      <p:sp>
        <p:nvSpPr>
          <p:cNvPr id="45" name="TextBox 44"/>
          <p:cNvSpPr txBox="1"/>
          <p:nvPr/>
        </p:nvSpPr>
        <p:spPr>
          <a:xfrm>
            <a:off x="2667523" y="1496219"/>
            <a:ext cx="2293756" cy="301800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области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пунктах</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758536" y="6110047"/>
            <a:ext cx="1834515" cy="102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300" dirty="0">
              <a:solidFill>
                <a:schemeClr val="accent1">
                  <a:lumMod val="50000"/>
                </a:schemeClr>
              </a:solidFill>
              <a:cs typeface="Times New Roman" panose="02020603050405020304" pitchFamily="18" charset="0"/>
            </a:endParaRPr>
          </a:p>
          <a:p>
            <a:endParaRPr lang="ru-RU" sz="1300" dirty="0" smtClean="0">
              <a:solidFill>
                <a:schemeClr val="accent1">
                  <a:lumMod val="50000"/>
                </a:schemeClr>
              </a:solidFill>
              <a:cs typeface="Times New Roman" panose="02020603050405020304" pitchFamily="18" charset="0"/>
            </a:endParaRPr>
          </a:p>
          <a:p>
            <a:endParaRPr lang="ru-RU" sz="1300" dirty="0">
              <a:solidFill>
                <a:schemeClr val="accent1">
                  <a:lumMod val="50000"/>
                </a:schemeClr>
              </a:solidFill>
              <a:cs typeface="Times New Roman" panose="02020603050405020304" pitchFamily="18" charset="0"/>
            </a:endParaRPr>
          </a:p>
          <a:p>
            <a:endParaRPr lang="ru-RU" sz="1300" dirty="0">
              <a:solidFill>
                <a:schemeClr val="accent1">
                  <a:lumMod val="50000"/>
                </a:schemeClr>
              </a:solidFill>
              <a:cs typeface="Times New Roman" panose="02020603050405020304" pitchFamily="18" charset="0"/>
            </a:endParaRPr>
          </a:p>
          <a:p>
            <a:r>
              <a:rPr lang="ru-RU" sz="1300" dirty="0" smtClean="0">
                <a:solidFill>
                  <a:schemeClr val="accent1">
                    <a:lumMod val="50000"/>
                  </a:schemeClr>
                </a:solidFill>
                <a:cs typeface="Times New Roman" panose="02020603050405020304" pitchFamily="18" charset="0"/>
              </a:rPr>
              <a:t> Министерство</a:t>
            </a:r>
            <a:endParaRPr lang="ru-RU" sz="1300" dirty="0">
              <a:solidFill>
                <a:schemeClr val="accent1">
                  <a:lumMod val="50000"/>
                </a:schemeClr>
              </a:solidFill>
              <a:cs typeface="Times New Roman" panose="02020603050405020304" pitchFamily="18" charset="0"/>
            </a:endParaRP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1892826"/>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актом</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3" name="TextBox 22"/>
          <p:cNvSpPr txBox="1"/>
          <p:nvPr/>
        </p:nvSpPr>
        <p:spPr>
          <a:xfrm>
            <a:off x="149350" y="4501825"/>
            <a:ext cx="2353700" cy="904991"/>
          </a:xfrm>
          <a:prstGeom prst="rect">
            <a:avLst/>
          </a:prstGeom>
          <a:noFill/>
        </p:spPr>
        <p:txBody>
          <a:bodyPr wrap="square" rtlCol="0">
            <a:spAutoFit/>
          </a:bodyPr>
          <a:lstStyle/>
          <a:p>
            <a:pPr algn="just" defTabSz="755934">
              <a:lnSpc>
                <a:spcPct val="96000"/>
              </a:lnSpc>
            </a:pPr>
            <a:r>
              <a:rPr lang="ru-RU" sz="1000" b="1" u="sng" dirty="0"/>
              <a:t>РП </a:t>
            </a:r>
            <a:r>
              <a:rPr lang="ru-RU" sz="1000" b="1" u="sng" dirty="0" smtClean="0"/>
              <a:t>«Кадры </a:t>
            </a:r>
            <a:r>
              <a:rPr lang="ru-RU" sz="1000" b="1" u="sng" dirty="0"/>
              <a:t>в </a:t>
            </a:r>
            <a:r>
              <a:rPr lang="ru-RU" sz="1000" b="1" u="sng" dirty="0" smtClean="0"/>
              <a:t>АПК»</a:t>
            </a:r>
            <a:endParaRPr lang="en-US" sz="1000" b="1" u="sng" dirty="0" smtClean="0">
              <a:latin typeface="Open Sans" panose="020B0606030504020204"/>
            </a:endParaRPr>
          </a:p>
          <a:p>
            <a:pPr algn="just" defTabSz="755934">
              <a:lnSpc>
                <a:spcPct val="96000"/>
              </a:lnSpc>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специалистами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xmlns="" val="0"/>
              </a:ext>
            </a:extLst>
          </a:blip>
          <a:stretch>
            <a:fillRect/>
          </a:stretch>
        </p:blipFill>
        <p:spPr>
          <a:xfrm>
            <a:off x="175899" y="4316145"/>
            <a:ext cx="2422311" cy="1343874"/>
          </a:xfrm>
          <a:prstGeom prst="rect">
            <a:avLst/>
          </a:prstGeom>
        </p:spPr>
      </p:pic>
      <p:pic>
        <p:nvPicPr>
          <p:cNvPr id="7" name="Рисунок 6"/>
          <p:cNvPicPr>
            <a:picLocks noChangeAspect="1"/>
          </p:cNvPicPr>
          <p:nvPr/>
        </p:nvPicPr>
        <p:blipFill>
          <a:blip r:embed="rId13" cstate="print"/>
          <a:stretch>
            <a:fillRect/>
          </a:stretch>
        </p:blipFill>
        <p:spPr>
          <a:xfrm>
            <a:off x="28618" y="106605"/>
            <a:ext cx="682811" cy="707197"/>
          </a:xfrm>
          <a:prstGeom prst="rect">
            <a:avLst/>
          </a:prstGeom>
        </p:spPr>
      </p:pic>
      <p:pic>
        <p:nvPicPr>
          <p:cNvPr id="8" name="Рисунок 7"/>
          <p:cNvPicPr>
            <a:picLocks noChangeAspect="1"/>
          </p:cNvPicPr>
          <p:nvPr/>
        </p:nvPicPr>
        <p:blipFill>
          <a:blip r:embed="rId14" cstate="print"/>
          <a:stretch>
            <a:fillRect/>
          </a:stretch>
        </p:blipFill>
        <p:spPr>
          <a:xfrm>
            <a:off x="828669" y="59511"/>
            <a:ext cx="1274174" cy="865746"/>
          </a:xfrm>
          <a:prstGeom prst="rect">
            <a:avLst/>
          </a:prstGeom>
        </p:spPr>
      </p:pic>
    </p:spTree>
    <p:extLst>
      <p:ext uri="{BB962C8B-B14F-4D97-AF65-F5344CB8AC3E}">
        <p14:creationId xmlns:p14="http://schemas.microsoft.com/office/powerpoint/2010/main" xmlns="" val="4076323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10.png"/>
          <p:cNvPicPr>
            <a:picLocks noChangeAspect="1" noChangeArrowheads="1"/>
          </p:cNvPicPr>
          <p:nvPr/>
        </p:nvPicPr>
        <p:blipFill>
          <a:blip r:embed="rId2" cstate="print"/>
          <a:stretch>
            <a:fillRect/>
          </a:stretch>
        </p:blipFill>
        <p:spPr bwMode="auto">
          <a:xfrm>
            <a:off x="426720" y="1339522"/>
            <a:ext cx="2255520" cy="2274367"/>
          </a:xfrm>
          <a:prstGeom prst="ellipse">
            <a:avLst/>
          </a:prstGeom>
          <a:noFill/>
        </p:spPr>
      </p:pic>
      <p:pic>
        <p:nvPicPr>
          <p:cNvPr id="17" name="Рисунок 16"/>
          <p:cNvPicPr>
            <a:picLocks noChangeAspect="1"/>
          </p:cNvPicPr>
          <p:nvPr/>
        </p:nvPicPr>
        <p:blipFill>
          <a:blip r:embed="rId3" cstate="print"/>
          <a:stretch>
            <a:fillRect/>
          </a:stretch>
        </p:blipFill>
        <p:spPr>
          <a:xfrm>
            <a:off x="2286000" y="198371"/>
            <a:ext cx="4972050" cy="858904"/>
          </a:xfrm>
          <a:prstGeom prst="rect">
            <a:avLst/>
          </a:prstGeom>
        </p:spPr>
      </p:pic>
      <p:sp>
        <p:nvSpPr>
          <p:cNvPr id="18" name="TextBox 17"/>
          <p:cNvSpPr txBox="1"/>
          <p:nvPr/>
        </p:nvSpPr>
        <p:spPr>
          <a:xfrm>
            <a:off x="1751897" y="232505"/>
            <a:ext cx="6116912"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«Новодугинский муниципальный округ»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385921"/>
            <a:ext cx="4403212" cy="3000821"/>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Облик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Новодугинского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округа определяют следующие факторы: выгодное географическое положение, близость промышленных и финансовых центров, богатый историко-культурный потенциал. </a:t>
            </a:r>
          </a:p>
          <a:p>
            <a:pPr indent="355600" algn="just"/>
            <a:r>
              <a:rPr lang="ru-RU" sz="500" dirty="0">
                <a:latin typeface="Open Sans" panose="020B0606030504020204" pitchFamily="34" charset="0"/>
                <a:ea typeface="Open Sans" panose="020B0606030504020204" pitchFamily="34" charset="0"/>
                <a:cs typeface="Open Sans" panose="020B0606030504020204" pitchFamily="34" charset="0"/>
              </a:rPr>
              <a:t> </a:t>
            </a:r>
            <a:r>
              <a:rPr lang="ru-RU" sz="500" dirty="0" smtClean="0">
                <a:latin typeface="Open Sans" panose="020B0606030504020204" pitchFamily="34" charset="0"/>
                <a:ea typeface="Open Sans" panose="020B0606030504020204" pitchFamily="34" charset="0"/>
                <a:cs typeface="Open Sans" panose="020B0606030504020204" pitchFamily="34" charset="0"/>
              </a:rPr>
              <a:t>   </a:t>
            </a:r>
            <a:endParaRPr lang="ru-RU" sz="4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Приоритетным направлением развития округа является сельское хозяйство. </a:t>
            </a:r>
          </a:p>
          <a:p>
            <a:pPr indent="355600" algn="just"/>
            <a:endParaRPr lang="ru-RU" sz="4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У нас богатое историческое прошлое. Здесь до сих пор сохранены исторические памятники-усадьбы великих деятелей России, внесших огромный вклад в ее историю. Здесь родина великого ученого-почвоведа В.В. Докучаева. В годы Великой Отечественной войны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новодугинцы</a:t>
            </a:r>
            <a:r>
              <a:rPr lang="ru-RU" sz="1200" dirty="0" smtClean="0">
                <a:latin typeface="Open Sans" panose="020B0606030504020204" pitchFamily="34" charset="0"/>
                <a:ea typeface="Open Sans" panose="020B0606030504020204" pitchFamily="34" charset="0"/>
                <a:cs typeface="Open Sans" panose="020B0606030504020204" pitchFamily="34" charset="0"/>
              </a:rPr>
              <a:t> вписали немало славных страниц в историю района. Мы свято храним память о прошлом, поддерживаем традиции родного края, гордимся  достижениями своих земляков и делаем все, чтобы жить достойно. </a:t>
            </a:r>
          </a:p>
        </p:txBody>
      </p:sp>
      <p:sp>
        <p:nvSpPr>
          <p:cNvPr id="22" name="TextBox 21"/>
          <p:cNvSpPr txBox="1"/>
          <p:nvPr/>
        </p:nvSpPr>
        <p:spPr>
          <a:xfrm>
            <a:off x="-262456" y="3752757"/>
            <a:ext cx="3633871"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Соколов</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Владимир Валентинович</a:t>
            </a:r>
          </a:p>
        </p:txBody>
      </p:sp>
      <p:sp>
        <p:nvSpPr>
          <p:cNvPr id="23" name="TextBox 22"/>
          <p:cNvSpPr txBox="1"/>
          <p:nvPr/>
        </p:nvSpPr>
        <p:spPr>
          <a:xfrm>
            <a:off x="4054650" y="1226070"/>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397664" y="4792680"/>
            <a:ext cx="6883399" cy="830997"/>
          </a:xfrm>
          <a:prstGeom prst="rect">
            <a:avLst/>
          </a:prstGeom>
          <a:noFill/>
        </p:spPr>
        <p:txBody>
          <a:bodyPr wrap="square" rtlCol="0">
            <a:spAutoFit/>
          </a:bodyPr>
          <a:lstStyle/>
          <a:p>
            <a:pPr indent="355600" algn="just"/>
            <a:r>
              <a:rPr lang="ru-RU" sz="1200" dirty="0" smtClean="0">
                <a:latin typeface="Open Sans" panose="020B0606030504020204" pitchFamily="34" charset="0"/>
                <a:ea typeface="Open Sans" panose="020B0606030504020204" pitchFamily="34" charset="0"/>
                <a:cs typeface="Open Sans" panose="020B0606030504020204" pitchFamily="34" charset="0"/>
              </a:rPr>
              <a:t>Приглашаю Вас посетить муниципальное образование «Новодугинский муниципальный округ» Смоленской области в любое удобное для Вас время для ознакомления с инвестиционным потенциалом района. Новодугинский округ всегда открыт для делового сотрудничества.  </a:t>
            </a:r>
          </a:p>
        </p:txBody>
      </p:sp>
      <p:sp>
        <p:nvSpPr>
          <p:cNvPr id="27" name="TextBox 26"/>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5" name="TextBox 24"/>
          <p:cNvSpPr txBox="1"/>
          <p:nvPr/>
        </p:nvSpPr>
        <p:spPr>
          <a:xfrm>
            <a:off x="1399521" y="6328409"/>
            <a:ext cx="4377457" cy="307777"/>
          </a:xfrm>
          <a:prstGeom prst="rect">
            <a:avLst/>
          </a:prstGeom>
          <a:noFill/>
        </p:spPr>
        <p:txBody>
          <a:bodyPr wrap="square" rtlCol="0">
            <a:spAutoFit/>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Новодугинский округ!</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Прямоугольник 2"/>
          <p:cNvSpPr/>
          <p:nvPr/>
        </p:nvSpPr>
        <p:spPr>
          <a:xfrm>
            <a:off x="397664" y="5612799"/>
            <a:ext cx="6339038" cy="646331"/>
          </a:xfrm>
          <a:prstGeom prst="rect">
            <a:avLst/>
          </a:prstGeom>
        </p:spPr>
        <p:txBody>
          <a:bodyPr wrap="square">
            <a:spAutoFit/>
          </a:bodyPr>
          <a:lstStyle/>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Надеюсь, что Ваш искренний интерес к нашему </a:t>
            </a:r>
            <a:r>
              <a:rPr lang="ru-RU" sz="1200" dirty="0" smtClean="0">
                <a:latin typeface="Open Sans" panose="020B0606030504020204" pitchFamily="34" charset="0"/>
                <a:ea typeface="Open Sans" panose="020B0606030504020204" pitchFamily="34" charset="0"/>
                <a:cs typeface="Open Sans" panose="020B0606030504020204" pitchFamily="34" charset="0"/>
              </a:rPr>
              <a:t>округу положит </a:t>
            </a:r>
            <a:r>
              <a:rPr lang="ru-RU" sz="1200" dirty="0">
                <a:latin typeface="Open Sans" panose="020B0606030504020204" pitchFamily="34" charset="0"/>
                <a:ea typeface="Open Sans" panose="020B0606030504020204" pitchFamily="34" charset="0"/>
                <a:cs typeface="Open Sans" panose="020B0606030504020204" pitchFamily="34" charset="0"/>
              </a:rPr>
              <a:t>начало плодотворному взаимовыгодному сотрудничеству и значительно расширит деловые связи.</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9160" y="1298620"/>
            <a:ext cx="2350637" cy="2350637"/>
          </a:xfrm>
          <a:prstGeom prst="rect">
            <a:avLst/>
          </a:prstGeom>
        </p:spPr>
      </p:pic>
    </p:spTree>
    <p:extLst>
      <p:ext uri="{BB962C8B-B14F-4D97-AF65-F5344CB8AC3E}">
        <p14:creationId xmlns:p14="http://schemas.microsoft.com/office/powerpoint/2010/main" xmlns="" val="1820890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853" y="3272500"/>
            <a:ext cx="6655737" cy="3870381"/>
          </a:xfrm>
          <a:prstGeom prst="rect">
            <a:avLst/>
          </a:prstGeom>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Picture 6" descr="http://tomnosti.info/dorogi-kak-i-pochemu-4/foto/174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2500" r="12500"/>
          <a:stretch/>
        </p:blipFill>
        <p:spPr bwMode="auto">
          <a:xfrm>
            <a:off x="539501" y="1335148"/>
            <a:ext cx="1052404" cy="997917"/>
          </a:xfrm>
          <a:prstGeom prst="ellipse">
            <a:avLst/>
          </a:prstGeom>
          <a:noFill/>
          <a:extLst>
            <a:ext uri="{909E8E84-426E-40DD-AFC4-6F175D3DCCD1}">
              <a14:hiddenFill xmlns:a14="http://schemas.microsoft.com/office/drawing/2010/main" xmlns="">
                <a:solidFill>
                  <a:srgbClr val="FFFFFF"/>
                </a:solidFill>
              </a14:hiddenFill>
            </a:ext>
          </a:extLst>
        </p:spPr>
      </p:pic>
      <p:pic>
        <p:nvPicPr>
          <p:cNvPr id="34" name="Рисунок 3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4403" y="1305357"/>
            <a:ext cx="1057501" cy="1057501"/>
          </a:xfrm>
          <a:prstGeom prst="rect">
            <a:avLst/>
          </a:prstGeom>
        </p:spPr>
      </p:pic>
      <p:pic>
        <p:nvPicPr>
          <p:cNvPr id="35" name="Рисунок 34"/>
          <p:cNvPicPr>
            <a:picLocks noChangeAspect="1"/>
          </p:cNvPicPr>
          <p:nvPr/>
        </p:nvPicPr>
        <p:blipFill>
          <a:blip r:embed="rId7" cstate="print">
            <a:lum bright="70000" contrast="-70000"/>
            <a:extLst>
              <a:ext uri="{BEBA8EAE-BF5A-486C-A8C5-ECC9F3942E4B}">
                <a14:imgProps xmlns:a14="http://schemas.microsoft.com/office/drawing/2010/main" xmlns="">
                  <a14:imgLayer r:embed="rId8">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735472" y="2029380"/>
            <a:ext cx="2621866" cy="1175278"/>
          </a:xfrm>
          <a:prstGeom prst="rect">
            <a:avLst/>
          </a:prstGeom>
        </p:spPr>
      </p:pic>
      <p:sp>
        <p:nvSpPr>
          <p:cNvPr id="36" name="TextBox 35"/>
          <p:cNvSpPr txBox="1"/>
          <p:nvPr/>
        </p:nvSpPr>
        <p:spPr>
          <a:xfrm>
            <a:off x="1810872" y="1138499"/>
            <a:ext cx="5220828" cy="600164"/>
          </a:xfrm>
          <a:prstGeom prst="rect">
            <a:avLst/>
          </a:prstGeom>
          <a:noFill/>
        </p:spPr>
        <p:txBody>
          <a:bodyPr wrap="square" rtlCol="0">
            <a:spAutoFit/>
          </a:bodyPr>
          <a:lstStyle/>
          <a:p>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a:t>
            </a:r>
          </a:p>
          <a:p>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регионального значения:</a:t>
            </a:r>
          </a:p>
        </p:txBody>
      </p:sp>
      <p:sp>
        <p:nvSpPr>
          <p:cNvPr id="37" name="TextBox 36"/>
          <p:cNvSpPr txBox="1"/>
          <p:nvPr/>
        </p:nvSpPr>
        <p:spPr>
          <a:xfrm>
            <a:off x="4512038" y="1417931"/>
            <a:ext cx="3092349"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9" name="Рисунок 3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109808" y="1843649"/>
            <a:ext cx="468176" cy="468176"/>
          </a:xfrm>
          <a:prstGeom prst="rect">
            <a:avLst/>
          </a:prstGeom>
        </p:spPr>
      </p:pic>
      <p:sp>
        <p:nvSpPr>
          <p:cNvPr id="42" name="Прямоугольник 41"/>
          <p:cNvSpPr/>
          <p:nvPr/>
        </p:nvSpPr>
        <p:spPr>
          <a:xfrm>
            <a:off x="2577985" y="1820414"/>
            <a:ext cx="2120796" cy="523220"/>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Р-134 Смоленск-</a:t>
            </a:r>
          </a:p>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Вязьма-Зубцов</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556244" y="3092365"/>
            <a:ext cx="468176" cy="535748"/>
          </a:xfrm>
          <a:prstGeom prst="rect">
            <a:avLst/>
          </a:prstGeom>
        </p:spPr>
      </p:pic>
      <p:sp>
        <p:nvSpPr>
          <p:cNvPr id="44" name="Прямоугольник 43"/>
          <p:cNvSpPr/>
          <p:nvPr/>
        </p:nvSpPr>
        <p:spPr>
          <a:xfrm>
            <a:off x="3050682" y="3181423"/>
            <a:ext cx="1726840"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Вязьма-Ржев</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0" y="2368997"/>
            <a:ext cx="208358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4770985" y="2412056"/>
            <a:ext cx="2586353"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9,9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4735472" y="2794640"/>
            <a:ext cx="2621866"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230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прочие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4735473" y="2038702"/>
            <a:ext cx="2621866"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28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2061031" y="2417757"/>
            <a:ext cx="4531823" cy="600164"/>
          </a:xfrm>
          <a:prstGeom prst="rect">
            <a:avLst/>
          </a:prstGeom>
          <a:noFill/>
        </p:spPr>
        <p:txBody>
          <a:bodyPr wrap="square" rtlCol="0">
            <a:spAutoFit/>
          </a:bodyPr>
          <a:lstStyle/>
          <a:p>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a:t>
            </a:r>
          </a:p>
          <a:p>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магистраль:</a:t>
            </a:r>
          </a:p>
        </p:txBody>
      </p:sp>
      <p:sp>
        <p:nvSpPr>
          <p:cNvPr id="50" name="Прямоугольник 49"/>
          <p:cNvSpPr/>
          <p:nvPr/>
        </p:nvSpPr>
        <p:spPr>
          <a:xfrm>
            <a:off x="672121" y="1433902"/>
            <a:ext cx="775124" cy="830997"/>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302 км</a:t>
            </a:r>
            <a:endParaRPr lang="ru-RU" sz="2400" dirty="0">
              <a:solidFill>
                <a:schemeClr val="bg1"/>
              </a:solidFill>
            </a:endParaRPr>
          </a:p>
        </p:txBody>
      </p:sp>
      <p:sp>
        <p:nvSpPr>
          <p:cNvPr id="24" name="TextBox 23"/>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330900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21735" y="7190343"/>
            <a:ext cx="41402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организации, оказывающие услуги связи</a:t>
            </a:r>
          </a:p>
        </p:txBody>
      </p:sp>
      <p:sp>
        <p:nvSpPr>
          <p:cNvPr id="39" name="TextBox 38"/>
          <p:cNvSpPr txBox="1"/>
          <p:nvPr/>
        </p:nvSpPr>
        <p:spPr>
          <a:xfrm>
            <a:off x="2121300" y="1198928"/>
            <a:ext cx="412292" cy="584775"/>
          </a:xfrm>
          <a:prstGeom prst="rect">
            <a:avLst/>
          </a:prstGeom>
          <a:noFill/>
        </p:spPr>
        <p:txBody>
          <a:bodyPr wrap="non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2</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flipH="1">
            <a:off x="6403216" y="2972541"/>
            <a:ext cx="806564"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15</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4</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168296" y="3543470"/>
            <a:ext cx="1529785"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сотой связи</a:t>
            </a:r>
          </a:p>
        </p:txBody>
      </p:sp>
      <p:sp>
        <p:nvSpPr>
          <p:cNvPr id="44" name="TextBox 43"/>
          <p:cNvSpPr txBox="1"/>
          <p:nvPr/>
        </p:nvSpPr>
        <p:spPr>
          <a:xfrm>
            <a:off x="4458728" y="5276864"/>
            <a:ext cx="2197206" cy="95410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a:t>
            </a:r>
          </a:p>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спутниковое телерадиовещание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97416" y="3105126"/>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96219" y="5191829"/>
            <a:ext cx="1237827" cy="1237827"/>
          </a:xfrm>
          <a:prstGeom prst="rect">
            <a:avLst/>
          </a:prstGeom>
        </p:spPr>
      </p:pic>
      <p:sp>
        <p:nvSpPr>
          <p:cNvPr id="53" name="TextBox 52"/>
          <p:cNvSpPr txBox="1"/>
          <p:nvPr/>
        </p:nvSpPr>
        <p:spPr>
          <a:xfrm>
            <a:off x="4590929" y="1439427"/>
            <a:ext cx="2672198" cy="830997"/>
          </a:xfrm>
          <a:prstGeom prst="rect">
            <a:avLst/>
          </a:prstGeom>
          <a:noFill/>
        </p:spPr>
        <p:txBody>
          <a:bodyPr wrap="square" rtlCol="0">
            <a:spAutoFit/>
          </a:bodyPr>
          <a:lstStyle/>
          <a:p>
            <a:pPr marL="182563" indent="-182563">
              <a:buAutoNum type="arabicPeriod"/>
              <a:tabLst>
                <a:tab pos="176213" algn="l"/>
              </a:tabLst>
            </a:pPr>
            <a:r>
              <a:rPr lang="ru-RU" sz="1200" dirty="0" smtClean="0">
                <a:latin typeface="Open Sans" pitchFamily="34" charset="0"/>
                <a:ea typeface="Open Sans" pitchFamily="34" charset="0"/>
                <a:cs typeface="Open Sans" pitchFamily="34" charset="0"/>
              </a:rPr>
              <a:t>Вяземский сервисный центр Смоленского филиала ПАО «</a:t>
            </a:r>
            <a:r>
              <a:rPr lang="ru-RU" sz="1200" dirty="0" err="1" smtClean="0">
                <a:latin typeface="Open Sans" pitchFamily="34" charset="0"/>
                <a:ea typeface="Open Sans" pitchFamily="34" charset="0"/>
                <a:cs typeface="Open Sans" pitchFamily="34" charset="0"/>
              </a:rPr>
              <a:t>Ростелеком</a:t>
            </a:r>
            <a:r>
              <a:rPr lang="ru-RU" sz="1200" dirty="0" smtClean="0">
                <a:latin typeface="Open Sans" pitchFamily="34" charset="0"/>
                <a:ea typeface="Open Sans" pitchFamily="34" charset="0"/>
                <a:cs typeface="Open Sans" pitchFamily="34" charset="0"/>
              </a:rPr>
              <a:t>»</a:t>
            </a:r>
          </a:p>
          <a:p>
            <a:pPr marL="182563" indent="-182563">
              <a:buAutoNum type="arabicPeriod"/>
              <a:tabLst>
                <a:tab pos="176213" algn="l"/>
              </a:tabLst>
            </a:pPr>
            <a:r>
              <a:rPr lang="ru-RU" sz="1200" dirty="0" smtClean="0">
                <a:latin typeface="Open Sans" pitchFamily="34" charset="0"/>
                <a:ea typeface="Open Sans" pitchFamily="34" charset="0"/>
                <a:cs typeface="Open Sans" pitchFamily="34" charset="0"/>
              </a:rPr>
              <a:t> Филиал АО «Почта России»</a:t>
            </a:r>
          </a:p>
        </p:txBody>
      </p:sp>
      <p:sp>
        <p:nvSpPr>
          <p:cNvPr id="54" name="TextBox 53"/>
          <p:cNvSpPr txBox="1"/>
          <p:nvPr/>
        </p:nvSpPr>
        <p:spPr>
          <a:xfrm>
            <a:off x="636432" y="4364371"/>
            <a:ext cx="1841732" cy="1600438"/>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Билайн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Теле-2</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Мегафон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04907" y="4711382"/>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30081" y="4297188"/>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00791" y="5577999"/>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48566" y="5202502"/>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rot="3075319">
            <a:off x="4325805" y="2716097"/>
            <a:ext cx="969094" cy="124033"/>
          </a:xfrm>
          <a:prstGeom prst="rect">
            <a:avLst/>
          </a:prstGeom>
        </p:spPr>
      </p:pic>
      <p:sp>
        <p:nvSpPr>
          <p:cNvPr id="32" name="TextBox 31"/>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3" name="Рисунок 32"/>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2578995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8270"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68296" y="1126792"/>
            <a:ext cx="2795137" cy="936966"/>
          </a:xfrm>
          <a:prstGeom prst="rect">
            <a:avLst/>
          </a:prstGeom>
        </p:spPr>
      </p:pic>
      <p:pic>
        <p:nvPicPr>
          <p:cNvPr id="25" name="Рисунок 24"/>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68295" y="3212256"/>
            <a:ext cx="2795137" cy="936966"/>
          </a:xfrm>
          <a:prstGeom prst="rect">
            <a:avLst/>
          </a:prstGeom>
        </p:spPr>
      </p:pic>
      <p:sp>
        <p:nvSpPr>
          <p:cNvPr id="28" name="TextBox 27"/>
          <p:cNvSpPr txBox="1"/>
          <p:nvPr/>
        </p:nvSpPr>
        <p:spPr>
          <a:xfrm>
            <a:off x="797135" y="4235672"/>
            <a:ext cx="1338828" cy="923330"/>
          </a:xfrm>
          <a:prstGeom prst="rect">
            <a:avLst/>
          </a:prstGeom>
          <a:noFill/>
        </p:spPr>
        <p:txBody>
          <a:bodyPr wrap="non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5,757</a:t>
            </a:r>
            <a:endPar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686685" y="2143608"/>
            <a:ext cx="1566454" cy="923330"/>
          </a:xfrm>
          <a:prstGeom prst="rect">
            <a:avLst/>
          </a:prstGeom>
          <a:noFill/>
        </p:spPr>
        <p:txBody>
          <a:bodyPr wrap="non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310,2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199" y="1272109"/>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219" y="3396539"/>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8199" y="5326910"/>
            <a:ext cx="2308594" cy="1388633"/>
          </a:xfrm>
          <a:prstGeom prst="rect">
            <a:avLst/>
          </a:prstGeom>
          <a:effectLst>
            <a:softEdge rad="63500"/>
          </a:effectLst>
        </p:spPr>
      </p:pic>
      <p:pic>
        <p:nvPicPr>
          <p:cNvPr id="43" name="Рисунок 42"/>
          <p:cNvPicPr>
            <a:picLocks noChangeAspect="1"/>
          </p:cNvPicPr>
          <p:nvPr/>
        </p:nvPicPr>
        <p:blipFill>
          <a:blip r:embed="rId6" cstate="print">
            <a:duotone>
              <a:prstClr val="black"/>
              <a:srgbClr val="EEEEAE">
                <a:tint val="45000"/>
                <a:satMod val="400000"/>
              </a:srgbClr>
            </a:duotone>
            <a:extLst>
              <a:ext uri="{BEBA8EAE-BF5A-486C-A8C5-ECC9F3942E4B}">
                <a14:imgProps xmlns:a14="http://schemas.microsoft.com/office/drawing/2010/main" xmlns="">
                  <a14:imgLayer r:embed="rId4">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3253099" y="1556562"/>
            <a:ext cx="4070847" cy="876972"/>
          </a:xfrm>
          <a:prstGeom prst="rect">
            <a:avLst/>
          </a:prstGeom>
          <a:ln>
            <a:solidFill>
              <a:schemeClr val="tx1"/>
            </a:solidFill>
            <a:prstDash val="lgDash"/>
          </a:ln>
        </p:spPr>
      </p:pic>
      <p:pic>
        <p:nvPicPr>
          <p:cNvPr id="44" name="Рисунок 43"/>
          <p:cNvPicPr>
            <a:picLocks noChangeAspect="1"/>
          </p:cNvPicPr>
          <p:nvPr/>
        </p:nvPicPr>
        <p:blipFill>
          <a:blip r:embed="rId7" cstate="print">
            <a:duotone>
              <a:prstClr val="black"/>
              <a:srgbClr val="E8E8A8">
                <a:tint val="45000"/>
                <a:satMod val="400000"/>
              </a:srgbClr>
            </a:duotone>
            <a:extLst>
              <a:ext uri="{BEBA8EAE-BF5A-486C-A8C5-ECC9F3942E4B}">
                <a14:imgProps xmlns:a14="http://schemas.microsoft.com/office/drawing/2010/main" xmlns="">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3173335" y="4938374"/>
            <a:ext cx="3305779" cy="1065990"/>
          </a:xfrm>
          <a:prstGeom prst="rect">
            <a:avLst/>
          </a:prstGeom>
          <a:ln>
            <a:solidFill>
              <a:schemeClr val="tx1"/>
            </a:solidFill>
            <a:prstDash val="lgDash"/>
          </a:ln>
        </p:spPr>
      </p:pic>
      <p:pic>
        <p:nvPicPr>
          <p:cNvPr id="45" name="Рисунок 44"/>
          <p:cNvPicPr>
            <a:picLocks noChangeAspect="1"/>
          </p:cNvPicPr>
          <p:nvPr/>
        </p:nvPicPr>
        <p:blipFill>
          <a:blip r:embed="rId8" cstate="print">
            <a:duotone>
              <a:prstClr val="black"/>
              <a:srgbClr val="D2EECC">
                <a:tint val="45000"/>
                <a:satMod val="400000"/>
              </a:srgbClr>
            </a:duotone>
            <a:extLst>
              <a:ext uri="{BEBA8EAE-BF5A-486C-A8C5-ECC9F3942E4B}">
                <a14:imgProps xmlns:a14="http://schemas.microsoft.com/office/drawing/2010/main" xmlns="">
                  <a14:imgLayer r:embed="rId4">
                    <a14:imgEffect>
                      <a14:sharpenSoften amount="-50000"/>
                    </a14:imgEffect>
                    <a14:imgEffect>
                      <a14:colorTemperature colorTemp="5300"/>
                    </a14:imgEffect>
                    <a14:imgEffect>
                      <a14:saturation sat="33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3173632" y="3300175"/>
            <a:ext cx="4181173" cy="680896"/>
          </a:xfrm>
          <a:prstGeom prst="rect">
            <a:avLst/>
          </a:prstGeom>
          <a:ln>
            <a:solidFill>
              <a:schemeClr val="accent5">
                <a:lumMod val="50000"/>
              </a:schemeClr>
            </a:solidFill>
            <a:prstDash val="lgDash"/>
          </a:ln>
        </p:spPr>
      </p:pic>
      <p:sp>
        <p:nvSpPr>
          <p:cNvPr id="48" name="TextBox 47"/>
          <p:cNvSpPr txBox="1"/>
          <p:nvPr/>
        </p:nvSpPr>
        <p:spPr>
          <a:xfrm>
            <a:off x="3213217" y="2813663"/>
            <a:ext cx="3539815" cy="369332"/>
          </a:xfrm>
          <a:prstGeom prst="rect">
            <a:avLst/>
          </a:prstGeom>
          <a:noFill/>
        </p:spPr>
        <p:txBody>
          <a:bodyPr wrap="none" rtlCol="0">
            <a:spAutoFit/>
          </a:bodyPr>
          <a:lstStyle/>
          <a:p>
            <a:r>
              <a:rPr lang="ru-RU" b="1"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Прием отходов металлолома</a:t>
            </a:r>
            <a:endPar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173335" y="4465005"/>
            <a:ext cx="2954078" cy="369332"/>
          </a:xfrm>
          <a:prstGeom prst="rect">
            <a:avLst/>
          </a:prstGeom>
          <a:noFill/>
        </p:spPr>
        <p:txBody>
          <a:bodyPr wrap="non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Производственная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3173335" y="1036463"/>
            <a:ext cx="2372765" cy="369332"/>
          </a:xfrm>
          <a:prstGeom prst="rect">
            <a:avLst/>
          </a:prstGeom>
          <a:noFill/>
        </p:spPr>
        <p:txBody>
          <a:bodyPr wrap="non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3144985" y="3359904"/>
            <a:ext cx="4166041" cy="261610"/>
          </a:xfrm>
          <a:prstGeom prst="rect">
            <a:avLst/>
          </a:prstGeom>
          <a:noFill/>
        </p:spPr>
        <p:txBody>
          <a:bodyPr wrap="square" rtlCol="0">
            <a:spAutoFit/>
          </a:bodyPr>
          <a:lstStyle/>
          <a:p>
            <a:r>
              <a:rPr lang="ru-RU" sz="1100" dirty="0" smtClean="0">
                <a:latin typeface="Open Sans" panose="020B0806030504020204" pitchFamily="34" charset="0"/>
                <a:ea typeface="Open Sans" panose="020B0806030504020204" pitchFamily="34" charset="0"/>
                <a:cs typeface="Open Sans" panose="020B0806030504020204" pitchFamily="34" charset="0"/>
              </a:rPr>
              <a:t>В 2024г. ООО «Арена </a:t>
            </a:r>
            <a:r>
              <a:rPr lang="ru-RU" sz="1100" dirty="0" err="1" smtClean="0">
                <a:latin typeface="Open Sans" panose="020B0806030504020204" pitchFamily="34" charset="0"/>
                <a:ea typeface="Open Sans" panose="020B0806030504020204" pitchFamily="34" charset="0"/>
                <a:cs typeface="Open Sans" panose="020B0806030504020204" pitchFamily="34" charset="0"/>
              </a:rPr>
              <a:t>Принт</a:t>
            </a:r>
            <a:r>
              <a:rPr lang="ru-RU" sz="1100" dirty="0" smtClean="0">
                <a:latin typeface="Open Sans" panose="020B0806030504020204" pitchFamily="34" charset="0"/>
                <a:ea typeface="Open Sans" panose="020B0806030504020204" pitchFamily="34" charset="0"/>
                <a:cs typeface="Open Sans" panose="020B0806030504020204" pitchFamily="34" charset="0"/>
              </a:rPr>
              <a:t>» освоено 458 тыс. руб.</a:t>
            </a:r>
            <a:endParaRPr lang="ru-RU" sz="1100" dirty="0">
              <a:latin typeface="Open Sans" panose="020B0806030504020204" pitchFamily="34" charset="0"/>
              <a:ea typeface="Open Sans" panose="020B0806030504020204" pitchFamily="34" charset="0"/>
              <a:cs typeface="Open Sans" panose="020B0806030504020204" pitchFamily="34" charset="0"/>
            </a:endParaRPr>
          </a:p>
        </p:txBody>
      </p:sp>
      <p:sp>
        <p:nvSpPr>
          <p:cNvPr id="52" name="TextBox 51"/>
          <p:cNvSpPr txBox="1"/>
          <p:nvPr/>
        </p:nvSpPr>
        <p:spPr>
          <a:xfrm>
            <a:off x="3138006" y="4938374"/>
            <a:ext cx="3305779" cy="769441"/>
          </a:xfrm>
          <a:prstGeom prst="rect">
            <a:avLst/>
          </a:prstGeom>
          <a:noFill/>
        </p:spPr>
        <p:txBody>
          <a:bodyPr wrap="square" rtlCol="0">
            <a:spAutoFit/>
          </a:bodyPr>
          <a:lstStyle/>
          <a:p>
            <a:pPr indent="179388" algn="just"/>
            <a:r>
              <a:rPr lang="ru-RU" sz="1100" dirty="0" smtClean="0">
                <a:latin typeface="Open Sans" panose="020B0806030504020204" pitchFamily="34" charset="0"/>
                <a:ea typeface="Open Sans" panose="020B0806030504020204" pitchFamily="34" charset="0"/>
                <a:cs typeface="Open Sans" panose="020B0806030504020204" pitchFamily="34" charset="0"/>
              </a:rPr>
              <a:t>Значительные объемы инвестиций осваиваются ТОСП ФЛ ПАО «</a:t>
            </a:r>
            <a:r>
              <a:rPr lang="ru-RU" sz="1100" dirty="0" err="1" smtClean="0">
                <a:latin typeface="Open Sans" panose="020B0806030504020204" pitchFamily="34" charset="0"/>
                <a:ea typeface="Open Sans" panose="020B0806030504020204" pitchFamily="34" charset="0"/>
                <a:cs typeface="Open Sans" panose="020B0806030504020204" pitchFamily="34" charset="0"/>
              </a:rPr>
              <a:t>Россети</a:t>
            </a:r>
            <a:r>
              <a:rPr lang="ru-RU" sz="1100" dirty="0" smtClean="0">
                <a:latin typeface="Open Sans" panose="020B0806030504020204" pitchFamily="34" charset="0"/>
                <a:ea typeface="Open Sans" panose="020B0806030504020204" pitchFamily="34" charset="0"/>
                <a:cs typeface="Open Sans" panose="020B0806030504020204" pitchFamily="34" charset="0"/>
              </a:rPr>
              <a:t> </a:t>
            </a:r>
            <a:r>
              <a:rPr lang="ru-RU" sz="1100" dirty="0" err="1" smtClean="0">
                <a:latin typeface="Open Sans" panose="020B0806030504020204" pitchFamily="34" charset="0"/>
                <a:ea typeface="Open Sans" panose="020B0806030504020204" pitchFamily="34" charset="0"/>
                <a:cs typeface="Open Sans" panose="020B0806030504020204" pitchFamily="34" charset="0"/>
              </a:rPr>
              <a:t>центр-Смоленскэнерго</a:t>
            </a:r>
            <a:r>
              <a:rPr lang="ru-RU" sz="1100" dirty="0" smtClean="0">
                <a:latin typeface="Open Sans" panose="020B0806030504020204" pitchFamily="34" charset="0"/>
                <a:ea typeface="Open Sans" panose="020B0806030504020204" pitchFamily="34" charset="0"/>
                <a:cs typeface="Open Sans" panose="020B0806030504020204" pitchFamily="34" charset="0"/>
              </a:rPr>
              <a:t>»: в 2024 г. освоено   41,964 млн. руб. за счет собственных средств.</a:t>
            </a:r>
            <a:endParaRPr lang="ru-RU" sz="1100" dirty="0">
              <a:latin typeface="Open Sans" panose="020B0806030504020204" pitchFamily="34" charset="0"/>
              <a:ea typeface="Open Sans" panose="020B0806030504020204" pitchFamily="34" charset="0"/>
              <a:cs typeface="Open Sans" panose="020B0806030504020204" pitchFamily="34" charset="0"/>
            </a:endParaRPr>
          </a:p>
        </p:txBody>
      </p:sp>
      <p:sp>
        <p:nvSpPr>
          <p:cNvPr id="53" name="TextBox 52"/>
          <p:cNvSpPr txBox="1"/>
          <p:nvPr/>
        </p:nvSpPr>
        <p:spPr>
          <a:xfrm>
            <a:off x="3213217" y="1525688"/>
            <a:ext cx="4150610" cy="600164"/>
          </a:xfrm>
          <a:prstGeom prst="rect">
            <a:avLst/>
          </a:prstGeom>
          <a:noFill/>
        </p:spPr>
        <p:txBody>
          <a:bodyPr wrap="square" rtlCol="0">
            <a:spAutoFit/>
          </a:bodyPr>
          <a:lstStyle/>
          <a:p>
            <a:pPr indent="268288" algn="just"/>
            <a:r>
              <a:rPr lang="ru-RU" sz="1100" dirty="0" smtClean="0">
                <a:latin typeface="Open Sans" panose="020B0806030504020204" pitchFamily="34" charset="0"/>
                <a:ea typeface="Open Sans" panose="020B0806030504020204" pitchFamily="34" charset="0"/>
                <a:cs typeface="Open Sans" panose="020B0806030504020204" pitchFamily="34" charset="0"/>
              </a:rPr>
              <a:t>Значительный объем инвестиций освоен торговыми предприятиями (за счет выполнения работ в магазинах «Магнит» и «Пятерочка») – 11,4 млн. руб.</a:t>
            </a:r>
            <a:endParaRPr lang="ru-RU" sz="1100" dirty="0">
              <a:latin typeface="Open Sans" panose="020B0806030504020204" pitchFamily="34" charset="0"/>
              <a:ea typeface="Open Sans" panose="020B0806030504020204" pitchFamily="34" charset="0"/>
              <a:cs typeface="Open Sans" panose="020B0806030504020204" pitchFamily="34" charset="0"/>
            </a:endParaRPr>
          </a:p>
        </p:txBody>
      </p:sp>
      <p:sp>
        <p:nvSpPr>
          <p:cNvPr id="38" name="TextBox 37"/>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9" name="Рисунок 3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251820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95350"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1" name="Рисунок 30"/>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29487" y="1177153"/>
            <a:ext cx="2422382" cy="848350"/>
          </a:xfrm>
          <a:prstGeom prst="rect">
            <a:avLst/>
          </a:prstGeom>
        </p:spPr>
      </p:pic>
      <p:pic>
        <p:nvPicPr>
          <p:cNvPr id="32" name="Рисунок 31"/>
          <p:cNvPicPr>
            <a:picLocks noChangeAspect="1"/>
          </p:cNvPicPr>
          <p:nvPr/>
        </p:nvPicPr>
        <p:blipFill>
          <a:blip r:embed="rId5" cstate="print"/>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623069" y="2081424"/>
            <a:ext cx="585418" cy="523220"/>
          </a:xfrm>
          <a:prstGeom prst="rect">
            <a:avLst/>
          </a:prstGeom>
          <a:noFill/>
        </p:spPr>
        <p:txBody>
          <a:bodyPr wrap="none" rtlCol="0">
            <a:spAutoFit/>
          </a:bodyPr>
          <a:lstStyle/>
          <a:p>
            <a:pPr algn="ctr"/>
            <a:r>
              <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97</a:t>
            </a:r>
          </a:p>
        </p:txBody>
      </p:sp>
      <p:sp>
        <p:nvSpPr>
          <p:cNvPr id="49" name="TextBox 48"/>
          <p:cNvSpPr txBox="1"/>
          <p:nvPr/>
        </p:nvSpPr>
        <p:spPr>
          <a:xfrm>
            <a:off x="3546283" y="153456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580226" y="4307331"/>
            <a:ext cx="1452636" cy="1452636"/>
          </a:xfrm>
          <a:prstGeom prst="rect">
            <a:avLst/>
          </a:prstGeom>
        </p:spPr>
      </p:pic>
      <p:sp>
        <p:nvSpPr>
          <p:cNvPr id="52" name="TextBox 51"/>
          <p:cNvSpPr txBox="1"/>
          <p:nvPr/>
        </p:nvSpPr>
        <p:spPr>
          <a:xfrm>
            <a:off x="5790202" y="4495040"/>
            <a:ext cx="1050288"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675</a:t>
            </a: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a:t>
            </a:r>
            <a:r>
              <a:rPr lang="ru-RU" sz="2800" b="1" dirty="0" err="1"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в.м</a:t>
            </a: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7" cstate="print">
            <a:lum bright="70000" contrast="-70000"/>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00732" y="3624491"/>
            <a:ext cx="1184940"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720,5</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8" name="Picture 2" descr="http://fbm.ru/wp-content/uploads/2015/10/52321671830b1.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9750" r="5916"/>
          <a:stretch/>
        </p:blipFill>
        <p:spPr bwMode="auto">
          <a:xfrm>
            <a:off x="3511464" y="2757116"/>
            <a:ext cx="1393521" cy="1393521"/>
          </a:xfrm>
          <a:prstGeom prst="ellipse">
            <a:avLst/>
          </a:prstGeom>
          <a:noFill/>
          <a:extLst>
            <a:ext uri="{909E8E84-426E-40DD-AFC4-6F175D3DCCD1}">
              <a14:hiddenFill xmlns:a14="http://schemas.microsoft.com/office/drawing/2010/main" xmlns="">
                <a:solidFill>
                  <a:srgbClr val="FFFFFF"/>
                </a:solidFill>
              </a14:hiddenFill>
            </a:ext>
          </a:extLst>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xmlns="">
                <a:solidFill>
                  <a:srgbClr val="FFFFFF"/>
                </a:solidFill>
              </a14:hiddenFill>
            </a:ext>
          </a:extLst>
        </p:spPr>
      </p:pic>
      <p:pic>
        <p:nvPicPr>
          <p:cNvPr id="61" name="Рисунок 6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663181" y="1122555"/>
            <a:ext cx="1470345" cy="1470345"/>
          </a:xfrm>
          <a:prstGeom prst="rect">
            <a:avLst/>
          </a:prstGeom>
        </p:spPr>
      </p:pic>
      <p:sp>
        <p:nvSpPr>
          <p:cNvPr id="62" name="TextBox 61"/>
          <p:cNvSpPr txBox="1"/>
          <p:nvPr/>
        </p:nvSpPr>
        <p:spPr>
          <a:xfrm>
            <a:off x="6148925" y="1396587"/>
            <a:ext cx="506870" cy="769441"/>
          </a:xfrm>
          <a:prstGeom prst="rect">
            <a:avLst/>
          </a:prstGeom>
          <a:noFill/>
        </p:spPr>
        <p:txBody>
          <a:bodyPr wrap="none" rtlCol="0">
            <a:spAutoFit/>
          </a:bodyPr>
          <a:lstStyle/>
          <a:p>
            <a:r>
              <a:rPr lang="ru-RU" sz="4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58798" y="3069157"/>
            <a:ext cx="672172" cy="646331"/>
          </a:xfrm>
          <a:prstGeom prst="rect">
            <a:avLst/>
          </a:prstGeom>
          <a:noFill/>
        </p:spPr>
        <p:txBody>
          <a:bodyPr wrap="none" rtlCol="0">
            <a:spAutoFit/>
          </a:bodyPr>
          <a:lstStyle/>
          <a:p>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11</a:t>
            </a:r>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Рисунок 6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29" name="TextBox 28"/>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3" name="Рисунок 32"/>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3720391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8" name="Диаграмма 17"/>
          <p:cNvGraphicFramePr/>
          <p:nvPr>
            <p:extLst>
              <p:ext uri="{D42A27DB-BD31-4B8C-83A1-F6EECF244321}">
                <p14:modId xmlns:p14="http://schemas.microsoft.com/office/powerpoint/2010/main" xmlns="" val="1104637257"/>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0" y="1231142"/>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xmlns="" val="3544042973"/>
              </p:ext>
            </p:extLst>
          </p:nvPr>
        </p:nvGraphicFramePr>
        <p:xfrm>
          <a:off x="267914" y="1909894"/>
          <a:ext cx="3220552" cy="2134981"/>
        </p:xfrm>
        <a:graphic>
          <a:graphicData uri="http://schemas.openxmlformats.org/drawingml/2006/table">
            <a:tbl>
              <a:tblPr firstRow="1" bandRow="1">
                <a:tableStyleId>{5C22544A-7EE6-4342-B048-85BDC9FD1C3A}</a:tableStyleId>
              </a:tblPr>
              <a:tblGrid>
                <a:gridCol w="1515916">
                  <a:extLst>
                    <a:ext uri="{9D8B030D-6E8A-4147-A177-3AD203B41FA5}">
                      <a16:colId xmlns:a16="http://schemas.microsoft.com/office/drawing/2014/main" xmlns="" val="271249730"/>
                    </a:ext>
                  </a:extLst>
                </a:gridCol>
                <a:gridCol w="1704636">
                  <a:extLst>
                    <a:ext uri="{9D8B030D-6E8A-4147-A177-3AD203B41FA5}">
                      <a16:colId xmlns:a16="http://schemas.microsoft.com/office/drawing/2014/main" xmlns="" val="3658549356"/>
                    </a:ext>
                  </a:extLst>
                </a:gridCol>
              </a:tblGrid>
              <a:tr h="428586">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xmlns="" val="446570374"/>
                  </a:ext>
                </a:extLst>
              </a:tr>
              <a:tr h="1706395">
                <a:tc>
                  <a:txBody>
                    <a:bodyPr/>
                    <a:lstStyle/>
                    <a:p>
                      <a:pPr algn="ctr"/>
                      <a:r>
                        <a:rPr lang="ru-RU" sz="1100" kern="1200" dirty="0" smtClean="0">
                          <a:solidFill>
                            <a:schemeClr val="dk1"/>
                          </a:solidFill>
                          <a:latin typeface="Open Sans" pitchFamily="34" charset="0"/>
                          <a:ea typeface="Open Sans" pitchFamily="34" charset="0"/>
                          <a:cs typeface="Open Sans" pitchFamily="34" charset="0"/>
                        </a:rPr>
                        <a:t>Смоленское отделение № 8609/0128 ПАО «Сбербанка России»</a:t>
                      </a:r>
                      <a:endParaRPr lang="ru-RU" sz="1100" dirty="0">
                        <a:solidFill>
                          <a:srgbClr val="002060"/>
                        </a:solidFill>
                        <a:latin typeface="Open Sans" pitchFamily="34" charset="0"/>
                        <a:ea typeface="Open Sans" pitchFamily="34" charset="0"/>
                        <a:cs typeface="Open San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latinLnBrk="1"/>
                      <a:r>
                        <a:rPr lang="ru-RU" sz="1100" kern="1200" dirty="0" smtClean="0">
                          <a:solidFill>
                            <a:schemeClr val="dk1"/>
                          </a:solidFill>
                          <a:latin typeface="Open Sans" pitchFamily="34" charset="0"/>
                          <a:ea typeface="Open Sans" pitchFamily="34" charset="0"/>
                          <a:cs typeface="Open Sans" pitchFamily="34" charset="0"/>
                        </a:rPr>
                        <a:t>Агентский центр</a:t>
                      </a:r>
                      <a:r>
                        <a:rPr lang="ru-RU" sz="1100" kern="1200" baseline="0" dirty="0" smtClean="0">
                          <a:solidFill>
                            <a:schemeClr val="dk1"/>
                          </a:solidFill>
                          <a:latin typeface="Open Sans" pitchFamily="34" charset="0"/>
                          <a:ea typeface="Open Sans" pitchFamily="34" charset="0"/>
                          <a:cs typeface="Open Sans" pitchFamily="34" charset="0"/>
                        </a:rPr>
                        <a:t> «Новодугинский» филиала СК ПА</a:t>
                      </a:r>
                      <a:r>
                        <a:rPr lang="ru-RU" sz="1100" kern="1200" dirty="0" smtClean="0">
                          <a:solidFill>
                            <a:schemeClr val="dk1"/>
                          </a:solidFill>
                          <a:latin typeface="Open Sans" pitchFamily="34" charset="0"/>
                          <a:ea typeface="Open Sans" pitchFamily="34" charset="0"/>
                          <a:cs typeface="Open Sans" pitchFamily="34" charset="0"/>
                        </a:rPr>
                        <a:t>О «Росгосстрах» </a:t>
                      </a:r>
                      <a:br>
                        <a:rPr lang="ru-RU" sz="1100" kern="1200" dirty="0" smtClean="0">
                          <a:solidFill>
                            <a:schemeClr val="dk1"/>
                          </a:solidFill>
                          <a:latin typeface="Open Sans" pitchFamily="34" charset="0"/>
                          <a:ea typeface="Open Sans" pitchFamily="34" charset="0"/>
                          <a:cs typeface="Open Sans" pitchFamily="34" charset="0"/>
                        </a:rPr>
                      </a:br>
                      <a:r>
                        <a:rPr lang="ru-RU" sz="1100" kern="1200" dirty="0" smtClean="0">
                          <a:solidFill>
                            <a:schemeClr val="dk1"/>
                          </a:solidFill>
                          <a:latin typeface="Open Sans" pitchFamily="34" charset="0"/>
                          <a:ea typeface="Open Sans" pitchFamily="34" charset="0"/>
                          <a:cs typeface="Open Sans" pitchFamily="34" charset="0"/>
                        </a:rPr>
                        <a:t>Смоленской  </a:t>
                      </a:r>
                    </a:p>
                    <a:p>
                      <a:pPr algn="ctr" latinLnBrk="1"/>
                      <a:r>
                        <a:rPr lang="ru-RU" sz="1100" kern="1200" smtClean="0">
                          <a:solidFill>
                            <a:schemeClr val="dk1"/>
                          </a:solidFill>
                          <a:latin typeface="Open Sans" pitchFamily="34" charset="0"/>
                          <a:ea typeface="Open Sans" pitchFamily="34" charset="0"/>
                          <a:cs typeface="Open Sans" pitchFamily="34" charset="0"/>
                        </a:rPr>
                        <a:t>области</a:t>
                      </a:r>
                      <a:endParaRPr lang="ru-RU" sz="1100" dirty="0" smtClean="0">
                        <a:solidFill>
                          <a:srgbClr val="002060"/>
                        </a:solidFill>
                        <a:latin typeface="Open Sans" pitchFamily="34" charset="0"/>
                        <a:ea typeface="Open Sans" pitchFamily="34" charset="0"/>
                        <a:cs typeface="Open Sans" pitchFamily="34" charset="0"/>
                      </a:endParaRPr>
                    </a:p>
                    <a:p>
                      <a:pPr algn="ctr"/>
                      <a:endParaRPr lang="ru-RU" sz="900" dirty="0" smtClean="0">
                        <a:solidFill>
                          <a:srgbClr val="002060"/>
                        </a:solidFill>
                        <a:latin typeface="Open Sans" pitchFamily="34" charset="0"/>
                        <a:ea typeface="Open Sans" pitchFamily="34" charset="0"/>
                        <a:cs typeface="Open Sans"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xmlns="" val="3661350664"/>
                  </a:ext>
                </a:extLst>
              </a:tr>
            </a:tbl>
          </a:graphicData>
        </a:graphic>
      </p:graphicFrame>
      <p:sp>
        <p:nvSpPr>
          <p:cNvPr id="21" name="TextBox 20"/>
          <p:cNvSpPr txBox="1"/>
          <p:nvPr/>
        </p:nvSpPr>
        <p:spPr>
          <a:xfrm>
            <a:off x="3279149" y="1061865"/>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Диаграмма 21"/>
          <p:cNvGraphicFramePr/>
          <p:nvPr>
            <p:extLst>
              <p:ext uri="{D42A27DB-BD31-4B8C-83A1-F6EECF244321}">
                <p14:modId xmlns:p14="http://schemas.microsoft.com/office/powerpoint/2010/main" xmlns="" val="1585155718"/>
              </p:ext>
            </p:extLst>
          </p:nvPr>
        </p:nvGraphicFramePr>
        <p:xfrm>
          <a:off x="2740774" y="1129793"/>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831600" y="4535460"/>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7" name="Рисунок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1214155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3" cstate="print">
            <a:duotone>
              <a:prstClr val="black"/>
              <a:srgbClr val="D1FFFF">
                <a:tint val="45000"/>
                <a:satMod val="400000"/>
              </a:srgbClr>
            </a:duotone>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3670" y="4517821"/>
            <a:ext cx="7425355" cy="648457"/>
          </a:xfrm>
          <a:prstGeom prst="rect">
            <a:avLst/>
          </a:prstGeom>
        </p:spPr>
      </p:pic>
      <p:pic>
        <p:nvPicPr>
          <p:cNvPr id="39" name="Рисунок 38"/>
          <p:cNvPicPr>
            <a:picLocks noChangeAspect="1"/>
          </p:cNvPicPr>
          <p:nvPr/>
        </p:nvPicPr>
        <p:blipFill>
          <a:blip r:embed="rId5" cstate="print">
            <a:duotone>
              <a:prstClr val="black"/>
              <a:srgbClr val="FFFFB0">
                <a:tint val="45000"/>
                <a:satMod val="400000"/>
              </a:srgbClr>
            </a:duotone>
            <a:extLst>
              <a:ext uri="{BEBA8EAE-BF5A-486C-A8C5-ECC9F3942E4B}">
                <a14:imgProps xmlns:a14="http://schemas.microsoft.com/office/drawing/2010/main" xmlns="">
                  <a14:imgLayer r:embed="rId4">
                    <a14:imgEffect>
                      <a14:artisticCrisscrossEtching/>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5642062"/>
            <a:ext cx="6429375" cy="830744"/>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6" cstate="print">
            <a:extLst>
              <a:ext uri="{BEBA8EAE-BF5A-486C-A8C5-ECC9F3942E4B}">
                <a14:imgProps xmlns:a14="http://schemas.microsoft.com/office/drawing/2010/main" xmlns="">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0" y="3375375"/>
            <a:ext cx="7559675" cy="1069785"/>
          </a:xfrm>
          <a:prstGeom prst="rect">
            <a:avLst/>
          </a:prstGeom>
          <a:ln>
            <a:noFill/>
            <a:prstDash val="lgDash"/>
          </a:ln>
        </p:spPr>
      </p:pic>
      <p:pic>
        <p:nvPicPr>
          <p:cNvPr id="10" name="Рисунок 9"/>
          <p:cNvPicPr>
            <a:picLocks noChangeAspect="1"/>
          </p:cNvPicPr>
          <p:nvPr/>
        </p:nvPicPr>
        <p:blipFill>
          <a:blip r:embed="rId7" cstate="print"/>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3301" y="3249637"/>
            <a:ext cx="1718740" cy="646331"/>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785404" y="3422119"/>
            <a:ext cx="3643532" cy="938719"/>
          </a:xfrm>
          <a:prstGeom prst="rect">
            <a:avLst/>
          </a:prstGeom>
          <a:noFill/>
        </p:spPr>
        <p:txBody>
          <a:bodyPr wrap="square" rtlCol="0">
            <a:spAutoFit/>
          </a:bodyPr>
          <a:lstStyle/>
          <a:p>
            <a:pPr marL="342900" indent="-342900"/>
            <a:r>
              <a:rPr lang="ru-RU" sz="1400" b="1" dirty="0">
                <a:solidFill>
                  <a:srgbClr val="245776"/>
                </a:solidFill>
                <a:latin typeface="Open Sans" pitchFamily="34" charset="0"/>
                <a:ea typeface="Open Sans" pitchFamily="34" charset="0"/>
                <a:cs typeface="Open Sans" pitchFamily="34" charset="0"/>
              </a:rPr>
              <a:t>2</a:t>
            </a:r>
            <a:r>
              <a:rPr lang="ru-RU" sz="1300" dirty="0" smtClean="0">
                <a:solidFill>
                  <a:srgbClr val="245776"/>
                </a:solidFill>
                <a:latin typeface="Open Sans" pitchFamily="34" charset="0"/>
                <a:ea typeface="Open Sans" pitchFamily="34" charset="0"/>
                <a:cs typeface="Open Sans" pitchFamily="34" charset="0"/>
              </a:rPr>
              <a:t> средние школы</a:t>
            </a:r>
          </a:p>
          <a:p>
            <a:pPr marL="342900" indent="-342900"/>
            <a:r>
              <a:rPr lang="ru-RU" sz="1400" b="1" dirty="0">
                <a:solidFill>
                  <a:srgbClr val="245776"/>
                </a:solidFill>
                <a:latin typeface="Open Sans" pitchFamily="34" charset="0"/>
                <a:ea typeface="Open Sans" pitchFamily="34" charset="0"/>
                <a:cs typeface="Open Sans" pitchFamily="34" charset="0"/>
              </a:rPr>
              <a:t>5</a:t>
            </a:r>
            <a:r>
              <a:rPr lang="ru-RU" sz="1300" dirty="0" smtClean="0">
                <a:solidFill>
                  <a:srgbClr val="245776"/>
                </a:solidFill>
                <a:latin typeface="Open Sans" pitchFamily="34" charset="0"/>
                <a:ea typeface="Open Sans" pitchFamily="34" charset="0"/>
                <a:cs typeface="Open Sans" pitchFamily="34" charset="0"/>
              </a:rPr>
              <a:t> основных школ</a:t>
            </a:r>
          </a:p>
          <a:p>
            <a:pPr marL="342900" indent="-342900"/>
            <a:r>
              <a:rPr lang="ru-RU" sz="1400" b="1" dirty="0">
                <a:solidFill>
                  <a:srgbClr val="245776"/>
                </a:solidFill>
                <a:latin typeface="Open Sans" pitchFamily="34" charset="0"/>
                <a:ea typeface="Open Sans" pitchFamily="34" charset="0"/>
                <a:cs typeface="Open Sans" pitchFamily="34" charset="0"/>
              </a:rPr>
              <a:t>1</a:t>
            </a:r>
            <a:r>
              <a:rPr lang="ru-RU" sz="1300" dirty="0" smtClean="0">
                <a:solidFill>
                  <a:srgbClr val="245776"/>
                </a:solidFill>
                <a:latin typeface="Open Sans" pitchFamily="34" charset="0"/>
                <a:ea typeface="Open Sans" pitchFamily="34" charset="0"/>
                <a:cs typeface="Open Sans" pitchFamily="34" charset="0"/>
              </a:rPr>
              <a:t> начальная </a:t>
            </a:r>
            <a:r>
              <a:rPr lang="ru-RU" sz="1300" dirty="0" err="1" smtClean="0">
                <a:solidFill>
                  <a:srgbClr val="245776"/>
                </a:solidFill>
                <a:latin typeface="Open Sans" pitchFamily="34" charset="0"/>
                <a:ea typeface="Open Sans" pitchFamily="34" charset="0"/>
                <a:cs typeface="Open Sans" pitchFamily="34" charset="0"/>
              </a:rPr>
              <a:t>школа-детский</a:t>
            </a:r>
            <a:r>
              <a:rPr lang="ru-RU" sz="1300" dirty="0" smtClean="0">
                <a:solidFill>
                  <a:srgbClr val="245776"/>
                </a:solidFill>
                <a:latin typeface="Open Sans" pitchFamily="34" charset="0"/>
                <a:ea typeface="Open Sans" pitchFamily="34" charset="0"/>
                <a:cs typeface="Open Sans" pitchFamily="34" charset="0"/>
              </a:rPr>
              <a:t> сад</a:t>
            </a:r>
          </a:p>
          <a:p>
            <a:pPr marL="342900" indent="-342900"/>
            <a:endParaRPr lang="ru-RU" sz="1300" dirty="0">
              <a:solidFill>
                <a:schemeClr val="accent1">
                  <a:lumMod val="50000"/>
                </a:schemeClr>
              </a:solidFill>
              <a:latin typeface="Open Sans" panose="020B0806030504020204" pitchFamily="34" charset="0"/>
              <a:ea typeface="Open Sans" panose="020B0806030504020204" pitchFamily="34" charset="0"/>
              <a:cs typeface="Open Sans" panose="020B0806030504020204" pitchFamily="34" charset="0"/>
            </a:endParaRPr>
          </a:p>
        </p:txBody>
      </p:sp>
      <p:pic>
        <p:nvPicPr>
          <p:cNvPr id="36" name="Рисунок 35"/>
          <p:cNvPicPr>
            <a:picLocks noChangeAspect="1"/>
          </p:cNvPicPr>
          <p:nvPr/>
        </p:nvPicPr>
        <p:blipFill>
          <a:blip r:embed="rId3" cstate="print">
            <a:duotone>
              <a:prstClr val="black"/>
              <a:srgbClr val="D1FFFF">
                <a:tint val="45000"/>
                <a:satMod val="400000"/>
              </a:srgbClr>
            </a:duotone>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 y="4509695"/>
            <a:ext cx="7292403" cy="1042495"/>
          </a:xfrm>
          <a:prstGeom prst="rect">
            <a:avLst/>
          </a:prstGeom>
        </p:spPr>
      </p:pic>
      <p:sp>
        <p:nvSpPr>
          <p:cNvPr id="37" name="TextBox 36"/>
          <p:cNvSpPr txBox="1"/>
          <p:nvPr/>
        </p:nvSpPr>
        <p:spPr>
          <a:xfrm>
            <a:off x="88442" y="4490748"/>
            <a:ext cx="2237472"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3" y="5714879"/>
            <a:ext cx="1738168"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9579" y="1115151"/>
            <a:ext cx="1503758" cy="1501632"/>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141263" y="1113362"/>
            <a:ext cx="1518609" cy="1516461"/>
          </a:xfrm>
          <a:prstGeom prst="rect">
            <a:avLst/>
          </a:prstGeom>
        </p:spPr>
      </p:pic>
      <p:pic>
        <p:nvPicPr>
          <p:cNvPr id="57" name="Рисунок 5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17798" y="1131067"/>
            <a:ext cx="1503758" cy="1501632"/>
          </a:xfrm>
          <a:prstGeom prst="rect">
            <a:avLst/>
          </a:prstGeom>
        </p:spPr>
      </p:pic>
      <p:pic>
        <p:nvPicPr>
          <p:cNvPr id="58" name="Рисунок 5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474274" y="1131067"/>
            <a:ext cx="1518609" cy="1516461"/>
          </a:xfrm>
          <a:prstGeom prst="rect">
            <a:avLst/>
          </a:prstGeom>
        </p:spPr>
      </p:pic>
      <p:sp>
        <p:nvSpPr>
          <p:cNvPr id="59" name="TextBox 58"/>
          <p:cNvSpPr txBox="1"/>
          <p:nvPr/>
        </p:nvSpPr>
        <p:spPr>
          <a:xfrm>
            <a:off x="91983" y="3770142"/>
            <a:ext cx="2625847" cy="707886"/>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 </a:t>
            </a:r>
          </a:p>
          <a:p>
            <a:r>
              <a:rPr lang="ru-RU" sz="1200" dirty="0" smtClean="0">
                <a:latin typeface="Open Sans" panose="020B0606030504020204" pitchFamily="34" charset="0"/>
                <a:ea typeface="Open Sans" panose="020B0606030504020204" pitchFamily="34" charset="0"/>
                <a:cs typeface="Open Sans" panose="020B0606030504020204" pitchFamily="34" charset="0"/>
              </a:rPr>
              <a:t>в муниципальных учреждениях </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460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494045" y="1476968"/>
            <a:ext cx="498855" cy="769441"/>
          </a:xfrm>
          <a:prstGeom prst="rect">
            <a:avLst/>
          </a:prstGeom>
          <a:noFill/>
        </p:spPr>
        <p:txBody>
          <a:bodyPr wrap="none" rtlCol="0">
            <a:spAutoFit/>
          </a:bodyPr>
          <a:lstStyle/>
          <a:p>
            <a:r>
              <a:rPr lang="ru-RU" sz="4400" b="1"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4317645" y="1486141"/>
            <a:ext cx="498855" cy="769441"/>
          </a:xfrm>
          <a:prstGeom prst="rect">
            <a:avLst/>
          </a:prstGeom>
          <a:noFill/>
        </p:spPr>
        <p:txBody>
          <a:bodyPr wrap="none" rtlCol="0">
            <a:spAutoFit/>
          </a:bodyPr>
          <a:lstStyle/>
          <a:p>
            <a:r>
              <a:rPr lang="ru-RU" sz="4400" b="1" dirty="0" smtClean="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6010839" y="1465912"/>
            <a:ext cx="498855" cy="769441"/>
          </a:xfrm>
          <a:prstGeom prst="rect">
            <a:avLst/>
          </a:prstGeom>
          <a:noFill/>
        </p:spPr>
        <p:txBody>
          <a:bodyPr wrap="none" rtlCol="0">
            <a:spAutoFit/>
          </a:bodyPr>
          <a:lstStyle/>
          <a:p>
            <a:r>
              <a:rPr lang="ru-RU" sz="4400" b="1"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783618" y="1474761"/>
            <a:ext cx="813043" cy="769441"/>
          </a:xfrm>
          <a:prstGeom prst="rect">
            <a:avLst/>
          </a:prstGeom>
          <a:noFill/>
        </p:spPr>
        <p:txBody>
          <a:bodyPr wrap="none" rtlCol="0">
            <a:spAutoFit/>
          </a:bodyPr>
          <a:lstStyle/>
          <a:p>
            <a:r>
              <a:rPr lang="ru-RU" sz="4400" b="1" dirty="0" smtClean="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Прямоугольник 10"/>
          <p:cNvSpPr/>
          <p:nvPr/>
        </p:nvSpPr>
        <p:spPr>
          <a:xfrm>
            <a:off x="2325914" y="4587036"/>
            <a:ext cx="5184374" cy="572464"/>
          </a:xfrm>
          <a:prstGeom prst="rect">
            <a:avLst/>
          </a:prstGeom>
        </p:spPr>
        <p:txBody>
          <a:bodyPr wrap="square">
            <a:spAutoFit/>
          </a:bodyPr>
          <a:lstStyle/>
          <a:p>
            <a:pPr>
              <a:lnSpc>
                <a:spcPct val="130000"/>
              </a:lnSpc>
            </a:pPr>
            <a:r>
              <a:rPr lang="ru-RU" sz="1200" dirty="0" smtClean="0">
                <a:latin typeface="Open Sans" pitchFamily="34" charset="0"/>
                <a:ea typeface="Open Sans" pitchFamily="34" charset="0"/>
                <a:cs typeface="Open Sans" pitchFamily="34" charset="0"/>
              </a:rPr>
              <a:t>МБУ ДО «Новодугинский дом детского творчества» </a:t>
            </a:r>
          </a:p>
          <a:p>
            <a:pPr>
              <a:lnSpc>
                <a:spcPct val="130000"/>
              </a:lnSpc>
            </a:pPr>
            <a:r>
              <a:rPr lang="ru-RU" sz="1200" dirty="0" smtClean="0">
                <a:latin typeface="Open Sans" pitchFamily="34" charset="0"/>
                <a:ea typeface="Open Sans" pitchFamily="34" charset="0"/>
                <a:cs typeface="Open Sans" pitchFamily="34" charset="0"/>
              </a:rPr>
              <a:t>МКУ ДО «Новодугинская детская школа искусств»</a:t>
            </a:r>
          </a:p>
        </p:txBody>
      </p:sp>
      <p:sp>
        <p:nvSpPr>
          <p:cNvPr id="50" name="TextBox 49"/>
          <p:cNvSpPr txBox="1"/>
          <p:nvPr/>
        </p:nvSpPr>
        <p:spPr>
          <a:xfrm>
            <a:off x="2277001" y="5780435"/>
            <a:ext cx="2890984" cy="553998"/>
          </a:xfrm>
          <a:prstGeom prst="rect">
            <a:avLst/>
          </a:prstGeom>
          <a:noFill/>
        </p:spPr>
        <p:txBody>
          <a:bodyPr wrap="non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5 </a:t>
            </a:r>
            <a:r>
              <a:rPr lang="ru-RU" sz="1400"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муниципальных детских садов</a:t>
            </a:r>
          </a:p>
          <a:p>
            <a:r>
              <a:rPr lang="ru-RU" sz="1400" b="1" dirty="0">
                <a:solidFill>
                  <a:srgbClr val="245776"/>
                </a:solidFill>
                <a:latin typeface="Open Sans" pitchFamily="34" charset="0"/>
                <a:ea typeface="Open Sans" pitchFamily="34" charset="0"/>
                <a:cs typeface="Open Sans" pitchFamily="34" charset="0"/>
              </a:rPr>
              <a:t>1</a:t>
            </a:r>
            <a:r>
              <a:rPr lang="ru-RU" sz="1600"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400"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школа-детский сад</a:t>
            </a:r>
            <a:endParaRPr lang="ru-RU" sz="1400"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474031" y="2607459"/>
            <a:ext cx="150930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3829846" y="2649521"/>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2259068" y="2629823"/>
            <a:ext cx="1210771"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5238829" y="2648128"/>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6" name="TextBox 45"/>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47" name="Рисунок 4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
        <p:nvSpPr>
          <p:cNvPr id="38" name="TextBox 37"/>
          <p:cNvSpPr txBox="1"/>
          <p:nvPr/>
        </p:nvSpPr>
        <p:spPr>
          <a:xfrm>
            <a:off x="71911" y="5028970"/>
            <a:ext cx="2127185"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обучающихся</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450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914825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xmlns="" val="3115136628"/>
              </p:ext>
            </p:extLst>
          </p:nvPr>
        </p:nvGraphicFramePr>
        <p:xfrm>
          <a:off x="194613" y="1199623"/>
          <a:ext cx="3680544" cy="1876762"/>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xmlns="" val="2891352032"/>
                    </a:ext>
                  </a:extLst>
                </a:gridCol>
                <a:gridCol w="710164">
                  <a:extLst>
                    <a:ext uri="{9D8B030D-6E8A-4147-A177-3AD203B41FA5}">
                      <a16:colId xmlns:a16="http://schemas.microsoft.com/office/drawing/2014/main" xmlns=""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xmlns=""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Новодугинское отделение ОГБУЗ «</a:t>
                      </a: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Сычевская</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ЦРБ»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Врачебные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амбулатории </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3815169501"/>
                  </a:ext>
                </a:extLst>
              </a:tr>
              <a:tr h="469412">
                <a:tc>
                  <a:txBody>
                    <a:bodyPr/>
                    <a:lstStyle/>
                    <a:p>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ФАПы</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xmlns="" val="2691556949"/>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89418" y="1136363"/>
            <a:ext cx="3145576" cy="201355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37333" y="3305594"/>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471086" y="3315706"/>
            <a:ext cx="1178099" cy="117809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6263" y="3315706"/>
            <a:ext cx="1157877" cy="1157877"/>
          </a:xfrm>
          <a:prstGeom prst="rect">
            <a:avLst/>
          </a:prstGeom>
        </p:spPr>
      </p:pic>
      <p:sp>
        <p:nvSpPr>
          <p:cNvPr id="16" name="TextBox 15"/>
          <p:cNvSpPr txBox="1"/>
          <p:nvPr/>
        </p:nvSpPr>
        <p:spPr>
          <a:xfrm>
            <a:off x="1314140" y="3673922"/>
            <a:ext cx="1104790" cy="461665"/>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3649185" y="3604673"/>
            <a:ext cx="1116011" cy="600164"/>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6094499" y="3491552"/>
            <a:ext cx="1374094" cy="769441"/>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350657" y="4602631"/>
            <a:ext cx="861777" cy="1006478"/>
          </a:xfrm>
          <a:prstGeom prst="rect">
            <a:avLst/>
          </a:prstGeom>
        </p:spPr>
      </p:pic>
      <p:pic>
        <p:nvPicPr>
          <p:cNvPr id="31" name="Рисунок 30"/>
          <p:cNvPicPr>
            <a:picLocks noChangeAspect="1"/>
          </p:cNvPicPr>
          <p:nvPr/>
        </p:nvPicPr>
        <p:blipFill>
          <a:blip r:embed="rId9" cstate="print">
            <a:duotone>
              <a:prstClr val="black"/>
              <a:srgbClr val="D1FFFF">
                <a:tint val="45000"/>
                <a:satMod val="400000"/>
              </a:srgbClr>
            </a:duotone>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1056" y="4890962"/>
            <a:ext cx="6255172" cy="1278117"/>
          </a:xfrm>
          <a:prstGeom prst="rect">
            <a:avLst/>
          </a:prstGeom>
        </p:spPr>
      </p:pic>
      <p:sp>
        <p:nvSpPr>
          <p:cNvPr id="13" name="Прямоугольник 12"/>
          <p:cNvSpPr/>
          <p:nvPr/>
        </p:nvSpPr>
        <p:spPr>
          <a:xfrm>
            <a:off x="0" y="4901486"/>
            <a:ext cx="6255173" cy="1384995"/>
          </a:xfrm>
          <a:prstGeom prst="rect">
            <a:avLst/>
          </a:prstGeom>
        </p:spPr>
        <p:txBody>
          <a:bodyPr wrap="square">
            <a:spAutoFit/>
          </a:bodyPr>
          <a:lstStyle/>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За 2024 год в СОГБУ «Днепровский дом-интернат для престарелых и инвалидов» и «Болшевский специальный дом для престарелых и супружеских пар пожилого возраста» число фактически занятых койко-мест составило 23 и 21 в каждом соответственно, в СОГБУ «Специальный дом-интернат для престарелых и инвалидов Мольгино-Городня» - 41. В Новодугинском отделении ОГБУЗ «</a:t>
            </a:r>
            <a:r>
              <a:rPr lang="ru-RU" sz="1200" dirty="0" err="1" smtClean="0">
                <a:latin typeface="Open Sans" panose="020B0606030504020204" pitchFamily="34" charset="0"/>
                <a:ea typeface="Open Sans" panose="020B0606030504020204" pitchFamily="34" charset="0"/>
                <a:cs typeface="Open Sans" panose="020B0606030504020204" pitchFamily="34" charset="0"/>
              </a:rPr>
              <a:t>Сычевская</a:t>
            </a:r>
            <a:r>
              <a:rPr lang="ru-RU" sz="1200" dirty="0" smtClean="0">
                <a:latin typeface="Open Sans" panose="020B0606030504020204" pitchFamily="34" charset="0"/>
                <a:ea typeface="Open Sans" panose="020B0606030504020204" pitchFamily="34" charset="0"/>
                <a:cs typeface="Open Sans" panose="020B0606030504020204" pitchFamily="34" charset="0"/>
              </a:rPr>
              <a:t> ЦРБ» - 20 койко-мест.</a:t>
            </a:r>
          </a:p>
          <a:p>
            <a:pPr algn="just"/>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Рисунок 1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25450" y="3281380"/>
            <a:ext cx="1200867" cy="1200867"/>
          </a:xfrm>
          <a:prstGeom prst="rect">
            <a:avLst/>
          </a:prstGeom>
        </p:spPr>
      </p:pic>
      <p:sp>
        <p:nvSpPr>
          <p:cNvPr id="21" name="TextBox 20"/>
          <p:cNvSpPr txBox="1"/>
          <p:nvPr/>
        </p:nvSpPr>
        <p:spPr>
          <a:xfrm>
            <a:off x="224328" y="3471451"/>
            <a:ext cx="981359" cy="892552"/>
          </a:xfrm>
          <a:prstGeom prst="rect">
            <a:avLst/>
          </a:prstGeom>
          <a:noFill/>
        </p:spPr>
        <p:txBody>
          <a:bodyPr wrap="non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0,02</a:t>
            </a:r>
          </a:p>
          <a:p>
            <a:pPr algn="ctr"/>
            <a:r>
              <a:rPr lang="ru-RU" sz="2000"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endParaRPr lang="ru-RU" sz="2000" b="1"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467190" y="3299187"/>
            <a:ext cx="1200867" cy="1200867"/>
          </a:xfrm>
          <a:prstGeom prst="rect">
            <a:avLst/>
          </a:prstGeom>
        </p:spPr>
      </p:pic>
      <p:sp>
        <p:nvSpPr>
          <p:cNvPr id="22" name="TextBox 21"/>
          <p:cNvSpPr txBox="1"/>
          <p:nvPr/>
        </p:nvSpPr>
        <p:spPr>
          <a:xfrm>
            <a:off x="2724402" y="3464145"/>
            <a:ext cx="671466" cy="892552"/>
          </a:xfrm>
          <a:prstGeom prst="rect">
            <a:avLst/>
          </a:prstGeom>
          <a:noFill/>
        </p:spPr>
        <p:txBody>
          <a:bodyPr wrap="non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11</a:t>
            </a:r>
          </a:p>
          <a:p>
            <a:pPr algn="ctr"/>
            <a:r>
              <a:rPr lang="ru-RU" sz="2000"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808930" y="3283243"/>
            <a:ext cx="1200867" cy="1200867"/>
          </a:xfrm>
          <a:prstGeom prst="rect">
            <a:avLst/>
          </a:prstGeom>
        </p:spPr>
      </p:pic>
      <p:sp>
        <p:nvSpPr>
          <p:cNvPr id="23" name="TextBox 22"/>
          <p:cNvSpPr txBox="1"/>
          <p:nvPr/>
        </p:nvSpPr>
        <p:spPr>
          <a:xfrm>
            <a:off x="4945813" y="3474011"/>
            <a:ext cx="981359" cy="892552"/>
          </a:xfrm>
          <a:prstGeom prst="rect">
            <a:avLst/>
          </a:prstGeom>
          <a:noFill/>
        </p:spPr>
        <p:txBody>
          <a:bodyPr wrap="non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14,0</a:t>
            </a:r>
          </a:p>
          <a:p>
            <a:pPr algn="ctr"/>
            <a:r>
              <a:rPr lang="ru-RU" sz="20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3151744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21735" y="7190343"/>
            <a:ext cx="41729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5490" y="2987114"/>
            <a:ext cx="1619513" cy="1617221"/>
          </a:xfrm>
          <a:prstGeom prst="rect">
            <a:avLst/>
          </a:prstGeom>
        </p:spPr>
      </p:pic>
      <p:sp>
        <p:nvSpPr>
          <p:cNvPr id="14" name="TextBox 13"/>
          <p:cNvSpPr txBox="1"/>
          <p:nvPr/>
        </p:nvSpPr>
        <p:spPr>
          <a:xfrm>
            <a:off x="2842321" y="2759388"/>
            <a:ext cx="3113738"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37</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4542806" y="3282754"/>
            <a:ext cx="2106282" cy="584775"/>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Стадион, </a:t>
            </a:r>
          </a:p>
          <a:p>
            <a:r>
              <a:rPr lang="ru-RU" sz="1600" dirty="0" smtClean="0">
                <a:latin typeface="Open Sans" panose="020B0606030504020204" pitchFamily="34" charset="0"/>
                <a:ea typeface="Open Sans" panose="020B0606030504020204" pitchFamily="34" charset="0"/>
                <a:cs typeface="Open Sans" panose="020B0606030504020204" pitchFamily="34" charset="0"/>
              </a:rPr>
              <a:t>Новодугинский ФОК</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047185" y="3754260"/>
            <a:ext cx="2716962"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535350" y="4313408"/>
            <a:ext cx="349807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МКУ  «</a:t>
            </a:r>
            <a:r>
              <a:rPr lang="ru-RU" sz="1600" dirty="0" err="1" smtClean="0">
                <a:latin typeface="Open Sans" panose="020B0606030504020204" pitchFamily="34" charset="0"/>
                <a:ea typeface="Open Sans" panose="020B0606030504020204" pitchFamily="34" charset="0"/>
                <a:cs typeface="Open Sans" panose="020B0606030504020204" pitchFamily="34" charset="0"/>
              </a:rPr>
              <a:t>Новодугинская</a:t>
            </a:r>
            <a:r>
              <a:rPr lang="ru-RU" sz="1600" dirty="0" smtClean="0">
                <a:latin typeface="Open Sans" panose="020B0606030504020204" pitchFamily="34" charset="0"/>
                <a:ea typeface="Open Sans" panose="020B0606030504020204" pitchFamily="34" charset="0"/>
                <a:cs typeface="Open Sans" panose="020B0606030504020204" pitchFamily="34" charset="0"/>
              </a:rPr>
              <a:t>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4044413" y="2067037"/>
            <a:ext cx="1762342" cy="584775"/>
          </a:xfrm>
          <a:prstGeom prst="rect">
            <a:avLst/>
          </a:prstGeom>
        </p:spPr>
        <p:txBody>
          <a:bodyPr wrap="none">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2 </a:t>
            </a: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919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047185" y="5333523"/>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25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Прямоугольник 21"/>
          <p:cNvSpPr/>
          <p:nvPr/>
        </p:nvSpPr>
        <p:spPr>
          <a:xfrm>
            <a:off x="3535350" y="3302595"/>
            <a:ext cx="1166651" cy="307777"/>
          </a:xfrm>
          <a:prstGeom prst="rect">
            <a:avLst/>
          </a:prstGeom>
        </p:spPr>
        <p:txBody>
          <a:bodyPr wrap="square">
            <a:spAutoFit/>
          </a:bodyPr>
          <a:lstStyle/>
          <a:p>
            <a:pPr algn="ctr"/>
            <a:r>
              <a:rPr lang="ru-RU" sz="14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Крупные:</a:t>
            </a:r>
            <a:endPar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6" name="Рисунок 2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1230473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descr="G:\Отпуск Казакова М.Н. август 2017\в ДИР инв пасп до 20 авг\Подборка фото\0_7d761_23c29b15_XL.jpeg"/>
          <p:cNvPicPr>
            <a:picLocks noChangeAspect="1" noChangeArrowheads="1"/>
          </p:cNvPicPr>
          <p:nvPr/>
        </p:nvPicPr>
        <p:blipFill>
          <a:blip r:embed="rId3" cstate="print"/>
          <a:srcRect l="8424" t="40356" r="52049" b="34012"/>
          <a:stretch>
            <a:fillRect/>
          </a:stretch>
        </p:blipFill>
        <p:spPr bwMode="auto">
          <a:xfrm>
            <a:off x="1884719" y="1808755"/>
            <a:ext cx="2765529" cy="1459759"/>
          </a:xfrm>
          <a:prstGeom prst="roundRect">
            <a:avLst>
              <a:gd name="adj" fmla="val 8594"/>
            </a:avLst>
          </a:prstGeom>
          <a:solidFill>
            <a:srgbClr val="FFFFFF">
              <a:shade val="85000"/>
            </a:srgbClr>
          </a:solidFill>
          <a:ln w="38100">
            <a:solidFill>
              <a:srgbClr val="7CD9E0"/>
            </a:solidFill>
          </a:ln>
          <a:effectLst/>
        </p:spPr>
      </p:pic>
      <p:pic>
        <p:nvPicPr>
          <p:cNvPr id="40"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929234" y="3927515"/>
            <a:ext cx="955485" cy="955485"/>
          </a:xfrm>
          <a:prstGeom prst="ellipse">
            <a:avLst/>
          </a:prstGeom>
        </p:spPr>
      </p:pic>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0925" y="2553104"/>
            <a:ext cx="994254" cy="994254"/>
          </a:xfrm>
          <a:prstGeom prst="rect">
            <a:avLst/>
          </a:prstGeom>
        </p:spPr>
      </p:pic>
      <p:sp>
        <p:nvSpPr>
          <p:cNvPr id="26" name="TextBox 25"/>
          <p:cNvSpPr txBox="1"/>
          <p:nvPr/>
        </p:nvSpPr>
        <p:spPr>
          <a:xfrm>
            <a:off x="636337" y="2696288"/>
            <a:ext cx="447558" cy="707886"/>
          </a:xfrm>
          <a:prstGeom prst="rect">
            <a:avLst/>
          </a:prstGeom>
          <a:noFill/>
        </p:spPr>
        <p:txBody>
          <a:bodyPr wrap="square" rtlCol="0">
            <a:spAutoFit/>
          </a:bodyPr>
          <a:lstStyle>
            <a:defPPr>
              <a:defRPr lang="en-US"/>
            </a:defPPr>
            <a:lvl1pP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sz="4000" dirty="0"/>
              <a:t>1</a:t>
            </a:r>
          </a:p>
        </p:txBody>
      </p:sp>
      <p:sp>
        <p:nvSpPr>
          <p:cNvPr id="27" name="TextBox 26"/>
          <p:cNvSpPr txBox="1"/>
          <p:nvPr/>
        </p:nvSpPr>
        <p:spPr>
          <a:xfrm>
            <a:off x="520740" y="3592459"/>
            <a:ext cx="705642" cy="276999"/>
          </a:xfrm>
          <a:prstGeom prst="rect">
            <a:avLst/>
          </a:prstGeom>
          <a:noFill/>
        </p:spPr>
        <p:txBody>
          <a:bodyPr wrap="none" rtlCol="0">
            <a:spAutoFit/>
          </a:bodyPr>
          <a:lstStyle/>
          <a:p>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2811" y="1155974"/>
            <a:ext cx="953302" cy="953302"/>
          </a:xfrm>
          <a:prstGeom prst="rect">
            <a:avLst/>
          </a:prstGeom>
        </p:spPr>
      </p:pic>
      <p:sp>
        <p:nvSpPr>
          <p:cNvPr id="33" name="TextBox 32"/>
          <p:cNvSpPr txBox="1"/>
          <p:nvPr/>
        </p:nvSpPr>
        <p:spPr>
          <a:xfrm>
            <a:off x="196311" y="2134708"/>
            <a:ext cx="1358690"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Парк отдыха</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4908" y="5372310"/>
            <a:ext cx="953302" cy="953302"/>
          </a:xfrm>
          <a:prstGeom prst="rect">
            <a:avLst/>
          </a:prstGeom>
        </p:spPr>
      </p:pic>
      <p:sp>
        <p:nvSpPr>
          <p:cNvPr id="36" name="TextBox 35"/>
          <p:cNvSpPr txBox="1"/>
          <p:nvPr/>
        </p:nvSpPr>
        <p:spPr>
          <a:xfrm>
            <a:off x="501256" y="5512975"/>
            <a:ext cx="860410" cy="707886"/>
          </a:xfrm>
          <a:prstGeom prst="rect">
            <a:avLst/>
          </a:prstGeom>
          <a:noFill/>
        </p:spPr>
        <p:txBody>
          <a:bodyPr wrap="square" rtlCol="0">
            <a:spAutoFit/>
          </a:bodyPr>
          <a:lstStyle/>
          <a:p>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p:cNvSpPr txBox="1"/>
          <p:nvPr/>
        </p:nvSpPr>
        <p:spPr>
          <a:xfrm>
            <a:off x="345275" y="6341901"/>
            <a:ext cx="1172372" cy="276999"/>
          </a:xfrm>
          <a:prstGeom prst="rect">
            <a:avLst/>
          </a:prstGeom>
          <a:noFill/>
        </p:spPr>
        <p:txBody>
          <a:bodyPr wrap="none" rtlCol="0">
            <a:spAutoFit/>
          </a:bodyPr>
          <a:lstStyle/>
          <a:p>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35" name="Рисунок 3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16278" y="3914559"/>
            <a:ext cx="968441" cy="968441"/>
          </a:xfrm>
          <a:prstGeom prst="rect">
            <a:avLst/>
          </a:prstGeom>
        </p:spPr>
      </p:pic>
      <p:sp>
        <p:nvSpPr>
          <p:cNvPr id="43" name="TextBox 42"/>
          <p:cNvSpPr txBox="1"/>
          <p:nvPr/>
        </p:nvSpPr>
        <p:spPr>
          <a:xfrm>
            <a:off x="1016184" y="4062529"/>
            <a:ext cx="755335"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394427" y="4852375"/>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a:t>
            </a:r>
          </a:p>
          <a:p>
            <a:r>
              <a:rPr lang="ru-RU" dirty="0" smtClean="0"/>
              <a:t> </a:t>
            </a:r>
            <a:r>
              <a:rPr lang="ru-RU" dirty="0"/>
              <a:t>учреждения</a:t>
            </a:r>
          </a:p>
        </p:txBody>
      </p:sp>
      <p:sp>
        <p:nvSpPr>
          <p:cNvPr id="4" name="Прямоугольник 3"/>
          <p:cNvSpPr/>
          <p:nvPr/>
        </p:nvSpPr>
        <p:spPr>
          <a:xfrm>
            <a:off x="2285838" y="3526673"/>
            <a:ext cx="5049029" cy="738664"/>
          </a:xfrm>
          <a:prstGeom prst="rect">
            <a:avLst/>
          </a:prstGeom>
        </p:spPr>
        <p:txBody>
          <a:bodyPr wrap="square">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2024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4043 </a:t>
            </a:r>
            <a:r>
              <a:rPr lang="ru-RU" dirty="0" err="1" smtClean="0">
                <a:latin typeface="Open Sans" panose="020B0606030504020204" pitchFamily="34" charset="0"/>
                <a:ea typeface="Open Sans" panose="020B0606030504020204" pitchFamily="34" charset="0"/>
                <a:cs typeface="Open Sans" panose="020B0606030504020204" pitchFamily="34" charset="0"/>
              </a:rPr>
              <a:t>культурно-досуговых</a:t>
            </a:r>
            <a:r>
              <a:rPr lang="ru-RU" dirty="0" smtClean="0">
                <a:latin typeface="Open Sans" panose="020B0606030504020204" pitchFamily="34" charset="0"/>
                <a:ea typeface="Open Sans" panose="020B0606030504020204" pitchFamily="34" charset="0"/>
                <a:cs typeface="Open Sans" panose="020B0606030504020204" pitchFamily="34" charset="0"/>
              </a:rPr>
              <a:t> мероприятий </a:t>
            </a:r>
            <a:endParaRPr lang="ru-RU" dirty="0"/>
          </a:p>
        </p:txBody>
      </p:sp>
      <p:sp>
        <p:nvSpPr>
          <p:cNvPr id="49" name="TextBox 48"/>
          <p:cNvSpPr txBox="1"/>
          <p:nvPr/>
        </p:nvSpPr>
        <p:spPr>
          <a:xfrm>
            <a:off x="2147167" y="4323889"/>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146</a:t>
            </a:r>
            <a:r>
              <a:rPr lang="ru-RU"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1 176</a:t>
            </a:r>
            <a:r>
              <a:rPr lang="ru-RU"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2487105" y="5255242"/>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a:t>
            </a:r>
          </a:p>
          <a:p>
            <a:pPr algn="ctr"/>
            <a:r>
              <a:rPr lang="ru-RU" dirty="0" smtClean="0">
                <a:latin typeface="Open Sans" panose="020B0606030504020204" pitchFamily="34" charset="0"/>
                <a:ea typeface="Open Sans" panose="020B0606030504020204" pitchFamily="34" charset="0"/>
                <a:cs typeface="Open Sans" panose="020B0606030504020204" pitchFamily="34" charset="0"/>
              </a:rPr>
              <a:t> </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9 </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430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230090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2" descr="213448909.jpg (900×600)"/>
          <p:cNvPicPr>
            <a:picLocks noChangeAspect="1" noChangeArrowheads="1"/>
          </p:cNvPicPr>
          <p:nvPr/>
        </p:nvPicPr>
        <p:blipFill>
          <a:blip r:embed="rId11" cstate="print"/>
          <a:srcRect l="11789" t="15639" r="13795" b="20739"/>
          <a:stretch>
            <a:fillRect/>
          </a:stretch>
        </p:blipFill>
        <p:spPr bwMode="auto">
          <a:xfrm>
            <a:off x="4440426" y="1400378"/>
            <a:ext cx="2714693" cy="1433513"/>
          </a:xfrm>
          <a:prstGeom prst="roundRect">
            <a:avLst>
              <a:gd name="adj" fmla="val 8594"/>
            </a:avLst>
          </a:prstGeom>
          <a:solidFill>
            <a:srgbClr val="FFFFFF">
              <a:shade val="85000"/>
            </a:srgbClr>
          </a:solidFill>
          <a:ln w="38100">
            <a:solidFill>
              <a:srgbClr val="7CD9E0"/>
            </a:solidFill>
          </a:ln>
          <a:effectLst/>
        </p:spPr>
      </p:pic>
      <p:pic>
        <p:nvPicPr>
          <p:cNvPr id="30" name="Рисунок 29"/>
          <p:cNvPicPr>
            <a:picLocks noChangeAspect="1"/>
          </p:cNvPicPr>
          <p:nvPr/>
        </p:nvPicPr>
        <p:blipFill>
          <a:blip r:embed="rId12" cstate="print">
            <a:duotone>
              <a:prstClr val="black"/>
              <a:srgbClr val="76C981">
                <a:tint val="45000"/>
                <a:satMod val="400000"/>
              </a:srgbClr>
            </a:duotone>
            <a:extLst>
              <a:ext uri="{28A0092B-C50C-407E-A947-70E740481C1C}">
                <a14:useLocalDpi xmlns:a14="http://schemas.microsoft.com/office/drawing/2010/main" xmlns="" val="0"/>
              </a:ext>
            </a:extLst>
          </a:blip>
          <a:stretch>
            <a:fillRect/>
          </a:stretch>
        </p:blipFill>
        <p:spPr>
          <a:xfrm>
            <a:off x="1546720" y="1504106"/>
            <a:ext cx="2281028" cy="451223"/>
          </a:xfrm>
          <a:prstGeom prst="rect">
            <a:avLst/>
          </a:prstGeom>
        </p:spPr>
      </p:pic>
      <p:sp>
        <p:nvSpPr>
          <p:cNvPr id="54" name="TextBox 53"/>
          <p:cNvSpPr txBox="1"/>
          <p:nvPr/>
        </p:nvSpPr>
        <p:spPr>
          <a:xfrm>
            <a:off x="1588258" y="1471577"/>
            <a:ext cx="2227973" cy="523220"/>
          </a:xfrm>
          <a:prstGeom prst="rect">
            <a:avLst/>
          </a:prstGeom>
          <a:noFill/>
        </p:spPr>
        <p:txBody>
          <a:bodyPr wrap="square" rtlCol="0">
            <a:spAutoFit/>
          </a:bodyPr>
          <a:lstStyle/>
          <a:p>
            <a:pPr algn="ctr"/>
            <a:r>
              <a:rPr lang="ru-RU" sz="1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Районный дом культуры</a:t>
            </a:r>
            <a:endPar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2" name="Рисунок 31"/>
          <p:cNvPicPr>
            <a:picLocks noChangeAspect="1"/>
          </p:cNvPicPr>
          <p:nvPr/>
        </p:nvPicPr>
        <p:blipFill>
          <a:blip r:embed="rId13" cstate="print">
            <a:duotone>
              <a:prstClr val="black"/>
              <a:srgbClr val="76C981">
                <a:tint val="45000"/>
                <a:satMod val="400000"/>
              </a:srgbClr>
            </a:duotone>
            <a:extLst>
              <a:ext uri="{28A0092B-C50C-407E-A947-70E740481C1C}">
                <a14:useLocalDpi xmlns:a14="http://schemas.microsoft.com/office/drawing/2010/main" xmlns="" val="0"/>
              </a:ext>
            </a:extLst>
          </a:blip>
          <a:stretch>
            <a:fillRect/>
          </a:stretch>
        </p:blipFill>
        <p:spPr>
          <a:xfrm>
            <a:off x="5189788" y="2553104"/>
            <a:ext cx="2250718" cy="451223"/>
          </a:xfrm>
          <a:prstGeom prst="rect">
            <a:avLst/>
          </a:prstGeom>
        </p:spPr>
      </p:pic>
      <p:sp>
        <p:nvSpPr>
          <p:cNvPr id="48" name="TextBox 47"/>
          <p:cNvSpPr txBox="1"/>
          <p:nvPr/>
        </p:nvSpPr>
        <p:spPr>
          <a:xfrm>
            <a:off x="5189788" y="2542399"/>
            <a:ext cx="2250718" cy="307777"/>
          </a:xfrm>
          <a:prstGeom prst="rect">
            <a:avLst/>
          </a:prstGeom>
          <a:noFill/>
        </p:spPr>
        <p:txBody>
          <a:bodyPr wrap="square" rtlCol="0">
            <a:spAutoFit/>
          </a:bodyPr>
          <a:lstStyle/>
          <a:p>
            <a:pPr algn="ctr"/>
            <a:r>
              <a:rPr lang="ru-RU" sz="1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Новодугинский  музей</a:t>
            </a:r>
            <a:endPar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508420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C:\Users\Econom VE\Desktop\Инвест паспорт 2017\Паспорт муниципального образования\Подборка фото\IMG_6691.jpg"/>
          <p:cNvPicPr>
            <a:picLocks noChangeAspect="1" noChangeArrowheads="1"/>
          </p:cNvPicPr>
          <p:nvPr/>
        </p:nvPicPr>
        <p:blipFill>
          <a:blip r:embed="rId3" cstate="print"/>
          <a:srcRect l="-114" t="12628" r="185" b="48336"/>
          <a:stretch>
            <a:fillRect/>
          </a:stretch>
        </p:blipFill>
        <p:spPr bwMode="auto">
          <a:xfrm>
            <a:off x="1473181" y="1484528"/>
            <a:ext cx="3060762" cy="1541444"/>
          </a:xfrm>
          <a:prstGeom prst="roundRect">
            <a:avLst>
              <a:gd name="adj" fmla="val 8594"/>
            </a:avLst>
          </a:prstGeom>
          <a:solidFill>
            <a:srgbClr val="FFFFFF">
              <a:shade val="85000"/>
            </a:srgbClr>
          </a:solidFill>
          <a:ln w="38100">
            <a:solidFill>
              <a:srgbClr val="7CD9E0"/>
            </a:solidFill>
          </a:ln>
          <a:effectLst/>
        </p:spPr>
      </p:pic>
      <p:pic>
        <p:nvPicPr>
          <p:cNvPr id="48" name="Picture 2" descr="C:\Users\Econom VE\Desktop\Инвест паспорт 2017\Паспорт муниципального образования\Подборка фото\Высокое.jpg"/>
          <p:cNvPicPr>
            <a:picLocks noChangeAspect="1" noChangeArrowheads="1"/>
          </p:cNvPicPr>
          <p:nvPr/>
        </p:nvPicPr>
        <p:blipFill>
          <a:blip r:embed="rId4" cstate="print"/>
          <a:srcRect r="14315" b="18597"/>
          <a:stretch>
            <a:fillRect/>
          </a:stretch>
        </p:blipFill>
        <p:spPr bwMode="auto">
          <a:xfrm>
            <a:off x="4053673" y="1787459"/>
            <a:ext cx="3136900" cy="1547564"/>
          </a:xfrm>
          <a:prstGeom prst="roundRect">
            <a:avLst>
              <a:gd name="adj" fmla="val 8594"/>
            </a:avLst>
          </a:prstGeom>
          <a:solidFill>
            <a:srgbClr val="FFFFFF">
              <a:shade val="85000"/>
            </a:srgbClr>
          </a:solidFill>
          <a:ln w="38100">
            <a:solidFill>
              <a:srgbClr val="7CD9E0"/>
            </a:solidFill>
          </a:ln>
          <a:effectLst/>
        </p:spPr>
      </p:pic>
      <p:pic>
        <p:nvPicPr>
          <p:cNvPr id="50" name="Picture 3" descr="C:\Users\Econom VE\Desktop\Инвест паспорт 2017\Паспорт муниципального образования\Подборка фото\lipecy.jpg"/>
          <p:cNvPicPr>
            <a:picLocks noChangeAspect="1" noChangeArrowheads="1"/>
          </p:cNvPicPr>
          <p:nvPr/>
        </p:nvPicPr>
        <p:blipFill>
          <a:blip r:embed="rId5" cstate="print"/>
          <a:srcRect l="1743" t="10155" b="8856"/>
          <a:stretch>
            <a:fillRect/>
          </a:stretch>
        </p:blipFill>
        <p:spPr bwMode="auto">
          <a:xfrm>
            <a:off x="1780434" y="2888714"/>
            <a:ext cx="3155950" cy="1555750"/>
          </a:xfrm>
          <a:prstGeom prst="roundRect">
            <a:avLst>
              <a:gd name="adj" fmla="val 8594"/>
            </a:avLst>
          </a:prstGeom>
          <a:solidFill>
            <a:srgbClr val="FFFFFF">
              <a:shade val="85000"/>
            </a:srgbClr>
          </a:solidFill>
          <a:ln w="38100">
            <a:solidFill>
              <a:srgbClr val="7CD9E0"/>
            </a:solidFill>
          </a:ln>
          <a:effectLst/>
        </p:spPr>
      </p:pic>
      <p:pic>
        <p:nvPicPr>
          <p:cNvPr id="24" name="Рисунок 2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6613" y="5172399"/>
            <a:ext cx="815476" cy="815476"/>
          </a:xfrm>
          <a:prstGeom prst="rect">
            <a:avLst/>
          </a:prstGeom>
        </p:spPr>
      </p:pic>
      <p:pic>
        <p:nvPicPr>
          <p:cNvPr id="18" name="Рисунок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75828" y="3790739"/>
            <a:ext cx="811435" cy="811435"/>
          </a:xfrm>
          <a:prstGeom prst="rect">
            <a:avLst/>
          </a:prstGeom>
        </p:spPr>
      </p:pic>
      <p:pic>
        <p:nvPicPr>
          <p:cNvPr id="16" name="Рисунок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56065" y="1174083"/>
            <a:ext cx="828996" cy="828996"/>
          </a:xfrm>
          <a:prstGeom prst="rect">
            <a:avLst/>
          </a:prstGeom>
        </p:spPr>
      </p:pic>
      <p:pic>
        <p:nvPicPr>
          <p:cNvPr id="4" name="Рисунок 3"/>
          <p:cNvPicPr>
            <a:picLocks noChangeAspect="1"/>
          </p:cNvPicPr>
          <p:nvPr/>
        </p:nvPicPr>
        <p:blipFill>
          <a:blip r:embed="rId9" cstate="print"/>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0" name="TextBox 69"/>
          <p:cNvSpPr txBox="1"/>
          <p:nvPr/>
        </p:nvSpPr>
        <p:spPr>
          <a:xfrm>
            <a:off x="-82223" y="1985415"/>
            <a:ext cx="1546659"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Средства размещения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p:cNvSpPr txBox="1"/>
          <p:nvPr/>
        </p:nvSpPr>
        <p:spPr>
          <a:xfrm>
            <a:off x="277223" y="3933133"/>
            <a:ext cx="796610"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46</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82449" y="4559255"/>
            <a:ext cx="1546659"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84185" y="5332571"/>
            <a:ext cx="999729"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4600" y="5968105"/>
            <a:ext cx="1546659"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10" cstate="print">
            <a:lum bright="70000" contrast="-70000"/>
            <a:extLst>
              <a:ext uri="{BEBA8EAE-BF5A-486C-A8C5-ECC9F3942E4B}">
                <a14:imgProps xmlns:a14="http://schemas.microsoft.com/office/drawing/2010/main" xmlns="">
                  <a14:imgLayer r:embed="rId11">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309288" y="5074381"/>
            <a:ext cx="2611724" cy="543273"/>
          </a:xfrm>
          <a:prstGeom prst="rect">
            <a:avLst/>
          </a:prstGeom>
        </p:spPr>
      </p:pic>
      <p:sp>
        <p:nvSpPr>
          <p:cNvPr id="33" name="TextBox 32"/>
          <p:cNvSpPr txBox="1"/>
          <p:nvPr/>
        </p:nvSpPr>
        <p:spPr>
          <a:xfrm>
            <a:off x="1457534" y="5105390"/>
            <a:ext cx="2315410"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2" name="Рисунок 4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595237" y="5728204"/>
            <a:ext cx="523845" cy="523845"/>
          </a:xfrm>
          <a:prstGeom prst="rect">
            <a:avLst/>
          </a:prstGeom>
        </p:spPr>
      </p:pic>
      <p:sp>
        <p:nvSpPr>
          <p:cNvPr id="56" name="TextBox 55"/>
          <p:cNvSpPr txBox="1"/>
          <p:nvPr/>
        </p:nvSpPr>
        <p:spPr>
          <a:xfrm>
            <a:off x="2119082" y="5875426"/>
            <a:ext cx="1457450" cy="276999"/>
          </a:xfrm>
          <a:prstGeom prst="rect">
            <a:avLst/>
          </a:prstGeom>
          <a:noFill/>
        </p:spPr>
        <p:txBody>
          <a:bodyPr wrap="non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7" name="Рисунок 56"/>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3661985" y="5717248"/>
            <a:ext cx="518054" cy="518054"/>
          </a:xfrm>
          <a:prstGeom prst="rect">
            <a:avLst/>
          </a:prstGeom>
        </p:spPr>
      </p:pic>
      <p:sp>
        <p:nvSpPr>
          <p:cNvPr id="58" name="TextBox 57"/>
          <p:cNvSpPr txBox="1"/>
          <p:nvPr/>
        </p:nvSpPr>
        <p:spPr>
          <a:xfrm>
            <a:off x="4194336" y="5773637"/>
            <a:ext cx="1508875" cy="461665"/>
          </a:xfrm>
          <a:prstGeom prst="rect">
            <a:avLst/>
          </a:prstGeom>
          <a:noFill/>
        </p:spPr>
        <p:txBody>
          <a:bodyPr wrap="non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1" name="TextBox 60"/>
          <p:cNvSpPr txBox="1"/>
          <p:nvPr/>
        </p:nvSpPr>
        <p:spPr>
          <a:xfrm>
            <a:off x="2119082" y="6418773"/>
            <a:ext cx="1363002" cy="461665"/>
          </a:xfrm>
          <a:prstGeom prst="rect">
            <a:avLst/>
          </a:prstGeom>
          <a:noFill/>
        </p:spPr>
        <p:txBody>
          <a:bodyPr wrap="non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2" name="Рисунок 6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00743" y="6388931"/>
            <a:ext cx="512831" cy="512831"/>
          </a:xfrm>
          <a:prstGeom prst="rect">
            <a:avLst/>
          </a:prstGeom>
        </p:spPr>
      </p:pic>
      <p:pic>
        <p:nvPicPr>
          <p:cNvPr id="63" name="Рисунок 62"/>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xmlns="" val="0"/>
              </a:ext>
            </a:extLst>
          </a:blip>
          <a:stretch>
            <a:fillRect/>
          </a:stretch>
        </p:blipFill>
        <p:spPr>
          <a:xfrm>
            <a:off x="3661986" y="6418773"/>
            <a:ext cx="518054" cy="486825"/>
          </a:xfrm>
          <a:prstGeom prst="rect">
            <a:avLst/>
          </a:prstGeom>
        </p:spPr>
      </p:pic>
      <p:sp>
        <p:nvSpPr>
          <p:cNvPr id="64" name="TextBox 63"/>
          <p:cNvSpPr txBox="1"/>
          <p:nvPr/>
        </p:nvSpPr>
        <p:spPr>
          <a:xfrm>
            <a:off x="4215637" y="6523685"/>
            <a:ext cx="1242648" cy="276999"/>
          </a:xfrm>
          <a:prstGeom prst="rect">
            <a:avLst/>
          </a:prstGeom>
          <a:noFill/>
        </p:spPr>
        <p:txBody>
          <a:bodyPr wrap="non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2" name="Рисунок 51"/>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54" name="Рисунок 53"/>
          <p:cNvPicPr>
            <a:picLocks noChangeAspect="1"/>
          </p:cNvPicPr>
          <p:nvPr/>
        </p:nvPicPr>
        <p:blipFill>
          <a:blip r:embed="rId17" cstate="print">
            <a:duotone>
              <a:prstClr val="black"/>
              <a:srgbClr val="76C981">
                <a:tint val="45000"/>
                <a:satMod val="400000"/>
              </a:srgbClr>
            </a:duotone>
            <a:extLst>
              <a:ext uri="{BEBA8EAE-BF5A-486C-A8C5-ECC9F3942E4B}">
                <a14:imgProps xmlns:a14="http://schemas.microsoft.com/office/drawing/2010/main" xmlns="">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1241227" y="1094065"/>
            <a:ext cx="2683648" cy="451223"/>
          </a:xfrm>
          <a:prstGeom prst="rect">
            <a:avLst/>
          </a:prstGeom>
        </p:spPr>
      </p:pic>
      <p:pic>
        <p:nvPicPr>
          <p:cNvPr id="65" name="Рисунок 64"/>
          <p:cNvPicPr>
            <a:picLocks noChangeAspect="1"/>
          </p:cNvPicPr>
          <p:nvPr/>
        </p:nvPicPr>
        <p:blipFill>
          <a:blip r:embed="rId17" cstate="print">
            <a:duotone>
              <a:prstClr val="black"/>
              <a:srgbClr val="76C981">
                <a:tint val="45000"/>
                <a:satMod val="400000"/>
              </a:srgbClr>
            </a:duotone>
            <a:extLst>
              <a:ext uri="{BEBA8EAE-BF5A-486C-A8C5-ECC9F3942E4B}">
                <a14:imgProps xmlns:a14="http://schemas.microsoft.com/office/drawing/2010/main" xmlns="">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1307335" y="4241627"/>
            <a:ext cx="2896907" cy="587465"/>
          </a:xfrm>
          <a:prstGeom prst="rect">
            <a:avLst/>
          </a:prstGeom>
        </p:spPr>
      </p:pic>
      <p:sp>
        <p:nvSpPr>
          <p:cNvPr id="55" name="TextBox 54"/>
          <p:cNvSpPr txBox="1"/>
          <p:nvPr/>
        </p:nvSpPr>
        <p:spPr>
          <a:xfrm>
            <a:off x="1241227" y="4326576"/>
            <a:ext cx="2964410" cy="461665"/>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Церковь Преображения Господня</a:t>
            </a:r>
          </a:p>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 д. Липецы, 1789 г.</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p:cNvSpPr txBox="1"/>
          <p:nvPr/>
        </p:nvSpPr>
        <p:spPr>
          <a:xfrm>
            <a:off x="1407974" y="1169043"/>
            <a:ext cx="2336700" cy="276999"/>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Памятник В.В. Докучаеву</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256065" y="2503199"/>
            <a:ext cx="832392" cy="832392"/>
          </a:xfrm>
          <a:prstGeom prst="rect">
            <a:avLst/>
          </a:prstGeom>
        </p:spPr>
      </p:pic>
      <p:sp>
        <p:nvSpPr>
          <p:cNvPr id="44" name="TextBox 43"/>
          <p:cNvSpPr txBox="1"/>
          <p:nvPr/>
        </p:nvSpPr>
        <p:spPr>
          <a:xfrm>
            <a:off x="335581" y="2559952"/>
            <a:ext cx="765310" cy="646331"/>
          </a:xfrm>
          <a:prstGeom prst="rect">
            <a:avLst/>
          </a:prstGeom>
          <a:noFill/>
        </p:spPr>
        <p:txBody>
          <a:bodyPr wrap="square" rtlCol="0">
            <a:spAutoFit/>
          </a:bodyPr>
          <a:lstStyle>
            <a:defPPr>
              <a:defRPr lang="en-US"/>
            </a:defPPr>
            <a:lvl1pP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12</a:t>
            </a:r>
            <a:endParaRPr lang="ru-RU" dirty="0"/>
          </a:p>
        </p:txBody>
      </p:sp>
      <p:sp>
        <p:nvSpPr>
          <p:cNvPr id="45" name="TextBox 44"/>
          <p:cNvSpPr txBox="1"/>
          <p:nvPr/>
        </p:nvSpPr>
        <p:spPr>
          <a:xfrm>
            <a:off x="-34391" y="3294453"/>
            <a:ext cx="1402612" cy="461665"/>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 и </a:t>
            </a:r>
          </a:p>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храмы</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 name="Рисунок 50"/>
          <p:cNvPicPr>
            <a:picLocks noChangeAspect="1"/>
          </p:cNvPicPr>
          <p:nvPr/>
        </p:nvPicPr>
        <p:blipFill>
          <a:blip r:embed="rId20" cstate="print">
            <a:lum bright="70000" contrast="-70000"/>
            <a:extLst>
              <a:ext uri="{BEBA8EAE-BF5A-486C-A8C5-ECC9F3942E4B}">
                <a14:imgProps xmlns:a14="http://schemas.microsoft.com/office/drawing/2010/main" xmlns="">
                  <a14:imgLayer r:embed="rId11">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681199" y="3445616"/>
            <a:ext cx="2440535" cy="2172038"/>
          </a:xfrm>
          <a:prstGeom prst="rect">
            <a:avLst/>
          </a:prstGeom>
          <a:ln w="12700">
            <a:solidFill>
              <a:srgbClr val="4CCBD4"/>
            </a:solidFill>
            <a:prstDash val="lgDash"/>
          </a:ln>
        </p:spPr>
      </p:pic>
      <p:sp>
        <p:nvSpPr>
          <p:cNvPr id="53" name="TextBox 52"/>
          <p:cNvSpPr txBox="1"/>
          <p:nvPr/>
        </p:nvSpPr>
        <p:spPr>
          <a:xfrm>
            <a:off x="4746620" y="3480578"/>
            <a:ext cx="222845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Рисунок 58"/>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4836961" y="3870845"/>
            <a:ext cx="229891" cy="201247"/>
          </a:xfrm>
          <a:prstGeom prst="rect">
            <a:avLst/>
          </a:prstGeom>
        </p:spPr>
      </p:pic>
      <p:sp>
        <p:nvSpPr>
          <p:cNvPr id="71" name="TextBox 70"/>
          <p:cNvSpPr txBox="1"/>
          <p:nvPr/>
        </p:nvSpPr>
        <p:spPr>
          <a:xfrm>
            <a:off x="5080247" y="3827383"/>
            <a:ext cx="1966463" cy="769441"/>
          </a:xfrm>
          <a:prstGeom prst="rect">
            <a:avLst/>
          </a:prstGeom>
          <a:noFill/>
        </p:spPr>
        <p:txBody>
          <a:bodyPr wrap="square" rtlCol="0">
            <a:spAutoFit/>
          </a:bodyPr>
          <a:lstStyle/>
          <a:p>
            <a:pPr algn="just"/>
            <a:r>
              <a:rPr lang="ru-RU" sz="1100" dirty="0" smtClean="0">
                <a:latin typeface="Open Sans" panose="020B0606030504020204" pitchFamily="34" charset="0"/>
                <a:ea typeface="Open Sans" panose="020B0606030504020204" pitchFamily="34" charset="0"/>
                <a:cs typeface="Open Sans" panose="020B0606030504020204" pitchFamily="34" charset="0"/>
              </a:rPr>
              <a:t>12 июля – Праздник, посвященный ученому-почвоведу В.В. </a:t>
            </a:r>
            <a:r>
              <a:rPr lang="ru-RU" sz="1100" dirty="0">
                <a:latin typeface="Open Sans" panose="020B0606030504020204" pitchFamily="34" charset="0"/>
                <a:ea typeface="Open Sans" panose="020B0606030504020204" pitchFamily="34" charset="0"/>
                <a:cs typeface="Open Sans" panose="020B0606030504020204" pitchFamily="34" charset="0"/>
              </a:rPr>
              <a:t>Докучаеву в д. </a:t>
            </a:r>
            <a:r>
              <a:rPr lang="ru-RU" sz="1100" dirty="0" err="1">
                <a:latin typeface="Open Sans" panose="020B0606030504020204" pitchFamily="34" charset="0"/>
                <a:ea typeface="Open Sans" panose="020B0606030504020204" pitchFamily="34" charset="0"/>
                <a:cs typeface="Open Sans" panose="020B0606030504020204" pitchFamily="34" charset="0"/>
              </a:rPr>
              <a:t>Милюково</a:t>
            </a:r>
            <a:r>
              <a:rPr lang="ru-RU" sz="1100" dirty="0">
                <a:latin typeface="Open Sans" panose="020B0606030504020204" pitchFamily="34" charset="0"/>
                <a:ea typeface="Open Sans" panose="020B0606030504020204" pitchFamily="34" charset="0"/>
                <a:cs typeface="Open Sans" panose="020B0606030504020204" pitchFamily="34" charset="0"/>
              </a:rPr>
              <a:t> </a:t>
            </a:r>
          </a:p>
        </p:txBody>
      </p:sp>
      <p:sp>
        <p:nvSpPr>
          <p:cNvPr id="74" name="TextBox 73"/>
          <p:cNvSpPr txBox="1"/>
          <p:nvPr/>
        </p:nvSpPr>
        <p:spPr>
          <a:xfrm>
            <a:off x="5081500" y="4695162"/>
            <a:ext cx="1965210" cy="769441"/>
          </a:xfrm>
          <a:prstGeom prst="rect">
            <a:avLst/>
          </a:prstGeom>
          <a:noFill/>
        </p:spPr>
        <p:txBody>
          <a:bodyPr wrap="square" rtlCol="0">
            <a:spAutoFit/>
          </a:bodyPr>
          <a:lstStyle/>
          <a:p>
            <a:r>
              <a:rPr lang="ru-RU" sz="1100" dirty="0">
                <a:latin typeface="Open Sans" panose="020B0606030504020204" pitchFamily="34" charset="0"/>
                <a:ea typeface="Open Sans" panose="020B0606030504020204" pitchFamily="34" charset="0"/>
                <a:cs typeface="Open Sans" panose="020B0606030504020204" pitchFamily="34" charset="0"/>
              </a:rPr>
              <a:t>12 июля – межрегиональный </a:t>
            </a:r>
            <a:r>
              <a:rPr lang="ru-RU" sz="1100" dirty="0" smtClean="0">
                <a:latin typeface="Open Sans" panose="020B0606030504020204" pitchFamily="34" charset="0"/>
                <a:ea typeface="Open Sans" panose="020B0606030504020204" pitchFamily="34" charset="0"/>
                <a:cs typeface="Open Sans" panose="020B0606030504020204" pitchFamily="34" charset="0"/>
              </a:rPr>
              <a:t>праздник «Играй и пой, гармонь смоленская!»</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4836961" y="4710109"/>
            <a:ext cx="229891" cy="201247"/>
          </a:xfrm>
          <a:prstGeom prst="rect">
            <a:avLst/>
          </a:prstGeom>
        </p:spPr>
      </p:pic>
      <p:pic>
        <p:nvPicPr>
          <p:cNvPr id="67" name="Рисунок 66"/>
          <p:cNvPicPr>
            <a:picLocks noChangeAspect="1"/>
          </p:cNvPicPr>
          <p:nvPr/>
        </p:nvPicPr>
        <p:blipFill>
          <a:blip r:embed="rId22" cstate="print">
            <a:duotone>
              <a:prstClr val="black"/>
              <a:srgbClr val="76C981">
                <a:tint val="45000"/>
                <a:satMod val="400000"/>
              </a:srgbClr>
            </a:duotone>
            <a:extLst>
              <a:ext uri="{28A0092B-C50C-407E-A947-70E740481C1C}">
                <a14:useLocalDpi xmlns:a14="http://schemas.microsoft.com/office/drawing/2010/main" xmlns="" val="0"/>
              </a:ext>
            </a:extLst>
          </a:blip>
          <a:stretch>
            <a:fillRect/>
          </a:stretch>
        </p:blipFill>
        <p:spPr>
          <a:xfrm>
            <a:off x="5378019" y="1472121"/>
            <a:ext cx="2118789" cy="451223"/>
          </a:xfrm>
          <a:prstGeom prst="rect">
            <a:avLst/>
          </a:prstGeom>
        </p:spPr>
      </p:pic>
      <p:sp>
        <p:nvSpPr>
          <p:cNvPr id="60" name="TextBox 59"/>
          <p:cNvSpPr txBox="1"/>
          <p:nvPr/>
        </p:nvSpPr>
        <p:spPr>
          <a:xfrm>
            <a:off x="5276638" y="1491594"/>
            <a:ext cx="2336700" cy="461665"/>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Усадьба Шереметьевых </a:t>
            </a:r>
          </a:p>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с. Высокое</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480907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564" y="1152626"/>
            <a:ext cx="1618592" cy="1618592"/>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48564" y="3017674"/>
            <a:ext cx="4140663" cy="1725542"/>
          </a:xfrm>
          <a:prstGeom prst="rect">
            <a:avLst/>
          </a:prstGeom>
          <a:ln w="38100">
            <a:solidFill>
              <a:srgbClr val="77DAFF"/>
            </a:solidFill>
            <a:prstDash val="sysDash"/>
          </a:ln>
        </p:spPr>
      </p:pic>
      <p:pic>
        <p:nvPicPr>
          <p:cNvPr id="30" name="Рисунок 29"/>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3332938" y="1169308"/>
            <a:ext cx="4046892" cy="1635167"/>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5" cstate="print"/>
          <a:stretch>
            <a:fillRect/>
          </a:stretch>
        </p:blipFill>
        <p:spPr>
          <a:xfrm>
            <a:off x="2514600" y="215209"/>
            <a:ext cx="4657726" cy="709119"/>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TextBox 52"/>
          <p:cNvSpPr txBox="1"/>
          <p:nvPr/>
        </p:nvSpPr>
        <p:spPr>
          <a:xfrm>
            <a:off x="501207" y="5136413"/>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1887</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89553" y="5876737"/>
            <a:ext cx="1536613"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документальное упоминание</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503233" y="5890877"/>
            <a:ext cx="1378403" cy="1015663"/>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Село Новодугино исключено из Сычевского уезда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893128" y="5890877"/>
            <a:ext cx="1646992" cy="1015663"/>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Новодугинский район образован Указом Верховного Совета РСФСР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190592" y="2935580"/>
            <a:ext cx="4122012" cy="1892826"/>
          </a:xfrm>
          <a:prstGeom prst="rect">
            <a:avLst/>
          </a:prstGeom>
          <a:noFill/>
        </p:spPr>
        <p:txBody>
          <a:bodyPr wrap="square" rtlCol="0">
            <a:spAutoFit/>
          </a:bodyPr>
          <a:lstStyle/>
          <a:p>
            <a:pPr indent="268288" algn="just"/>
            <a:r>
              <a:rPr lang="ru-RU" sz="1170" dirty="0" smtClean="0">
                <a:latin typeface="Open Sans" panose="020B0606030504020204" pitchFamily="34" charset="0"/>
                <a:ea typeface="Open Sans" panose="020B0606030504020204" pitchFamily="34" charset="0"/>
                <a:cs typeface="Open Sans" panose="020B0606030504020204" pitchFamily="34" charset="0"/>
              </a:rPr>
              <a:t>В ноябре 1917 года крестьяне деревень </a:t>
            </a:r>
            <a:r>
              <a:rPr lang="ru-RU" sz="1170" dirty="0" err="1" smtClean="0">
                <a:latin typeface="Open Sans" panose="020B0606030504020204" pitchFamily="34" charset="0"/>
                <a:ea typeface="Open Sans" panose="020B0606030504020204" pitchFamily="34" charset="0"/>
                <a:cs typeface="Open Sans" panose="020B0606030504020204" pitchFamily="34" charset="0"/>
              </a:rPr>
              <a:t>Слизнево</a:t>
            </a:r>
            <a:r>
              <a:rPr lang="ru-RU" sz="1170" dirty="0" smtClean="0">
                <a:latin typeface="Open Sans" panose="020B0606030504020204" pitchFamily="34" charset="0"/>
                <a:ea typeface="Open Sans" panose="020B0606030504020204" pitchFamily="34" charset="0"/>
                <a:cs typeface="Open Sans" panose="020B0606030504020204" pitchFamily="34" charset="0"/>
              </a:rPr>
              <a:t>, Рябинки, </a:t>
            </a:r>
            <a:r>
              <a:rPr lang="ru-RU" sz="1170" dirty="0" err="1" smtClean="0">
                <a:latin typeface="Open Sans" panose="020B0606030504020204" pitchFamily="34" charset="0"/>
                <a:ea typeface="Open Sans" panose="020B0606030504020204" pitchFamily="34" charset="0"/>
                <a:cs typeface="Open Sans" panose="020B0606030504020204" pitchFamily="34" charset="0"/>
              </a:rPr>
              <a:t>Изосимиха</a:t>
            </a:r>
            <a:r>
              <a:rPr lang="ru-RU" sz="1170" dirty="0" smtClean="0">
                <a:latin typeface="Open Sans" panose="020B0606030504020204" pitchFamily="34" charset="0"/>
                <a:ea typeface="Open Sans" panose="020B0606030504020204" pitchFamily="34" charset="0"/>
                <a:cs typeface="Open Sans" panose="020B0606030504020204" pitchFamily="34" charset="0"/>
              </a:rPr>
              <a:t>, </a:t>
            </a:r>
            <a:r>
              <a:rPr lang="ru-RU" sz="1170" dirty="0" err="1" smtClean="0">
                <a:latin typeface="Open Sans" panose="020B0606030504020204" pitchFamily="34" charset="0"/>
                <a:ea typeface="Open Sans" panose="020B0606030504020204" pitchFamily="34" charset="0"/>
                <a:cs typeface="Open Sans" panose="020B0606030504020204" pitchFamily="34" charset="0"/>
              </a:rPr>
              <a:t>Семенчиха</a:t>
            </a:r>
            <a:r>
              <a:rPr lang="ru-RU" sz="1170" dirty="0" smtClean="0">
                <a:latin typeface="Open Sans" panose="020B0606030504020204" pitchFamily="34" charset="0"/>
                <a:ea typeface="Open Sans" panose="020B0606030504020204" pitchFamily="34" charset="0"/>
                <a:cs typeface="Open Sans" panose="020B0606030504020204" pitchFamily="34" charset="0"/>
              </a:rPr>
              <a:t> в посёлке провели митинг солидарности победе социалистической революции. В посёлке Новодугино был создан </a:t>
            </a:r>
            <a:r>
              <a:rPr lang="ru-RU" sz="1170" dirty="0">
                <a:latin typeface="Open Sans" panose="020B0606030504020204" pitchFamily="34" charset="0"/>
                <a:ea typeface="Open Sans" panose="020B0606030504020204" pitchFamily="34" charset="0"/>
                <a:cs typeface="Open Sans" panose="020B0606030504020204" pitchFamily="34" charset="0"/>
              </a:rPr>
              <a:t>Совет. 1 июня 1929 года в селе </a:t>
            </a:r>
            <a:r>
              <a:rPr lang="ru-RU" sz="1170" dirty="0" err="1">
                <a:latin typeface="Open Sans" panose="020B0606030504020204" pitchFamily="34" charset="0"/>
                <a:ea typeface="Open Sans" panose="020B0606030504020204" pitchFamily="34" charset="0"/>
                <a:cs typeface="Open Sans" panose="020B0606030504020204" pitchFamily="34" charset="0"/>
              </a:rPr>
              <a:t>Липецы</a:t>
            </a:r>
            <a:r>
              <a:rPr lang="ru-RU" sz="1170" dirty="0">
                <a:latin typeface="Open Sans" panose="020B0606030504020204" pitchFamily="34" charset="0"/>
                <a:ea typeface="Open Sans" panose="020B0606030504020204" pitchFamily="34" charset="0"/>
                <a:cs typeface="Open Sans" panose="020B0606030504020204" pitchFamily="34" charset="0"/>
              </a:rPr>
              <a:t> состоялся организационный съезд Советов Липецкой и </a:t>
            </a:r>
            <a:r>
              <a:rPr lang="ru-RU" sz="1170" dirty="0" err="1">
                <a:latin typeface="Open Sans" panose="020B0606030504020204" pitchFamily="34" charset="0"/>
                <a:ea typeface="Open Sans" panose="020B0606030504020204" pitchFamily="34" charset="0"/>
                <a:cs typeface="Open Sans" panose="020B0606030504020204" pitchFamily="34" charset="0"/>
              </a:rPr>
              <a:t>Тесовской</a:t>
            </a:r>
            <a:r>
              <a:rPr lang="ru-RU" sz="1170" dirty="0">
                <a:latin typeface="Open Sans" panose="020B0606030504020204" pitchFamily="34" charset="0"/>
                <a:ea typeface="Open Sans" panose="020B0606030504020204" pitchFamily="34" charset="0"/>
                <a:cs typeface="Open Sans" panose="020B0606030504020204" pitchFamily="34" charset="0"/>
              </a:rPr>
              <a:t> волостей, на котором было принято решение об объединении данных волостей в единый </a:t>
            </a:r>
            <a:r>
              <a:rPr lang="ru-RU" sz="1170" dirty="0" err="1">
                <a:latin typeface="Open Sans" panose="020B0606030504020204" pitchFamily="34" charset="0"/>
                <a:ea typeface="Open Sans" panose="020B0606030504020204" pitchFamily="34" charset="0"/>
                <a:cs typeface="Open Sans" panose="020B0606030504020204" pitchFamily="34" charset="0"/>
              </a:rPr>
              <a:t>Новодугинский</a:t>
            </a:r>
            <a:r>
              <a:rPr lang="ru-RU" sz="1170" dirty="0">
                <a:latin typeface="Open Sans" panose="020B0606030504020204" pitchFamily="34" charset="0"/>
                <a:ea typeface="Open Sans" panose="020B0606030504020204" pitchFamily="34" charset="0"/>
                <a:cs typeface="Open Sans" panose="020B0606030504020204" pitchFamily="34" charset="0"/>
              </a:rPr>
              <a:t> район</a:t>
            </a:r>
            <a:endParaRPr lang="ru-RU" sz="117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69" y="5136411"/>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0127" y="5136410"/>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1972</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50413" y="1804134"/>
            <a:ext cx="981750"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446370" y="1766797"/>
            <a:ext cx="981750"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26381" y="3035114"/>
            <a:ext cx="1577828" cy="1577828"/>
          </a:xfrm>
          <a:prstGeom prst="rect">
            <a:avLst/>
          </a:prstGeom>
        </p:spPr>
      </p:pic>
      <p:sp>
        <p:nvSpPr>
          <p:cNvPr id="65" name="TextBox 64"/>
          <p:cNvSpPr txBox="1"/>
          <p:nvPr/>
        </p:nvSpPr>
        <p:spPr>
          <a:xfrm>
            <a:off x="6229532" y="3605085"/>
            <a:ext cx="976292"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TextBox 65"/>
          <p:cNvSpPr txBox="1"/>
          <p:nvPr/>
        </p:nvSpPr>
        <p:spPr>
          <a:xfrm>
            <a:off x="4725489" y="3567748"/>
            <a:ext cx="976292"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3323208" y="1116363"/>
            <a:ext cx="4044958" cy="1569660"/>
          </a:xfrm>
          <a:prstGeom prst="rect">
            <a:avLst/>
          </a:prstGeom>
          <a:noFill/>
        </p:spPr>
        <p:txBody>
          <a:bodyPr wrap="square" rtlCol="0">
            <a:spAutoFit/>
          </a:bodyPr>
          <a:lstStyle/>
          <a:p>
            <a:pPr indent="268288" algn="just"/>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упоминание о существовании посёлка прозвучало в конце </a:t>
            </a:r>
            <a:r>
              <a:rPr lang="en-US" sz="1200" dirty="0" smtClean="0">
                <a:latin typeface="Open Sans" panose="020B0606030504020204" pitchFamily="34" charset="0"/>
                <a:ea typeface="Open Sans" panose="020B0606030504020204" pitchFamily="34" charset="0"/>
                <a:cs typeface="Open Sans" panose="020B0606030504020204" pitchFamily="34" charset="0"/>
              </a:rPr>
              <a:t>XIX</a:t>
            </a:r>
            <a:r>
              <a:rPr lang="ru-RU" sz="1200" dirty="0" smtClean="0">
                <a:latin typeface="Open Sans" panose="020B0606030504020204" pitchFamily="34" charset="0"/>
                <a:ea typeface="Open Sans" panose="020B0606030504020204" pitchFamily="34" charset="0"/>
                <a:cs typeface="Open Sans" panose="020B0606030504020204" pitchFamily="34" charset="0"/>
              </a:rPr>
              <a:t> века, в котором начальник Смоленского почтово-телеграфного округа, говоря о неисправности дорог и мостов, называет и станцию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Дугино</a:t>
            </a:r>
            <a:r>
              <a:rPr lang="ru-RU" sz="1200" dirty="0" smtClean="0">
                <a:latin typeface="Open Sans" panose="020B0606030504020204" pitchFamily="34" charset="0"/>
                <a:ea typeface="Open Sans" panose="020B0606030504020204" pitchFamily="34" charset="0"/>
                <a:cs typeface="Open Sans" panose="020B0606030504020204" pitchFamily="34" charset="0"/>
              </a:rPr>
              <a:t>. Происхождение названия станции связано с тем, что дорога, связывающая два уездных города Вязьму и Сычевку, дугой вдавилась в сторону имения князя Мещерского.</a:t>
            </a:r>
          </a:p>
        </p:txBody>
      </p:sp>
      <p:pic>
        <p:nvPicPr>
          <p:cNvPr id="1026" name="Picture 2"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1.png"/>
          <p:cNvPicPr>
            <a:picLocks noChangeAspect="1" noChangeArrowheads="1"/>
          </p:cNvPicPr>
          <p:nvPr/>
        </p:nvPicPr>
        <p:blipFill>
          <a:blip r:embed="rId7" cstate="print"/>
          <a:srcRect/>
          <a:stretch>
            <a:fillRect/>
          </a:stretch>
        </p:blipFill>
        <p:spPr bwMode="auto">
          <a:xfrm>
            <a:off x="251615" y="1154544"/>
            <a:ext cx="1642046" cy="1639723"/>
          </a:xfrm>
          <a:prstGeom prst="rect">
            <a:avLst/>
          </a:prstGeom>
          <a:noFill/>
        </p:spPr>
      </p:pic>
      <p:pic>
        <p:nvPicPr>
          <p:cNvPr id="1027" name="Picture 3"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12.png"/>
          <p:cNvPicPr>
            <a:picLocks noChangeAspect="1" noChangeArrowheads="1"/>
          </p:cNvPicPr>
          <p:nvPr/>
        </p:nvPicPr>
        <p:blipFill>
          <a:blip r:embed="rId8" cstate="print"/>
          <a:srcRect/>
          <a:stretch>
            <a:fillRect/>
          </a:stretch>
        </p:blipFill>
        <p:spPr bwMode="auto">
          <a:xfrm>
            <a:off x="1384879" y="1173504"/>
            <a:ext cx="1613051" cy="1610770"/>
          </a:xfrm>
          <a:prstGeom prst="rect">
            <a:avLst/>
          </a:prstGeom>
          <a:noFill/>
        </p:spPr>
      </p:pic>
      <p:pic>
        <p:nvPicPr>
          <p:cNvPr id="1029" name="Picture 5"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19.png"/>
          <p:cNvPicPr>
            <a:picLocks noChangeAspect="1" noChangeArrowheads="1"/>
          </p:cNvPicPr>
          <p:nvPr/>
        </p:nvPicPr>
        <p:blipFill>
          <a:blip r:embed="rId9" cstate="print"/>
          <a:srcRect/>
          <a:stretch>
            <a:fillRect/>
          </a:stretch>
        </p:blipFill>
        <p:spPr bwMode="auto">
          <a:xfrm>
            <a:off x="5759753" y="3068482"/>
            <a:ext cx="1583225" cy="1580986"/>
          </a:xfrm>
          <a:prstGeom prst="rect">
            <a:avLst/>
          </a:prstGeom>
          <a:noFill/>
        </p:spPr>
      </p:pic>
      <p:sp>
        <p:nvSpPr>
          <p:cNvPr id="46" name="TextBox 45"/>
          <p:cNvSpPr txBox="1"/>
          <p:nvPr/>
        </p:nvSpPr>
        <p:spPr>
          <a:xfrm>
            <a:off x="2011056" y="5136412"/>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1904</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1814072" y="5890877"/>
            <a:ext cx="1425296"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Село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Дугино</a:t>
            </a:r>
            <a:r>
              <a:rPr lang="ru-RU" sz="1200" dirty="0" smtClean="0">
                <a:latin typeface="Open Sans" panose="020B0606030504020204" pitchFamily="34" charset="0"/>
                <a:ea typeface="Open Sans" panose="020B0606030504020204" pitchFamily="34" charset="0"/>
                <a:cs typeface="Open Sans" panose="020B0606030504020204" pitchFamily="34" charset="0"/>
              </a:rPr>
              <a:t> переименовано в село Новодугино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588897" cy="738664"/>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48" name="Рисунок 4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1028" name="Picture 4"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9.png"/>
          <p:cNvPicPr>
            <a:picLocks noChangeAspect="1" noChangeArrowheads="1"/>
          </p:cNvPicPr>
          <p:nvPr/>
        </p:nvPicPr>
        <p:blipFill>
          <a:blip r:embed="rId11" cstate="print"/>
          <a:srcRect/>
          <a:stretch>
            <a:fillRect/>
          </a:stretch>
        </p:blipFill>
        <p:spPr bwMode="auto">
          <a:xfrm>
            <a:off x="4526380" y="3036384"/>
            <a:ext cx="1638615" cy="1613083"/>
          </a:xfrm>
          <a:prstGeom prst="rect">
            <a:avLst/>
          </a:prstGeom>
          <a:noFill/>
        </p:spPr>
      </p:pic>
    </p:spTree>
    <p:extLst>
      <p:ext uri="{BB962C8B-B14F-4D97-AF65-F5344CB8AC3E}">
        <p14:creationId xmlns:p14="http://schemas.microsoft.com/office/powerpoint/2010/main" xmlns="" val="2227948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ext uri="{D42A27DB-BD31-4B8C-83A1-F6EECF244321}">
                <p14:modId xmlns:p14="http://schemas.microsoft.com/office/powerpoint/2010/main" xmlns="" val="3091562891"/>
              </p:ext>
            </p:extLst>
          </p:nvPr>
        </p:nvGraphicFramePr>
        <p:xfrm>
          <a:off x="448222" y="1179173"/>
          <a:ext cx="6095453" cy="4542822"/>
        </p:xfrm>
        <a:graphic>
          <a:graphicData uri="http://schemas.openxmlformats.org/drawingml/2006/table">
            <a:tbl>
              <a:tblPr firstRow="1" bandRow="1">
                <a:tableStyleId>{5C22544A-7EE6-4342-B048-85BDC9FD1C3A}</a:tableStyleId>
              </a:tblPr>
              <a:tblGrid>
                <a:gridCol w="1924281">
                  <a:extLst>
                    <a:ext uri="{9D8B030D-6E8A-4147-A177-3AD203B41FA5}">
                      <a16:colId xmlns:a16="http://schemas.microsoft.com/office/drawing/2014/main" xmlns="" val="20000"/>
                    </a:ext>
                  </a:extLst>
                </a:gridCol>
                <a:gridCol w="4171172">
                  <a:extLst>
                    <a:ext uri="{9D8B030D-6E8A-4147-A177-3AD203B41FA5}">
                      <a16:colId xmlns:a16="http://schemas.microsoft.com/office/drawing/2014/main" xmlns="" val="20001"/>
                    </a:ext>
                  </a:extLst>
                </a:gridCol>
              </a:tblGrid>
              <a:tr h="1513783">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выгодное расположение инвестиционных площадок;</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выгодное географическое положение муниципального образования;</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близость к московской агломерации и границе с Белоруссией (автодорога М11 «Беларусь» расположена в 20 км. от границы района);</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развитая транспортная инфраструктура;</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наличие магистральных </a:t>
                      </a:r>
                      <a:r>
                        <a:rPr lang="ru-RU" sz="900" b="0" dirty="0" err="1" smtClean="0">
                          <a:solidFill>
                            <a:schemeClr val="tx1"/>
                          </a:solidFill>
                          <a:effectLst/>
                          <a:latin typeface="Open Sans" pitchFamily="34" charset="0"/>
                          <a:ea typeface="Open Sans" pitchFamily="34" charset="0"/>
                          <a:cs typeface="Open Sans" pitchFamily="34" charset="0"/>
                        </a:rPr>
                        <a:t>нефте</a:t>
                      </a:r>
                      <a:r>
                        <a:rPr lang="ru-RU" sz="900" b="0" dirty="0" smtClean="0">
                          <a:solidFill>
                            <a:schemeClr val="tx1"/>
                          </a:solidFill>
                          <a:effectLst/>
                          <a:latin typeface="Open Sans" pitchFamily="34" charset="0"/>
                          <a:ea typeface="Open Sans" pitchFamily="34" charset="0"/>
                          <a:cs typeface="Open Sans" pitchFamily="34" charset="0"/>
                        </a:rPr>
                        <a:t>- и газопроводов (газифицирован 21 населенный пункт, а также газопроводы высокого давления проходят по территории каждого сельского поселения);</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наличие железной дороги;</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наличие комплекса культурно-исторических ценностей;</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экологически чистые территории;</a:t>
                      </a:r>
                    </a:p>
                    <a:p>
                      <a:pPr marL="171450" marR="20955"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b="0" dirty="0" smtClean="0">
                          <a:solidFill>
                            <a:schemeClr val="tx1"/>
                          </a:solidFill>
                          <a:effectLst/>
                          <a:latin typeface="Open Sans" pitchFamily="34" charset="0"/>
                          <a:ea typeface="Open Sans" pitchFamily="34" charset="0"/>
                          <a:cs typeface="Open Sans" pitchFamily="34" charset="0"/>
                        </a:rPr>
                        <a:t>наличие сырья – леса, торфа (5331 тыс. куб. м.), песчано-гравийной смеси (2554 тыс. куб. м.), минеральные воды, известняк (4570 тыс. куб. м.), глины (99 тыс. куб. м.).</a:t>
                      </a:r>
                    </a:p>
                  </a:txBody>
                  <a:tcPr anchor="ctr">
                    <a:solidFill>
                      <a:srgbClr val="6FCECE"/>
                    </a:solidFill>
                  </a:tcPr>
                </a:tc>
                <a:extLst>
                  <a:ext uri="{0D108BD9-81ED-4DB2-BD59-A6C34878D82A}">
                    <a16:rowId xmlns:a16="http://schemas.microsoft.com/office/drawing/2014/main" xmlns="" val="10000"/>
                  </a:ext>
                </a:extLst>
              </a:tr>
              <a:tr h="109983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solidFill>
                            <a:schemeClr val="tx1"/>
                          </a:solidFill>
                          <a:effectLst/>
                          <a:latin typeface="Open Sans" pitchFamily="34" charset="0"/>
                          <a:ea typeface="Open Sans" pitchFamily="34" charset="0"/>
                          <a:cs typeface="Open Sans" pitchFamily="34" charset="0"/>
                        </a:rPr>
                        <a:t>малое количество промышленных предприятий;</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solidFill>
                            <a:schemeClr val="tx1"/>
                          </a:solidFill>
                          <a:effectLst/>
                          <a:latin typeface="Open Sans" pitchFamily="34" charset="0"/>
                          <a:ea typeface="Open Sans" pitchFamily="34" charset="0"/>
                          <a:cs typeface="Open Sans" pitchFamily="34" charset="0"/>
                        </a:rPr>
                        <a:t>трудности со сбытом сельскохозяйственной продукции;</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solidFill>
                            <a:schemeClr val="tx1"/>
                          </a:solidFill>
                          <a:effectLst/>
                          <a:latin typeface="Open Sans" pitchFamily="34" charset="0"/>
                          <a:ea typeface="Open Sans" pitchFamily="34" charset="0"/>
                          <a:cs typeface="Open Sans" pitchFamily="34" charset="0"/>
                        </a:rPr>
                        <a:t>задолженность молокоперерабатывающих предприятий по оплате за сданную продукцию перед сдатчиками продукции. Высокие цены на электроэнергию, горюче-смазочные материалы для сельскохозяйственных товаропроизводителей;</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solidFill>
                            <a:schemeClr val="tx1"/>
                          </a:solidFill>
                          <a:effectLst/>
                          <a:latin typeface="Open Sans" pitchFamily="34" charset="0"/>
                          <a:ea typeface="Open Sans" pitchFamily="34" charset="0"/>
                          <a:cs typeface="Open Sans" pitchFamily="34" charset="0"/>
                        </a:rPr>
                        <a:t>дефицит кадров из-за возникших демографических диспропорций.</a:t>
                      </a:r>
                    </a:p>
                  </a:txBody>
                  <a:tcPr anchor="ctr">
                    <a:solidFill>
                      <a:srgbClr val="8FDEE3"/>
                    </a:solidFill>
                  </a:tcPr>
                </a:tc>
                <a:extLst>
                  <a:ext uri="{0D108BD9-81ED-4DB2-BD59-A6C34878D82A}">
                    <a16:rowId xmlns:a16="http://schemas.microsoft.com/office/drawing/2014/main" xmlns="" val="10001"/>
                  </a:ext>
                </a:extLst>
              </a:tr>
              <a:tr h="989350">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effectLst/>
                          <a:latin typeface="Open Sans" pitchFamily="34" charset="0"/>
                          <a:ea typeface="Open Sans" pitchFamily="34" charset="0"/>
                          <a:cs typeface="Open Sans" pitchFamily="34" charset="0"/>
                        </a:rPr>
                        <a:t>расширение рынка продукции местных производителей;</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effectLst/>
                          <a:latin typeface="Open Sans" pitchFamily="34" charset="0"/>
                          <a:ea typeface="Open Sans" pitchFamily="34" charset="0"/>
                          <a:cs typeface="Open Sans" pitchFamily="34" charset="0"/>
                        </a:rPr>
                        <a:t>внедрение инновационных технологий;</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effectLst/>
                          <a:latin typeface="Open Sans" pitchFamily="34" charset="0"/>
                          <a:ea typeface="Open Sans" pitchFamily="34" charset="0"/>
                          <a:cs typeface="Open Sans" pitchFamily="34" charset="0"/>
                        </a:rPr>
                        <a:t>вовлечение в сельскохозяйственное производство неиспользуемых угодий;</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effectLst/>
                          <a:latin typeface="Open Sans" pitchFamily="34" charset="0"/>
                          <a:ea typeface="Open Sans" pitchFamily="34" charset="0"/>
                          <a:cs typeface="Open Sans" pitchFamily="34" charset="0"/>
                        </a:rPr>
                        <a:t>возможности локализации производства для белорусского бизнеса;</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tab pos="291465" algn="l"/>
                        </a:tabLst>
                        <a:defRPr/>
                      </a:pPr>
                      <a:r>
                        <a:rPr lang="ru-RU" sz="900" dirty="0" smtClean="0">
                          <a:effectLst/>
                          <a:latin typeface="Open Sans" pitchFamily="34" charset="0"/>
                          <a:ea typeface="Open Sans" pitchFamily="34" charset="0"/>
                          <a:cs typeface="Open Sans" pitchFamily="34" charset="0"/>
                        </a:rPr>
                        <a:t>развитие специализированных видов туризма: рыболовство, охота.</a:t>
                      </a:r>
                    </a:p>
                  </a:txBody>
                  <a:tcPr anchor="ctr">
                    <a:solidFill>
                      <a:srgbClr val="E8E8A8"/>
                    </a:solidFill>
                  </a:tcPr>
                </a:tc>
                <a:extLst>
                  <a:ext uri="{0D108BD9-81ED-4DB2-BD59-A6C34878D82A}">
                    <a16:rowId xmlns:a16="http://schemas.microsoft.com/office/drawing/2014/main" xmlns="" val="10002"/>
                  </a:ext>
                </a:extLst>
              </a:tr>
              <a:tr h="550466">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dirty="0" smtClean="0">
                          <a:latin typeface="Open Sans" pitchFamily="34" charset="0"/>
                          <a:ea typeface="Open Sans" pitchFamily="34" charset="0"/>
                          <a:cs typeface="Open Sans" pitchFamily="34" charset="0"/>
                        </a:rPr>
                        <a:t>демографическое старение населения;</a:t>
                      </a:r>
                    </a:p>
                    <a:p>
                      <a:pPr marL="171450" marR="0" lvl="0" indent="-1714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900" dirty="0" smtClean="0">
                          <a:latin typeface="Open Sans" pitchFamily="34" charset="0"/>
                          <a:ea typeface="Open Sans" pitchFamily="34" charset="0"/>
                          <a:cs typeface="Open Sans" pitchFamily="34" charset="0"/>
                        </a:rPr>
                        <a:t>отток из района способной творческой молодежи.</a:t>
                      </a:r>
                      <a:endParaRPr lang="ru-RU" sz="900" dirty="0">
                        <a:latin typeface="Open Sans" pitchFamily="34" charset="0"/>
                        <a:ea typeface="Open Sans" pitchFamily="34" charset="0"/>
                        <a:cs typeface="Open Sans" pitchFamily="34" charset="0"/>
                      </a:endParaRPr>
                    </a:p>
                  </a:txBody>
                  <a:tcPr anchor="ctr">
                    <a:solidFill>
                      <a:srgbClr val="FBFBB7"/>
                    </a:solidFill>
                  </a:tcPr>
                </a:tc>
                <a:extLst>
                  <a:ext uri="{0D108BD9-81ED-4DB2-BD59-A6C34878D82A}">
                    <a16:rowId xmlns:a16="http://schemas.microsoft.com/office/drawing/2014/main" xmlns="" val="10003"/>
                  </a:ext>
                </a:extLst>
              </a:tr>
            </a:tbl>
          </a:graphicData>
        </a:graphic>
      </p:graphicFrame>
      <p:sp>
        <p:nvSpPr>
          <p:cNvPr id="11" name="TextBox 10"/>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
        <p:nvSpPr>
          <p:cNvPr id="7" name="TextBox 6"/>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xmlns="" val="1100001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duotone>
              <a:prstClr val="black"/>
              <a:schemeClr val="accent6">
                <a:tint val="45000"/>
                <a:satMod val="400000"/>
              </a:schemeClr>
            </a:duotone>
            <a:extLst>
              <a:ext uri="{BEBA8EAE-BF5A-486C-A8C5-ECC9F3942E4B}">
                <a14:imgProps xmlns:a14="http://schemas.microsoft.com/office/drawing/2010/main" xmlns="">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rcRect l="9252" t="7485" r="9452" b="8220"/>
          <a:stretch/>
        </p:blipFill>
        <p:spPr>
          <a:xfrm>
            <a:off x="98383" y="1396689"/>
            <a:ext cx="7548234" cy="4419779"/>
          </a:xfrm>
          <a:prstGeom prst="rect">
            <a:avLst/>
          </a:prstGeom>
        </p:spPr>
      </p:pic>
      <p:sp>
        <p:nvSpPr>
          <p:cNvPr id="4" name="TextBox 3"/>
          <p:cNvSpPr txBox="1"/>
          <p:nvPr/>
        </p:nvSpPr>
        <p:spPr>
          <a:xfrm>
            <a:off x="7121735" y="7190343"/>
            <a:ext cx="441146" cy="369332"/>
          </a:xfrm>
          <a:prstGeom prst="rect">
            <a:avLst/>
          </a:prstGeom>
          <a:noFill/>
        </p:spPr>
        <p:txBody>
          <a:bodyPr wrap="none" rtlCol="0">
            <a:spAutoFit/>
          </a:bodyPr>
          <a:lstStyle/>
          <a:p>
            <a:r>
              <a:rPr lang="ru-RU" b="1" i="1"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36693" y="1257300"/>
            <a:ext cx="3196360"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«НОВОДУГИНСКИЙ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636693" y="3600451"/>
            <a:ext cx="3293680" cy="1384995"/>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«НОВОДУГИНСКИЙ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300926" y="1763631"/>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300925" y="3996080"/>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236603" y="2388614"/>
            <a:ext cx="3967214" cy="1169551"/>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Соколов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Владимир Валентинович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Телефон/факс: (48138) 2-20-31</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a:t>
            </a:r>
            <a:r>
              <a:rPr lang="en-US" sz="1400" dirty="0" err="1" smtClean="0">
                <a:latin typeface="Open Sans" panose="020B0606030504020204" pitchFamily="34" charset="0"/>
                <a:ea typeface="Open Sans" panose="020B0606030504020204" pitchFamily="34" charset="0"/>
                <a:cs typeface="Open Sans" panose="020B0606030504020204" pitchFamily="34" charset="0"/>
              </a:rPr>
              <a:t>mail:</a:t>
            </a:r>
            <a:r>
              <a:rPr lang="en-US" sz="1400" u="sng" dirty="0" err="1" smtClean="0">
                <a:latin typeface="Open Sans" pitchFamily="34" charset="0"/>
                <a:ea typeface="Open Sans" pitchFamily="34" charset="0"/>
                <a:cs typeface="Open Sans" pitchFamily="34" charset="0"/>
                <a:hlinkClick r:id="rId4"/>
              </a:rPr>
              <a:t>adm</a:t>
            </a:r>
            <a:r>
              <a:rPr lang="ru-RU" sz="1400" u="sng" dirty="0" smtClean="0">
                <a:latin typeface="Open Sans" pitchFamily="34" charset="0"/>
                <a:ea typeface="Open Sans" pitchFamily="34" charset="0"/>
                <a:cs typeface="Open Sans" pitchFamily="34" charset="0"/>
              </a:rPr>
              <a:t>-</a:t>
            </a:r>
            <a:r>
              <a:rPr lang="en-US"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itchFamily="34" charset="0"/>
                <a:ea typeface="Open Sans" pitchFamily="34" charset="0"/>
                <a:cs typeface="Open Sans" pitchFamily="34" charset="0"/>
                <a:hlinkClick r:id="rId5"/>
              </a:rPr>
              <a:t>novodug@yandex.ru</a:t>
            </a:r>
            <a:endParaRPr lang="ru-RU" sz="1400" u="sng" dirty="0" smtClean="0">
              <a:latin typeface="Open Sans" pitchFamily="34" charset="0"/>
              <a:ea typeface="Open Sans" pitchFamily="34" charset="0"/>
              <a:cs typeface="Open Sans" pitchFamily="34" charset="0"/>
            </a:endParaRPr>
          </a:p>
          <a:p>
            <a:pPr algn="ctr"/>
            <a:r>
              <a:rPr lang="ru-RU" sz="1400" dirty="0" smtClean="0">
                <a:latin typeface="Open Sans" pitchFamily="34" charset="0"/>
                <a:ea typeface="Open Sans" pitchFamily="34" charset="0"/>
                <a:cs typeface="Open Sans" pitchFamily="34" charset="0"/>
              </a:rPr>
              <a:t>Сайт: </a:t>
            </a:r>
            <a:r>
              <a:rPr lang="en-US" sz="1400" dirty="0" smtClean="0">
                <a:latin typeface="Open Sans" pitchFamily="34" charset="0"/>
                <a:ea typeface="Open Sans" pitchFamily="34" charset="0"/>
                <a:cs typeface="Open Sans" pitchFamily="34" charset="0"/>
              </a:rPr>
              <a:t>novodugino.admin-smolensk.ru</a:t>
            </a:r>
          </a:p>
        </p:txBody>
      </p:sp>
      <p:sp>
        <p:nvSpPr>
          <p:cNvPr id="33" name="TextBox 32"/>
          <p:cNvSpPr txBox="1"/>
          <p:nvPr/>
        </p:nvSpPr>
        <p:spPr>
          <a:xfrm>
            <a:off x="444449" y="4946000"/>
            <a:ext cx="3551521" cy="1600438"/>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Филиппова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Лариса Петровна</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(48138) 2-15-44 </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o.eckonomiki</a:t>
            </a:r>
            <a:r>
              <a:rPr lang="en-US" sz="1400" u="sng" dirty="0" smtClean="0">
                <a:latin typeface="Open Sans" pitchFamily="34" charset="0"/>
                <a:ea typeface="Open Sans" pitchFamily="34" charset="0"/>
                <a:cs typeface="Open Sans" pitchFamily="34" charset="0"/>
                <a:hlinkClick r:id="rId6"/>
              </a:rPr>
              <a:t>@yandex.ru</a:t>
            </a:r>
            <a:r>
              <a:rPr lang="ru-RU" sz="1400" u="sng" dirty="0" smtClean="0">
                <a:latin typeface="Open Sans" pitchFamily="34" charset="0"/>
                <a:ea typeface="Open Sans" pitchFamily="34" charset="0"/>
                <a:cs typeface="Open Sans" pitchFamily="34" charset="0"/>
              </a:rPr>
              <a:t> </a:t>
            </a:r>
          </a:p>
          <a:p>
            <a:pPr algn="ctr"/>
            <a:r>
              <a:rPr lang="ru-RU" sz="1400" dirty="0" smtClean="0">
                <a:latin typeface="Open Sans" pitchFamily="34" charset="0"/>
                <a:ea typeface="Open Sans" pitchFamily="34" charset="0"/>
                <a:cs typeface="Open Sans" pitchFamily="34" charset="0"/>
              </a:rPr>
              <a:t>Сайт: </a:t>
            </a:r>
            <a:r>
              <a:rPr lang="en-US" sz="1400" dirty="0" smtClean="0">
                <a:latin typeface="Open Sans" pitchFamily="34" charset="0"/>
                <a:ea typeface="Open Sans" pitchFamily="34" charset="0"/>
                <a:cs typeface="Open Sans" pitchFamily="34" charset="0"/>
              </a:rPr>
              <a:t>novodugino.admin-smolensk.ru</a:t>
            </a:r>
          </a:p>
          <a:p>
            <a:pPr algn="ct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300926" y="2717738"/>
            <a:ext cx="2954094"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7"/>
              </a:rPr>
              <a:t> dep@smolinvest.com</a:t>
            </a:r>
            <a:endParaRPr lang="ru-RU" sz="1400" u="sng" dirty="0" smtClean="0">
              <a:solidFill>
                <a:schemeClr val="accent1"/>
              </a:solidFill>
              <a:latin typeface="Open Sans" panose="020B0806030504020204" pitchFamily="34" charset="0"/>
              <a:ea typeface="Open Sans" panose="020B0806030504020204" pitchFamily="34" charset="0"/>
              <a:cs typeface="Open Sans" panose="020B08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sp>
        <p:nvSpPr>
          <p:cNvPr id="35" name="TextBox 34"/>
          <p:cNvSpPr txBox="1"/>
          <p:nvPr/>
        </p:nvSpPr>
        <p:spPr>
          <a:xfrm>
            <a:off x="4138143" y="4837684"/>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8"/>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9"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0" name="Рисунок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995082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061031" y="318545"/>
            <a:ext cx="5457316" cy="369332"/>
          </a:xfrm>
          <a:prstGeom prst="rect">
            <a:avLst/>
          </a:prstGeom>
          <a:noFill/>
        </p:spPr>
        <p:txBody>
          <a:bodyPr wrap="square" rtlCol="0">
            <a:spAutoFit/>
          </a:bodyPr>
          <a:lstStyle/>
          <a:p>
            <a:pPr algn="ctr"/>
            <a:r>
              <a:rPr lang="ru-RU"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Новодугинский муниципальный округ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2663" y="5524670"/>
            <a:ext cx="1758244" cy="1015663"/>
          </a:xfrm>
          <a:prstGeom prst="rect">
            <a:avLst/>
          </a:prstGeom>
        </p:spPr>
      </p:pic>
      <p:sp>
        <p:nvSpPr>
          <p:cNvPr id="31" name="TextBox 30"/>
          <p:cNvSpPr txBox="1"/>
          <p:nvPr/>
        </p:nvSpPr>
        <p:spPr>
          <a:xfrm>
            <a:off x="1449300" y="5735326"/>
            <a:ext cx="1265164"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180375" y="4776909"/>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4230275" y="4793202"/>
            <a:ext cx="2071628"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Территориальные комитеты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381999" y="5035791"/>
            <a:ext cx="1358065"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1 922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271602" y="5990411"/>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 7 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4755654" y="5175864"/>
            <a:ext cx="924925"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94627" y="4753661"/>
            <a:ext cx="774109"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1491" y="4662610"/>
            <a:ext cx="814323" cy="814323"/>
          </a:xfrm>
          <a:prstGeom prst="rect">
            <a:avLst/>
          </a:prstGeom>
        </p:spPr>
      </p:pic>
      <p:sp>
        <p:nvSpPr>
          <p:cNvPr id="45" name="TextBox 44"/>
          <p:cNvSpPr txBox="1"/>
          <p:nvPr/>
        </p:nvSpPr>
        <p:spPr>
          <a:xfrm>
            <a:off x="4472774" y="5547105"/>
            <a:ext cx="1648133" cy="938719"/>
          </a:xfrm>
          <a:prstGeom prst="rect">
            <a:avLst/>
          </a:prstGeom>
          <a:noFill/>
        </p:spPr>
        <p:txBody>
          <a:bodyPr wrap="square" rtlCol="0">
            <a:spAutoFit/>
          </a:bodyPr>
          <a:lstStyle/>
          <a:p>
            <a:pPr marL="228600" indent="-228600">
              <a:buAutoNum type="arabicPeriod"/>
            </a:pPr>
            <a:r>
              <a:rPr lang="ru-RU" sz="1100" dirty="0" smtClean="0">
                <a:latin typeface="Open Sans" panose="020B0606030504020204" pitchFamily="34" charset="0"/>
                <a:ea typeface="Open Sans" panose="020B0606030504020204" pitchFamily="34" charset="0"/>
                <a:cs typeface="Open Sans" panose="020B0606030504020204" pitchFamily="34" charset="0"/>
              </a:rPr>
              <a:t>Высоковское</a:t>
            </a:r>
          </a:p>
          <a:p>
            <a:pPr marL="228600" indent="-228600">
              <a:buAutoNum type="arabicPeriod"/>
            </a:pPr>
            <a:r>
              <a:rPr lang="ru-RU" sz="1100" dirty="0" smtClean="0">
                <a:latin typeface="Open Sans" panose="020B0606030504020204" pitchFamily="34" charset="0"/>
                <a:ea typeface="Open Sans" panose="020B0606030504020204" pitchFamily="34" charset="0"/>
                <a:cs typeface="Open Sans" panose="020B0606030504020204" pitchFamily="34" charset="0"/>
              </a:rPr>
              <a:t>Днепровское</a:t>
            </a:r>
          </a:p>
          <a:p>
            <a:pPr marL="228600" indent="-228600">
              <a:buAutoNum type="arabicPeriod"/>
            </a:pPr>
            <a:r>
              <a:rPr lang="ru-RU" sz="1100" dirty="0" smtClean="0">
                <a:latin typeface="Open Sans" panose="020B0606030504020204" pitchFamily="34" charset="0"/>
                <a:ea typeface="Open Sans" panose="020B0606030504020204" pitchFamily="34" charset="0"/>
                <a:cs typeface="Open Sans" panose="020B0606030504020204" pitchFamily="34" charset="0"/>
              </a:rPr>
              <a:t>Извековское</a:t>
            </a:r>
          </a:p>
          <a:p>
            <a:pPr marL="228600" indent="-228600">
              <a:buAutoNum type="arabicPeriod"/>
            </a:pPr>
            <a:r>
              <a:rPr lang="ru-RU" sz="1100" dirty="0" smtClean="0">
                <a:latin typeface="Open Sans" panose="020B0606030504020204" pitchFamily="34" charset="0"/>
                <a:ea typeface="Open Sans" panose="020B0606030504020204" pitchFamily="34" charset="0"/>
                <a:cs typeface="Open Sans" panose="020B0606030504020204" pitchFamily="34" charset="0"/>
              </a:rPr>
              <a:t>Новодугинское </a:t>
            </a:r>
          </a:p>
          <a:p>
            <a:pPr marL="228600" indent="-228600">
              <a:buAutoNum type="arabicPeriod"/>
            </a:pPr>
            <a:r>
              <a:rPr lang="ru-RU" sz="1100" dirty="0" err="1" smtClean="0">
                <a:latin typeface="Open Sans" panose="020B0606030504020204" pitchFamily="34" charset="0"/>
                <a:ea typeface="Open Sans" panose="020B0606030504020204" pitchFamily="34" charset="0"/>
                <a:cs typeface="Open Sans" panose="020B0606030504020204" pitchFamily="34" charset="0"/>
              </a:rPr>
              <a:t>Тесовское</a:t>
            </a:r>
            <a:r>
              <a:rPr lang="ru-RU" sz="11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1491" y="5628588"/>
            <a:ext cx="838421" cy="838421"/>
          </a:xfrm>
          <a:prstGeom prst="rect">
            <a:avLst/>
          </a:prstGeom>
        </p:spPr>
      </p:pic>
      <p:pic>
        <p:nvPicPr>
          <p:cNvPr id="2050" name="Picture 2" descr="C:\Users\Econom VE\Desktop\Инвест паспорт 2017\Новодугинский.png"/>
          <p:cNvPicPr>
            <a:picLocks noChangeAspect="1" noChangeArrowheads="1"/>
          </p:cNvPicPr>
          <p:nvPr/>
        </p:nvPicPr>
        <p:blipFill>
          <a:blip r:embed="rId7" cstate="print"/>
          <a:srcRect/>
          <a:stretch>
            <a:fillRect/>
          </a:stretch>
        </p:blipFill>
        <p:spPr bwMode="auto">
          <a:xfrm>
            <a:off x="5881636" y="1143567"/>
            <a:ext cx="1532005" cy="1517615"/>
          </a:xfrm>
          <a:prstGeom prst="rect">
            <a:avLst/>
          </a:prstGeom>
          <a:noFill/>
        </p:spPr>
      </p:pic>
      <p:sp>
        <p:nvSpPr>
          <p:cNvPr id="21" name="TextBox 20"/>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69810" y="1190239"/>
            <a:ext cx="6777033" cy="3509649"/>
          </a:xfrm>
          <a:prstGeom prst="rect">
            <a:avLst/>
          </a:prstGeom>
        </p:spPr>
      </p:pic>
    </p:spTree>
    <p:extLst>
      <p:ext uri="{BB962C8B-B14F-4D97-AF65-F5344CB8AC3E}">
        <p14:creationId xmlns:p14="http://schemas.microsoft.com/office/powerpoint/2010/main" xmlns="" val="666847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34816" y="4655224"/>
            <a:ext cx="2540065" cy="1933670"/>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164091" y="1931834"/>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520598" y="3068815"/>
            <a:ext cx="2615888" cy="1297437"/>
          </a:xfrm>
          <a:prstGeom prst="rect">
            <a:avLst/>
          </a:prstGeom>
          <a:ln w="38100">
            <a:solidFill>
              <a:srgbClr val="77DAFF"/>
            </a:solidFill>
            <a:prstDash val="sysDash"/>
          </a:ln>
        </p:spPr>
      </p:pic>
      <p:pic>
        <p:nvPicPr>
          <p:cNvPr id="21" name="Рисунок 20"/>
          <p:cNvPicPr>
            <a:picLocks noChangeAspect="1"/>
          </p:cNvPicPr>
          <p:nvPr/>
        </p:nvPicPr>
        <p:blipFill>
          <a:blip r:embed="rId6" cstate="print">
            <a:lum bright="70000" contrast="-70000"/>
            <a:extLst>
              <a:ext uri="{BEBA8EAE-BF5A-486C-A8C5-ECC9F3942E4B}">
                <a14:imgProps xmlns:a14="http://schemas.microsoft.com/office/drawing/2010/main" xmlns="">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578832" y="1204717"/>
            <a:ext cx="2563139" cy="470163"/>
          </a:xfrm>
          <a:prstGeom prst="rect">
            <a:avLst/>
          </a:prstGeom>
          <a:ln w="38100">
            <a:solidFill>
              <a:srgbClr val="77DAFF"/>
            </a:solidFill>
            <a:prstDash val="sysDash"/>
          </a:ln>
        </p:spPr>
      </p:pic>
      <p:pic>
        <p:nvPicPr>
          <p:cNvPr id="46" name="Рисунок 45"/>
          <p:cNvPicPr>
            <a:picLocks noChangeAspect="1"/>
          </p:cNvPicPr>
          <p:nvPr/>
        </p:nvPicPr>
        <p:blipFill>
          <a:blip r:embed="rId7"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225726" y="4658888"/>
            <a:ext cx="2549155" cy="1785104"/>
          </a:xfrm>
          <a:prstGeom prst="rect">
            <a:avLst/>
          </a:prstGeom>
          <a:noFill/>
        </p:spPr>
        <p:txBody>
          <a:bodyPr wrap="square" rtlCol="0">
            <a:spAutoFit/>
          </a:bodyPr>
          <a:lstStyle/>
          <a:p>
            <a:pPr indent="4492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Из полезных ископаемых имеются залежи красной глины в неограниченном количестве, а также запасы торфяников (примерная общая площадь их 4752 га, общие запасы скрытого торфа 46130 тыс. куб. метров), в основном верховых, песчано-гравийная смесь и щебень в  карьерах – «Высокое»,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Коробаново</a:t>
            </a:r>
            <a:r>
              <a:rPr lang="ru-RU" sz="1000" smtClean="0">
                <a:latin typeface="Open Sans" panose="020B0606030504020204" pitchFamily="34" charset="0"/>
                <a:ea typeface="Open Sans" panose="020B0606030504020204" pitchFamily="34" charset="0"/>
                <a:cs typeface="Open Sans" panose="020B0606030504020204" pitchFamily="34" charset="0"/>
              </a:rPr>
              <a:t>». </a:t>
            </a:r>
            <a:r>
              <a:rPr lang="ru-RU" sz="1000" dirty="0" smtClean="0">
                <a:latin typeface="Open Sans" panose="020B0606030504020204" pitchFamily="34" charset="0"/>
                <a:ea typeface="Open Sans" panose="020B0606030504020204" pitchFamily="34" charset="0"/>
                <a:cs typeface="Open Sans" panose="020B0606030504020204" pitchFamily="34" charset="0"/>
              </a:rPr>
              <a:t>Площадь лесного фонда – 81825 га, запасы древесины – 13 млн. куб. м</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20598" y="3072943"/>
            <a:ext cx="2581320" cy="1323439"/>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Р</a:t>
            </a:r>
            <a:r>
              <a:rPr lang="ru-RU" sz="1000" dirty="0" smtClean="0">
                <a:latin typeface="Open Sans" panose="020B0606030504020204" pitchFamily="34" charset="0"/>
                <a:ea typeface="Open Sans" panose="020B0606030504020204" pitchFamily="34" charset="0"/>
                <a:cs typeface="Open Sans" panose="020B0606030504020204" pitchFamily="34" charset="0"/>
              </a:rPr>
              <a:t>айон расположен на территории Смоленско-Московской  возвышенности. Рельеф представлен, в основном, плоскими, слабоволнистыми водно-ледниковыми равнинами с участками мореных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всхолмлений</a:t>
            </a:r>
            <a:r>
              <a:rPr lang="ru-RU" sz="1000" dirty="0" smtClean="0">
                <a:latin typeface="Open Sans" panose="020B0606030504020204" pitchFamily="34" charset="0"/>
                <a:ea typeface="Open Sans" panose="020B0606030504020204" pitchFamily="34" charset="0"/>
                <a:cs typeface="Open Sans" panose="020B0606030504020204" pitchFamily="34" charset="0"/>
              </a:rPr>
              <a:t> и небольших холмов</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132824" y="1945938"/>
            <a:ext cx="2603152" cy="1015663"/>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Климат умеренно континентальный со сравнительно теплым летом и умеренно холодной зимой. Наиболее холодный месяц – январь, наиболее теплый – 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559710" y="1225833"/>
            <a:ext cx="2576776" cy="400110"/>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3 основных реки: Днепр, Вазуза, Касня.</a:t>
            </a:r>
          </a:p>
        </p:txBody>
      </p:sp>
      <p:pic>
        <p:nvPicPr>
          <p:cNvPr id="57" name="Рисунок 5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3821" y="2898415"/>
            <a:ext cx="346851" cy="333905"/>
          </a:xfrm>
          <a:prstGeom prst="rect">
            <a:avLst/>
          </a:prstGeom>
        </p:spPr>
      </p:pic>
      <p:pic>
        <p:nvPicPr>
          <p:cNvPr id="58" name="Рисунок 5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44931" y="1035602"/>
            <a:ext cx="385217" cy="385217"/>
          </a:xfrm>
          <a:prstGeom prst="rect">
            <a:avLst/>
          </a:prstGeom>
        </p:spPr>
      </p:pic>
      <p:pic>
        <p:nvPicPr>
          <p:cNvPr id="59" name="Рисунок 5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38017" y="1722918"/>
            <a:ext cx="385217" cy="407341"/>
          </a:xfrm>
          <a:prstGeom prst="rect">
            <a:avLst/>
          </a:prstGeom>
        </p:spPr>
      </p:pic>
      <p:pic>
        <p:nvPicPr>
          <p:cNvPr id="60" name="Рисунок 59"/>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04957" y="4474391"/>
            <a:ext cx="377130" cy="391145"/>
          </a:xfrm>
          <a:prstGeom prst="rect">
            <a:avLst/>
          </a:prstGeom>
        </p:spPr>
      </p:pic>
      <p:pic>
        <p:nvPicPr>
          <p:cNvPr id="1026" name="Picture 2" descr="C:\Users\Econom VE\Desktop\Инвест паспорт 2017\Паспорт муниципального образования\Приложение к Методическим реккомендациям\Карты. Природные ресурсы\Росл р-н обозначения.png"/>
          <p:cNvPicPr>
            <a:picLocks noChangeAspect="1" noChangeArrowheads="1"/>
          </p:cNvPicPr>
          <p:nvPr/>
        </p:nvPicPr>
        <p:blipFill>
          <a:blip r:embed="rId12" cstate="print"/>
          <a:srcRect/>
          <a:stretch>
            <a:fillRect/>
          </a:stretch>
        </p:blipFill>
        <p:spPr bwMode="auto">
          <a:xfrm>
            <a:off x="3435065" y="4655224"/>
            <a:ext cx="3133685" cy="1473066"/>
          </a:xfrm>
          <a:prstGeom prst="rect">
            <a:avLst/>
          </a:prstGeom>
          <a:noFill/>
        </p:spPr>
      </p:pic>
      <p:sp>
        <p:nvSpPr>
          <p:cNvPr id="27" name="TextBox 26"/>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8" name="Рисунок 27"/>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862702" y="1775425"/>
            <a:ext cx="4550939" cy="2724039"/>
          </a:xfrm>
          <a:prstGeom prst="rect">
            <a:avLst/>
          </a:prstGeom>
        </p:spPr>
      </p:pic>
    </p:spTree>
    <p:extLst>
      <p:ext uri="{BB962C8B-B14F-4D97-AF65-F5344CB8AC3E}">
        <p14:creationId xmlns:p14="http://schemas.microsoft.com/office/powerpoint/2010/main" xmlns="" val="2967172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Рисунок 7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42048" y="2591022"/>
            <a:ext cx="1008046" cy="1022679"/>
          </a:xfrm>
          <a:prstGeom prst="rect">
            <a:avLst/>
          </a:prstGeom>
        </p:spPr>
      </p:pic>
      <p:pic>
        <p:nvPicPr>
          <p:cNvPr id="78" name="Рисунок 7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41835" y="2607657"/>
            <a:ext cx="1008046" cy="1022679"/>
          </a:xfrm>
          <a:prstGeom prst="rect">
            <a:avLst/>
          </a:prstGeom>
        </p:spPr>
      </p:pic>
      <p:pic>
        <p:nvPicPr>
          <p:cNvPr id="79" name="Рисунок 78"/>
          <p:cNvPicPr>
            <a:picLocks noChangeAspect="1"/>
          </p:cNvPicPr>
          <p:nvPr/>
        </p:nvPicPr>
        <p:blipFill>
          <a:blip r:embed="rId3"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xmlns="">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050094" y="1355503"/>
            <a:ext cx="1626786" cy="923330"/>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65441" y="2703066"/>
            <a:ext cx="865109" cy="338554"/>
          </a:xfrm>
          <a:prstGeom prst="rect">
            <a:avLst/>
          </a:prstGeom>
          <a:noFill/>
        </p:spPr>
        <p:txBody>
          <a:bodyPr wrap="none" rtlCol="0">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118,3%</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46764" y="2941908"/>
            <a:ext cx="1029797" cy="253916"/>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2023 г.</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20511" y="2722232"/>
            <a:ext cx="1285929"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40,376</a:t>
            </a:r>
          </a:p>
          <a:p>
            <a:pPr algn="ct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625489" y="2733030"/>
            <a:ext cx="1085554" cy="738664"/>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915,3</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216492" y="2725350"/>
            <a:ext cx="125946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720,5</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xmlns="">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496000" y="3778878"/>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xmlns="">
                  <a14:imgLayer r:embed="rId8">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251626" y="4389855"/>
            <a:ext cx="849733" cy="848073"/>
          </a:xfrm>
          <a:prstGeom prst="rect">
            <a:avLst/>
          </a:prstGeom>
        </p:spPr>
      </p:pic>
      <p:sp>
        <p:nvSpPr>
          <p:cNvPr id="100" name="TextBox 99"/>
          <p:cNvSpPr txBox="1"/>
          <p:nvPr/>
        </p:nvSpPr>
        <p:spPr>
          <a:xfrm>
            <a:off x="583093" y="4047238"/>
            <a:ext cx="2221955" cy="307777"/>
          </a:xfrm>
          <a:prstGeom prst="rect">
            <a:avLst/>
          </a:prstGeom>
          <a:noFill/>
        </p:spPr>
        <p:txBody>
          <a:bodyPr wrap="none" rtlCol="0">
            <a:spAutoFit/>
          </a:bodyPr>
          <a:lstStyle/>
          <a:p>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828611" y="5142462"/>
            <a:ext cx="1730923" cy="738664"/>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3" name="TextBox 102"/>
          <p:cNvSpPr txBox="1"/>
          <p:nvPr/>
        </p:nvSpPr>
        <p:spPr>
          <a:xfrm>
            <a:off x="1615799" y="4537872"/>
            <a:ext cx="981359"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0,33 %</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811458" y="5971205"/>
            <a:ext cx="1552028"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8" name="TextBox 107"/>
          <p:cNvSpPr txBox="1"/>
          <p:nvPr/>
        </p:nvSpPr>
        <p:spPr>
          <a:xfrm>
            <a:off x="3462711" y="4596362"/>
            <a:ext cx="1684220" cy="338554"/>
          </a:xfrm>
          <a:prstGeom prst="rect">
            <a:avLst/>
          </a:prstGeom>
          <a:solidFill>
            <a:srgbClr val="99FF99"/>
          </a:solid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2024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462711" y="4996514"/>
            <a:ext cx="1763993" cy="30777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550920" y="5624647"/>
            <a:ext cx="1675784"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xmlns="">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3561129" y="5306168"/>
            <a:ext cx="1701913" cy="326704"/>
          </a:xfrm>
          <a:prstGeom prst="rect">
            <a:avLst/>
          </a:prstGeom>
          <a:solidFill>
            <a:srgbClr val="99FF99"/>
          </a:solidFill>
        </p:spPr>
      </p:pic>
      <p:sp>
        <p:nvSpPr>
          <p:cNvPr id="113" name="TextBox 112"/>
          <p:cNvSpPr txBox="1"/>
          <p:nvPr/>
        </p:nvSpPr>
        <p:spPr>
          <a:xfrm>
            <a:off x="3492433" y="5332560"/>
            <a:ext cx="1718874" cy="276999"/>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826,7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492433" y="6171260"/>
            <a:ext cx="1703629" cy="276999"/>
          </a:xfrm>
          <a:prstGeom prst="rect">
            <a:avLst/>
          </a:prstGeom>
          <a:solidFill>
            <a:srgbClr val="99FF99"/>
          </a:solid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404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026989" y="3598694"/>
            <a:ext cx="894085" cy="894085"/>
          </a:xfrm>
          <a:prstGeom prst="rect">
            <a:avLst/>
          </a:prstGeom>
        </p:spPr>
      </p:pic>
      <p:pic>
        <p:nvPicPr>
          <p:cNvPr id="124" name="Рисунок 123"/>
          <p:cNvPicPr>
            <a:picLocks noChangeAspect="1"/>
          </p:cNvPicPr>
          <p:nvPr/>
        </p:nvPicPr>
        <p:blipFill>
          <a:blip r:embed="rId12" cstate="print">
            <a:lum bright="70000" contrast="-70000"/>
            <a:extLst>
              <a:ext uri="{28A0092B-C50C-407E-A947-70E740481C1C}">
                <a14:useLocalDpi xmlns:a14="http://schemas.microsoft.com/office/drawing/2010/main" xmlns="" val="0"/>
              </a:ext>
            </a:extLst>
          </a:blip>
          <a:stretch>
            <a:fillRect/>
          </a:stretch>
        </p:blipFill>
        <p:spPr>
          <a:xfrm rot="5400000">
            <a:off x="1003050" y="2952246"/>
            <a:ext cx="393612" cy="191262"/>
          </a:xfrm>
          <a:prstGeom prst="rect">
            <a:avLst/>
          </a:prstGeom>
        </p:spPr>
      </p:pic>
      <p:pic>
        <p:nvPicPr>
          <p:cNvPr id="125" name="Рисунок 124"/>
          <p:cNvPicPr>
            <a:picLocks noChangeAspect="1"/>
          </p:cNvPicPr>
          <p:nvPr/>
        </p:nvPicPr>
        <p:blipFill>
          <a:blip r:embed="rId12" cstate="print">
            <a:lum bright="70000" contrast="-70000"/>
            <a:extLst>
              <a:ext uri="{28A0092B-C50C-407E-A947-70E740481C1C}">
                <a14:useLocalDpi xmlns:a14="http://schemas.microsoft.com/office/drawing/2010/main" xmlns="" val="0"/>
              </a:ext>
            </a:extLst>
          </a:blip>
          <a:stretch>
            <a:fillRect/>
          </a:stretch>
        </p:blipFill>
        <p:spPr>
          <a:xfrm rot="5400000">
            <a:off x="3683812" y="2977516"/>
            <a:ext cx="393612" cy="191262"/>
          </a:xfrm>
          <a:prstGeom prst="rect">
            <a:avLst/>
          </a:prstGeom>
        </p:spPr>
      </p:pic>
      <p:sp>
        <p:nvSpPr>
          <p:cNvPr id="56" name="TextBox 55"/>
          <p:cNvSpPr txBox="1"/>
          <p:nvPr/>
        </p:nvSpPr>
        <p:spPr>
          <a:xfrm>
            <a:off x="2491161" y="1179809"/>
            <a:ext cx="2625341" cy="1292662"/>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a:t>
            </a: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3" name="Рисунок 2"/>
          <p:cNvPicPr>
            <a:picLocks noChangeAspect="1"/>
          </p:cNvPicPr>
          <p:nvPr/>
        </p:nvPicPr>
        <p:blipFill>
          <a:blip r:embed="rId14" cstate="print"/>
          <a:stretch>
            <a:fillRect/>
          </a:stretch>
        </p:blipFill>
        <p:spPr>
          <a:xfrm>
            <a:off x="6522505" y="2550146"/>
            <a:ext cx="1005927" cy="1024217"/>
          </a:xfrm>
          <a:prstGeom prst="rect">
            <a:avLst/>
          </a:prstGeom>
        </p:spPr>
      </p:pic>
      <p:sp>
        <p:nvSpPr>
          <p:cNvPr id="4" name="TextBox 3"/>
          <p:cNvSpPr txBox="1"/>
          <p:nvPr/>
        </p:nvSpPr>
        <p:spPr>
          <a:xfrm>
            <a:off x="6652819" y="2795830"/>
            <a:ext cx="853712" cy="338554"/>
          </a:xfrm>
          <a:prstGeom prst="rect">
            <a:avLst/>
          </a:prstGeom>
          <a:noFill/>
        </p:spPr>
        <p:txBody>
          <a:bodyPr wrap="square" rtlCol="0">
            <a:spAutoFit/>
          </a:bodyPr>
          <a:lstStyle/>
          <a:p>
            <a:r>
              <a:rPr lang="ru-RU" sz="1600" dirty="0" smtClean="0"/>
              <a:t>95,6 %</a:t>
            </a:r>
            <a:endParaRPr lang="ru-RU" sz="1600" dirty="0"/>
          </a:p>
        </p:txBody>
      </p:sp>
      <p:sp>
        <p:nvSpPr>
          <p:cNvPr id="5" name="TextBox 4"/>
          <p:cNvSpPr txBox="1"/>
          <p:nvPr/>
        </p:nvSpPr>
        <p:spPr>
          <a:xfrm>
            <a:off x="3363063" y="4154656"/>
            <a:ext cx="2894579" cy="400110"/>
          </a:xfrm>
          <a:prstGeom prst="rect">
            <a:avLst/>
          </a:prstGeom>
          <a:noFill/>
        </p:spPr>
        <p:txBody>
          <a:bodyPr wrap="square" rtlCol="0">
            <a:spAutoFit/>
          </a:bodyPr>
          <a:lstStyle/>
          <a:p>
            <a:r>
              <a:rPr lang="ru-RU" sz="2000" b="1" dirty="0" smtClean="0">
                <a:solidFill>
                  <a:srgbClr val="7CD9E0"/>
                </a:solidFill>
              </a:rPr>
              <a:t>Динамика отчислений</a:t>
            </a:r>
            <a:endParaRPr lang="ru-RU" sz="2000" b="1" dirty="0">
              <a:solidFill>
                <a:srgbClr val="7CD9E0"/>
              </a:solidFill>
            </a:endParaRPr>
          </a:p>
        </p:txBody>
      </p:sp>
      <p:pic>
        <p:nvPicPr>
          <p:cNvPr id="6" name="Рисунок 5"/>
          <p:cNvPicPr>
            <a:picLocks noChangeAspect="1"/>
          </p:cNvPicPr>
          <p:nvPr/>
        </p:nvPicPr>
        <p:blipFill>
          <a:blip r:embed="rId15" cstate="print"/>
          <a:stretch>
            <a:fillRect/>
          </a:stretch>
        </p:blipFill>
        <p:spPr>
          <a:xfrm flipH="1" flipV="1">
            <a:off x="5593080" y="4246288"/>
            <a:ext cx="2487008" cy="639774"/>
          </a:xfrm>
          <a:prstGeom prst="rect">
            <a:avLst/>
          </a:prstGeom>
        </p:spPr>
      </p:pic>
      <p:sp>
        <p:nvSpPr>
          <p:cNvPr id="44" name="TextBox 43"/>
          <p:cNvSpPr txBox="1"/>
          <p:nvPr/>
        </p:nvSpPr>
        <p:spPr>
          <a:xfrm>
            <a:off x="5363666" y="4613892"/>
            <a:ext cx="1289153" cy="346275"/>
          </a:xfrm>
          <a:prstGeom prst="rect">
            <a:avLst/>
          </a:prstGeom>
          <a:solidFill>
            <a:srgbClr val="99FF99"/>
          </a:solid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138 %</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5395455" y="6092035"/>
            <a:ext cx="1281425" cy="338554"/>
          </a:xfrm>
          <a:prstGeom prst="rect">
            <a:avLst/>
          </a:prstGeom>
          <a:solidFill>
            <a:srgbClr val="99FF99"/>
          </a:solid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134,3 %</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1706874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rotWithShape="1">
          <a:blip r:embed="rId3" cstate="print">
            <a:lum/>
          </a:blip>
          <a:srcRect l="3839" t="-109" r="29312" b="-165"/>
          <a:stretch/>
        </p:blipFill>
        <p:spPr>
          <a:xfrm>
            <a:off x="2139447" y="5633891"/>
            <a:ext cx="1218707" cy="121870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7" name="Рисунок 26"/>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6"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7" cstate="print">
            <a:lum bright="70000" contrast="-70000"/>
            <a:extLst>
              <a:ext uri="{BEBA8EAE-BF5A-486C-A8C5-ECC9F3942E4B}">
                <a14:imgProps xmlns:a14="http://schemas.microsoft.com/office/drawing/2010/main" xmlns="">
                  <a14:imgLayer r:embed="rId5">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1044296" y="1826789"/>
            <a:ext cx="1452755" cy="400110"/>
          </a:xfrm>
          <a:prstGeom prst="rect">
            <a:avLst/>
          </a:prstGeom>
          <a:noFill/>
        </p:spPr>
        <p:txBody>
          <a:bodyPr wrap="square" rtlCol="0">
            <a:spAutoFit/>
          </a:bodyPr>
          <a:lstStyle/>
          <a:p>
            <a:pPr algn="ctr"/>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121,7</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1331566" y="2214326"/>
            <a:ext cx="1022547" cy="338554"/>
          </a:xfrm>
          <a:prstGeom prst="rect">
            <a:avLst/>
          </a:prstGeom>
          <a:noFill/>
        </p:spPr>
        <p:txBody>
          <a:bodyPr wrap="square" rtlCol="0">
            <a:spAutoFit/>
          </a:bodyPr>
          <a:lstStyle/>
          <a:p>
            <a:r>
              <a:rPr lang="ru-RU" sz="1600" dirty="0"/>
              <a:t>м</a:t>
            </a:r>
            <a:r>
              <a:rPr lang="ru-RU" sz="1600" dirty="0" smtClean="0"/>
              <a:t>лн. руб.</a:t>
            </a:r>
            <a:endParaRPr lang="ru-RU" sz="1600" dirty="0"/>
          </a:p>
        </p:txBody>
      </p:sp>
      <p:pic>
        <p:nvPicPr>
          <p:cNvPr id="63" name="Рисунок 62"/>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xmlns="" val="0"/>
              </a:ext>
            </a:extLst>
          </a:blip>
          <a:stretch>
            <a:fillRect/>
          </a:stretch>
        </p:blipFill>
        <p:spPr>
          <a:xfrm>
            <a:off x="257581" y="2684219"/>
            <a:ext cx="2334402" cy="64767"/>
          </a:xfrm>
          <a:prstGeom prst="rect">
            <a:avLst/>
          </a:prstGeom>
        </p:spPr>
      </p:pic>
      <p:sp>
        <p:nvSpPr>
          <p:cNvPr id="64" name="TextBox 63"/>
          <p:cNvSpPr txBox="1"/>
          <p:nvPr/>
        </p:nvSpPr>
        <p:spPr>
          <a:xfrm>
            <a:off x="361979" y="4253149"/>
            <a:ext cx="1218903" cy="923330"/>
          </a:xfrm>
          <a:prstGeom prst="rect">
            <a:avLst/>
          </a:prstGeom>
          <a:noFill/>
        </p:spPr>
        <p:txBody>
          <a:bodyPr wrap="square" rtlCol="0">
            <a:spAutoFit/>
          </a:bodyPr>
          <a:lstStyle/>
          <a:p>
            <a:r>
              <a:rPr lang="ru-RU" sz="5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ru-RU"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09773" y="2899512"/>
            <a:ext cx="894598" cy="887295"/>
          </a:xfrm>
          <a:prstGeom prst="rect">
            <a:avLst/>
          </a:prstGeom>
        </p:spPr>
      </p:pic>
      <p:sp>
        <p:nvSpPr>
          <p:cNvPr id="66" name="TextBox 65"/>
          <p:cNvSpPr txBox="1"/>
          <p:nvPr/>
        </p:nvSpPr>
        <p:spPr>
          <a:xfrm>
            <a:off x="298382" y="2955810"/>
            <a:ext cx="745914" cy="830997"/>
          </a:xfrm>
          <a:prstGeom prst="rect">
            <a:avLst/>
          </a:prstGeom>
          <a:noFill/>
        </p:spPr>
        <p:txBody>
          <a:bodyPr wrap="square" rtlCol="0">
            <a:spAutoFit/>
          </a:bodyPr>
          <a:lstStyle/>
          <a:p>
            <a:pPr algn="ctr"/>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67" name="TextBox 66"/>
          <p:cNvSpPr txBox="1"/>
          <p:nvPr/>
        </p:nvSpPr>
        <p:spPr>
          <a:xfrm>
            <a:off x="1066052" y="2869809"/>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Реализующихся инвестиционных проектов</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136385" y="3573194"/>
            <a:ext cx="2791241" cy="861774"/>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опытной селекционной семеноводческой станции</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ООО «Извеково»</a:t>
            </a: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2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32" name="TextBox 31"/>
          <p:cNvSpPr txBox="1"/>
          <p:nvPr/>
        </p:nvSpPr>
        <p:spPr>
          <a:xfrm>
            <a:off x="76387" y="5608554"/>
            <a:ext cx="2104716" cy="861774"/>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Приобретение основных средств ООО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Городнянское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 44млн</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 руб.</a:t>
            </a:r>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101733" y="5590477"/>
            <a:ext cx="1282621" cy="1282621"/>
          </a:xfrm>
          <a:prstGeom prst="rect">
            <a:avLst/>
          </a:prstGeom>
        </p:spPr>
      </p:pic>
      <p:pic>
        <p:nvPicPr>
          <p:cNvPr id="34" name="Рисунок 3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943952" y="5032823"/>
            <a:ext cx="1282621" cy="1282621"/>
          </a:xfrm>
          <a:prstGeom prst="rect">
            <a:avLst/>
          </a:prstGeom>
        </p:spPr>
      </p:pic>
      <p:sp>
        <p:nvSpPr>
          <p:cNvPr id="38" name="TextBox 37"/>
          <p:cNvSpPr txBox="1"/>
          <p:nvPr/>
        </p:nvSpPr>
        <p:spPr>
          <a:xfrm>
            <a:off x="3150414" y="5468571"/>
            <a:ext cx="1051867"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Место для фото</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0" name="Диаграмма 39"/>
          <p:cNvGraphicFramePr/>
          <p:nvPr>
            <p:extLst>
              <p:ext uri="{D42A27DB-BD31-4B8C-83A1-F6EECF244321}">
                <p14:modId xmlns:p14="http://schemas.microsoft.com/office/powerpoint/2010/main" xmlns="" val="74861619"/>
              </p:ext>
            </p:extLst>
          </p:nvPr>
        </p:nvGraphicFramePr>
        <p:xfrm>
          <a:off x="2743043" y="924329"/>
          <a:ext cx="5281284" cy="5010140"/>
        </p:xfrm>
        <a:graphic>
          <a:graphicData uri="http://schemas.openxmlformats.org/drawingml/2006/chart">
            <c:chart xmlns:c="http://schemas.openxmlformats.org/drawingml/2006/chart" xmlns:r="http://schemas.openxmlformats.org/officeDocument/2006/relationships" r:id="rId11"/>
          </a:graphicData>
        </a:graphic>
      </p:graphicFrame>
      <p:pic>
        <p:nvPicPr>
          <p:cNvPr id="2050" name="Picture 2" descr="C:\Users\Econom VE\Desktop\Инвест паспорт 2017\Паспорт муниципального образования\Приложение к Методическим реккомендациям\Фото. Муниципальные образования\Новодугинский р-н фото\11.png"/>
          <p:cNvPicPr>
            <a:picLocks noChangeAspect="1" noChangeArrowheads="1"/>
          </p:cNvPicPr>
          <p:nvPr/>
        </p:nvPicPr>
        <p:blipFill>
          <a:blip r:embed="rId12" cstate="print"/>
          <a:srcRect/>
          <a:stretch>
            <a:fillRect/>
          </a:stretch>
        </p:blipFill>
        <p:spPr bwMode="auto">
          <a:xfrm>
            <a:off x="2132176" y="4692672"/>
            <a:ext cx="1266120" cy="1155922"/>
          </a:xfrm>
          <a:prstGeom prst="rect">
            <a:avLst/>
          </a:prstGeom>
          <a:noFill/>
        </p:spPr>
      </p:pic>
      <p:pic>
        <p:nvPicPr>
          <p:cNvPr id="2051" name="Picture 3" descr="C:\Users\Econom VE\Desktop\Инвест паспорт 2017\Паспорт муниципального образования\Приложение к Методическим реккомендациям\Сельское хозяйство\зерно.png"/>
          <p:cNvPicPr>
            <a:picLocks noChangeAspect="1" noChangeArrowheads="1"/>
          </p:cNvPicPr>
          <p:nvPr/>
        </p:nvPicPr>
        <p:blipFill>
          <a:blip r:embed="rId13" cstate="print"/>
          <a:srcRect/>
          <a:stretch>
            <a:fillRect/>
          </a:stretch>
        </p:blipFill>
        <p:spPr bwMode="auto">
          <a:xfrm>
            <a:off x="2955473" y="5045530"/>
            <a:ext cx="1257299" cy="1257299"/>
          </a:xfrm>
          <a:prstGeom prst="rect">
            <a:avLst/>
          </a:prstGeom>
          <a:noFill/>
        </p:spPr>
      </p:pic>
      <p:sp>
        <p:nvSpPr>
          <p:cNvPr id="39" name="TextBox 38"/>
          <p:cNvSpPr txBox="1"/>
          <p:nvPr/>
        </p:nvSpPr>
        <p:spPr>
          <a:xfrm>
            <a:off x="833915" y="154887"/>
            <a:ext cx="1225015"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42" name="Рисунок 4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3" name="Рисунок 2"/>
          <p:cNvPicPr>
            <a:picLocks noChangeAspect="1"/>
          </p:cNvPicPr>
          <p:nvPr/>
        </p:nvPicPr>
        <p:blipFill>
          <a:blip r:embed="rId15" cstate="print">
            <a:clrChange>
              <a:clrFrom>
                <a:srgbClr val="FFFFFF"/>
              </a:clrFrom>
              <a:clrTo>
                <a:srgbClr val="FFFFFF">
                  <a:alpha val="0"/>
                </a:srgbClr>
              </a:clrTo>
            </a:clrChange>
            <a:duotone>
              <a:prstClr val="black"/>
              <a:srgbClr val="00C0CC">
                <a:tint val="45000"/>
                <a:satMod val="400000"/>
              </a:srgbClr>
            </a:duotone>
          </a:blip>
          <a:stretch>
            <a:fillRect/>
          </a:stretch>
        </p:blipFill>
        <p:spPr>
          <a:xfrm>
            <a:off x="418275" y="1803329"/>
            <a:ext cx="826649" cy="749837"/>
          </a:xfrm>
          <a:prstGeom prst="rect">
            <a:avLst/>
          </a:prstGeom>
        </p:spPr>
      </p:pic>
      <p:sp>
        <p:nvSpPr>
          <p:cNvPr id="28" name="TextBox 27"/>
          <p:cNvSpPr txBox="1"/>
          <p:nvPr/>
        </p:nvSpPr>
        <p:spPr>
          <a:xfrm>
            <a:off x="253218" y="4360985"/>
            <a:ext cx="1800666" cy="861774"/>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Закладка сада </a:t>
            </a:r>
            <a:br>
              <a:rPr lang="ru-RU" sz="1200" dirty="0" smtClean="0">
                <a:latin typeface="Open Sans" panose="020B0606030504020204" pitchFamily="34" charset="0"/>
                <a:ea typeface="Open Sans" panose="020B0606030504020204" pitchFamily="34" charset="0"/>
                <a:cs typeface="Open Sans" panose="020B0606030504020204" pitchFamily="34" charset="0"/>
              </a:rPr>
            </a:br>
            <a:r>
              <a:rPr lang="ru-RU" sz="1200" dirty="0" smtClean="0">
                <a:latin typeface="Open Sans" panose="020B0606030504020204" pitchFamily="34" charset="0"/>
                <a:ea typeface="Open Sans" panose="020B0606030504020204" pitchFamily="34" charset="0"/>
                <a:cs typeface="Open Sans" panose="020B0606030504020204" pitchFamily="34" charset="0"/>
              </a:rPr>
              <a:t>ООО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Городнянские</a:t>
            </a:r>
            <a:r>
              <a:rPr lang="ru-RU" sz="1200" dirty="0" smtClean="0">
                <a:latin typeface="Open Sans" panose="020B0606030504020204" pitchFamily="34" charset="0"/>
                <a:ea typeface="Open Sans" panose="020B0606030504020204" pitchFamily="34" charset="0"/>
                <a:cs typeface="Open Sans" panose="020B0606030504020204" pitchFamily="34" charset="0"/>
              </a:rPr>
              <a:t> сады»</a:t>
            </a: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30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p>
        </p:txBody>
      </p:sp>
    </p:spTree>
    <p:extLst>
      <p:ext uri="{BB962C8B-B14F-4D97-AF65-F5344CB8AC3E}">
        <p14:creationId xmlns:p14="http://schemas.microsoft.com/office/powerpoint/2010/main" xmlns="" val="508732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xmlns="">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1" y="4789579"/>
            <a:ext cx="5869623" cy="159689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xmlns="">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1733947" y="3368914"/>
            <a:ext cx="5832358" cy="930521"/>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5631" y="1844701"/>
            <a:ext cx="5768127" cy="1092885"/>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53562" y="1864778"/>
            <a:ext cx="5672264" cy="1015663"/>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(овощеводство, садоводство), ориентированной на внутренний рынок</a:t>
            </a:r>
          </a:p>
        </p:txBody>
      </p:sp>
      <p:sp>
        <p:nvSpPr>
          <p:cNvPr id="13" name="TextBox 12"/>
          <p:cNvSpPr txBox="1"/>
          <p:nvPr/>
        </p:nvSpPr>
        <p:spPr>
          <a:xfrm>
            <a:off x="2429670" y="1454196"/>
            <a:ext cx="2774542" cy="707886"/>
          </a:xfrm>
          <a:prstGeom prst="rect">
            <a:avLst/>
          </a:prstGeom>
          <a:noFill/>
        </p:spPr>
        <p:txBody>
          <a:bodyPr wrap="none" rtlCol="0">
            <a:spAutoFit/>
          </a:bodyPr>
          <a:lstStyle/>
          <a:p>
            <a:r>
              <a:rPr lang="ru-RU" sz="2000" b="1" dirty="0" smtClean="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a:p>
            <a:endPar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796405" y="3427730"/>
            <a:ext cx="5707442" cy="830997"/>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itchFamily="34" charset="0"/>
                <a:ea typeface="Open Sans" pitchFamily="34" charset="0"/>
                <a:cs typeface="Open Sans" pitchFamily="34" charset="0"/>
              </a:rPr>
              <a:t>Содействие повышению инвестиционной привлекательности района, укреплению его экономического потенциала; привлечение инвестиций в экономику и социальную сферу района</a:t>
            </a:r>
          </a:p>
          <a:p>
            <a:pPr indent="174625" algn="just">
              <a:buFont typeface="Arial" panose="020B0604020202020204" pitchFamily="34" charset="0"/>
              <a:buChar char="•"/>
            </a:pPr>
            <a:r>
              <a:rPr lang="ru-RU" sz="1200" dirty="0" smtClean="0">
                <a:latin typeface="Open Sans" pitchFamily="34" charset="0"/>
                <a:ea typeface="Open Sans" pitchFamily="34" charset="0"/>
                <a:cs typeface="Open Sans" pitchFamily="34" charset="0"/>
              </a:rPr>
              <a:t>Продолжение газификации района </a:t>
            </a:r>
            <a:endParaRPr lang="ru-RU" sz="1200" dirty="0">
              <a:latin typeface="Open Sans" pitchFamily="34" charset="0"/>
              <a:ea typeface="Open Sans" pitchFamily="34" charset="0"/>
              <a:cs typeface="Open Sans" pitchFamily="34" charset="0"/>
            </a:endParaRPr>
          </a:p>
        </p:txBody>
      </p:sp>
      <p:sp>
        <p:nvSpPr>
          <p:cNvPr id="17" name="TextBox 16"/>
          <p:cNvSpPr txBox="1"/>
          <p:nvPr/>
        </p:nvSpPr>
        <p:spPr>
          <a:xfrm>
            <a:off x="2712598" y="2946297"/>
            <a:ext cx="2133726" cy="400110"/>
          </a:xfrm>
          <a:prstGeom prst="rect">
            <a:avLst/>
          </a:prstGeom>
          <a:noFill/>
        </p:spPr>
        <p:txBody>
          <a:bodyPr wrap="none" rtlCol="0">
            <a:spAutoFit/>
          </a:bodyPr>
          <a:lstStyle/>
          <a:p>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53562" y="4807008"/>
            <a:ext cx="5672264" cy="1569660"/>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itchFamily="34" charset="0"/>
                <a:ea typeface="Open Sans" pitchFamily="34" charset="0"/>
                <a:cs typeface="Open Sans" pitchFamily="34" charset="0"/>
              </a:rPr>
              <a:t>Развитие отраслей социальной сферы, направленное на повышение качества предоставляемых услуг, повышение социальной защищенности жителей района</a:t>
            </a:r>
          </a:p>
          <a:p>
            <a:pPr indent="174625" algn="just">
              <a:buFont typeface="Arial" panose="020B0604020202020204" pitchFamily="34" charset="0"/>
              <a:buChar char="•"/>
            </a:pPr>
            <a:r>
              <a:rPr lang="ru-RU" sz="1200" dirty="0" smtClean="0">
                <a:latin typeface="Open Sans" pitchFamily="34" charset="0"/>
                <a:ea typeface="Open Sans" pitchFamily="34" charset="0"/>
                <a:cs typeface="Open Sans" pitchFamily="34" charset="0"/>
              </a:rPr>
              <a:t>Укрепление материально-технической базы учреждений образования и культуры</a:t>
            </a:r>
          </a:p>
          <a:p>
            <a:pPr indent="174625" algn="just">
              <a:buFont typeface="Arial" panose="020B0604020202020204" pitchFamily="34" charset="0"/>
              <a:buChar char="•"/>
            </a:pPr>
            <a:r>
              <a:rPr lang="ru-RU" sz="1200" dirty="0" smtClean="0">
                <a:latin typeface="Open Sans" pitchFamily="34" charset="0"/>
                <a:ea typeface="Open Sans" pitchFamily="34" charset="0"/>
                <a:cs typeface="Open Sans" pitchFamily="34" charset="0"/>
              </a:rPr>
              <a:t>Создание комфортной среды для жизни и работы</a:t>
            </a:r>
          </a:p>
          <a:p>
            <a:pPr indent="174625">
              <a:buFont typeface="Arial" panose="020B0604020202020204" pitchFamily="34" charset="0"/>
              <a:buChar char="•"/>
            </a:pPr>
            <a:r>
              <a:rPr lang="ru-RU" sz="1200" dirty="0" smtClean="0">
                <a:latin typeface="Open Sans" pitchFamily="34" charset="0"/>
                <a:ea typeface="Open Sans" pitchFamily="34" charset="0"/>
                <a:cs typeface="Open Sans" pitchFamily="34" charset="0"/>
              </a:rPr>
              <a:t>Обеспечение надежного функционирования  инженерной  инфраструктуры</a:t>
            </a:r>
          </a:p>
        </p:txBody>
      </p:sp>
      <p:sp>
        <p:nvSpPr>
          <p:cNvPr id="19" name="TextBox 18"/>
          <p:cNvSpPr txBox="1"/>
          <p:nvPr/>
        </p:nvSpPr>
        <p:spPr>
          <a:xfrm>
            <a:off x="2429669" y="4344452"/>
            <a:ext cx="2699585" cy="400110"/>
          </a:xfrm>
          <a:prstGeom prst="rect">
            <a:avLst/>
          </a:prstGeom>
          <a:noFill/>
        </p:spPr>
        <p:txBody>
          <a:bodyPr wrap="none" rtlCol="0">
            <a:spAutoFit/>
          </a:bodyPr>
          <a:lstStyle/>
          <a:p>
            <a:r>
              <a:rPr lang="ru-RU" sz="20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xmlns="">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84701" y="1589222"/>
            <a:ext cx="1317136" cy="1317136"/>
          </a:xfrm>
          <a:prstGeom prst="rect">
            <a:avLst/>
          </a:prstGeom>
        </p:spPr>
      </p:pic>
      <p:pic>
        <p:nvPicPr>
          <p:cNvPr id="32" name="Рисунок 31"/>
          <p:cNvPicPr>
            <a:picLocks noChangeAspect="1"/>
          </p:cNvPicPr>
          <p:nvPr/>
        </p:nvPicPr>
        <p:blipFill>
          <a:blip r:embed="rId7" cstate="print">
            <a:extLst>
              <a:ext uri="{BEBA8EAE-BF5A-486C-A8C5-ECC9F3942E4B}">
                <a14:imgProps xmlns:a14="http://schemas.microsoft.com/office/drawing/2010/main" xmlns="">
                  <a14:imgLayer r:embed="rId8">
                    <a14:imgEffect>
                      <a14:saturation sat="66000"/>
                    </a14:imgEffect>
                  </a14:imgLayer>
                </a14:imgProps>
              </a:ext>
              <a:ext uri="{28A0092B-C50C-407E-A947-70E740481C1C}">
                <a14:useLocalDpi xmlns:a14="http://schemas.microsoft.com/office/drawing/2010/main" xmlns="" val="0"/>
              </a:ext>
            </a:extLst>
          </a:blip>
          <a:stretch>
            <a:fillRect/>
          </a:stretch>
        </p:blipFill>
        <p:spPr>
          <a:xfrm>
            <a:off x="220390" y="3046626"/>
            <a:ext cx="1253832" cy="1297826"/>
          </a:xfrm>
          <a:prstGeom prst="rect">
            <a:avLst/>
          </a:prstGeom>
        </p:spPr>
      </p:pic>
      <p:pic>
        <p:nvPicPr>
          <p:cNvPr id="1026" name="Picture 2" descr="C:\Users\Econom VE\Desktop\Инвест паспорт 2017\Паспорт муниципального образования\Приложение к Методическим реккомендациям\Инвестиционный потенциал\сфера обслуживания.png"/>
          <p:cNvPicPr>
            <a:picLocks noChangeAspect="1" noChangeArrowheads="1"/>
          </p:cNvPicPr>
          <p:nvPr/>
        </p:nvPicPr>
        <p:blipFill>
          <a:blip r:embed="rId9" cstate="print"/>
          <a:srcRect/>
          <a:stretch>
            <a:fillRect/>
          </a:stretch>
        </p:blipFill>
        <p:spPr bwMode="auto">
          <a:xfrm>
            <a:off x="6060731" y="4635269"/>
            <a:ext cx="1187639" cy="1109619"/>
          </a:xfrm>
          <a:prstGeom prst="rect">
            <a:avLst/>
          </a:prstGeom>
          <a:noFill/>
        </p:spPr>
      </p:pic>
      <p:sp>
        <p:nvSpPr>
          <p:cNvPr id="27" name="TextBox 26"/>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8" name="Рисунок 2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spTree>
    <p:extLst>
      <p:ext uri="{BB962C8B-B14F-4D97-AF65-F5344CB8AC3E}">
        <p14:creationId xmlns:p14="http://schemas.microsoft.com/office/powerpoint/2010/main" xmlns="" val="4185527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карта</a:t>
            </a:r>
          </a:p>
        </p:txBody>
      </p:sp>
      <p:sp>
        <p:nvSpPr>
          <p:cNvPr id="4" name="TextBox 3"/>
          <p:cNvSpPr txBox="1"/>
          <p:nvPr/>
        </p:nvSpPr>
        <p:spPr>
          <a:xfrm>
            <a:off x="7257989" y="7190343"/>
            <a:ext cx="31290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1449300" y="5735326"/>
            <a:ext cx="1265164" cy="307777"/>
          </a:xfrm>
          <a:prstGeom prst="rect">
            <a:avLst/>
          </a:prstGeom>
          <a:noFill/>
        </p:spPr>
        <p:txBody>
          <a:bodyPr wrap="square" rtlCol="0">
            <a:spAutoFit/>
          </a:bodyPr>
          <a:lstStyle/>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180375" y="4776909"/>
            <a:ext cx="1761311" cy="307777"/>
          </a:xfrm>
          <a:prstGeom prst="rect">
            <a:avLst/>
          </a:prstGeom>
          <a:noFill/>
        </p:spPr>
        <p:txBody>
          <a:bodyPr wrap="square" rtlCol="0">
            <a:spAutoFit/>
          </a:bodyPr>
          <a:lstStyle/>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822450" y="5048491"/>
            <a:ext cx="578597" cy="338554"/>
          </a:xfrm>
          <a:prstGeom prst="rect">
            <a:avLst/>
          </a:prstGeom>
          <a:noFill/>
        </p:spPr>
        <p:txBody>
          <a:bodyPr wrap="square" rtlCol="0">
            <a:spAutoFit/>
          </a:bodyPr>
          <a:lstStyle/>
          <a:p>
            <a:pPr algn="ct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271602" y="5990411"/>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118724" y="5949769"/>
            <a:ext cx="1543050" cy="600164"/>
          </a:xfrm>
          <a:prstGeom prst="rect">
            <a:avLst/>
          </a:prstGeom>
          <a:noFill/>
        </p:spPr>
        <p:txBody>
          <a:bodyPr wrap="square" rtlCol="0">
            <a:spAutoFit/>
          </a:bodyPr>
          <a:lstStyle/>
          <a:p>
            <a:r>
              <a:rPr lang="ru-RU" sz="1100" dirty="0" smtClean="0">
                <a:latin typeface="Verdana" panose="020B0604030504040204" pitchFamily="34" charset="0"/>
                <a:ea typeface="Verdana" panose="020B0604030504040204" pitchFamily="34" charset="0"/>
              </a:rPr>
              <a:t>Площадки</a:t>
            </a:r>
            <a:br>
              <a:rPr lang="ru-RU" sz="1100" dirty="0" smtClean="0">
                <a:latin typeface="Verdana" panose="020B0604030504040204" pitchFamily="34" charset="0"/>
                <a:ea typeface="Verdana" panose="020B0604030504040204" pitchFamily="34" charset="0"/>
              </a:rPr>
            </a:br>
            <a:r>
              <a:rPr lang="ru-RU" sz="1100" dirty="0" smtClean="0">
                <a:latin typeface="Verdana" panose="020B0604030504040204" pitchFamily="34" charset="0"/>
                <a:ea typeface="Verdana" panose="020B0604030504040204" pitchFamily="34" charset="0"/>
              </a:rPr>
              <a:t> промышленного</a:t>
            </a:r>
          </a:p>
          <a:p>
            <a:r>
              <a:rPr lang="ru-RU" sz="1100" dirty="0" smtClean="0">
                <a:latin typeface="Verdana" panose="020B0604030504040204" pitchFamily="34" charset="0"/>
                <a:ea typeface="Verdana" panose="020B0604030504040204" pitchFamily="34" charset="0"/>
              </a:rPr>
              <a:t> назначени</a:t>
            </a:r>
            <a:r>
              <a:rPr lang="ru-RU" sz="1100" dirty="0" smtClean="0">
                <a:latin typeface="Open Sans" panose="020B0606030504020204" pitchFamily="34" charset="0"/>
                <a:ea typeface="Open Sans" panose="020B0606030504020204" pitchFamily="34" charset="0"/>
                <a:cs typeface="Open Sans" panose="020B0606030504020204" pitchFamily="34" charset="0"/>
              </a:rPr>
              <a:t>я </a:t>
            </a:r>
          </a:p>
        </p:txBody>
      </p:sp>
      <p:pic>
        <p:nvPicPr>
          <p:cNvPr id="2050" name="Picture 2" descr="C:\Users\Econom VE\Desktop\Инвест паспорт 2017\Новодугинский.png"/>
          <p:cNvPicPr>
            <a:picLocks noChangeAspect="1" noChangeArrowheads="1"/>
          </p:cNvPicPr>
          <p:nvPr/>
        </p:nvPicPr>
        <p:blipFill>
          <a:blip r:embed="rId3" cstate="print"/>
          <a:srcRect/>
          <a:stretch>
            <a:fillRect/>
          </a:stretch>
        </p:blipFill>
        <p:spPr bwMode="auto">
          <a:xfrm>
            <a:off x="5881636" y="1143567"/>
            <a:ext cx="1532005" cy="1517615"/>
          </a:xfrm>
          <a:prstGeom prst="rect">
            <a:avLst/>
          </a:prstGeom>
          <a:noFill/>
        </p:spPr>
      </p:pic>
      <p:sp>
        <p:nvSpPr>
          <p:cNvPr id="21" name="TextBox 20"/>
          <p:cNvSpPr txBox="1"/>
          <p:nvPr/>
        </p:nvSpPr>
        <p:spPr>
          <a:xfrm>
            <a:off x="833915" y="154887"/>
            <a:ext cx="1188146" cy="900246"/>
          </a:xfrm>
          <a:prstGeom prst="rect">
            <a:avLst/>
          </a:prstGeom>
          <a:noFill/>
        </p:spPr>
        <p:txBody>
          <a:bodyPr wrap="none" rtlCol="0">
            <a:spAutoFit/>
          </a:bodyPr>
          <a:lstStyle/>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Новодугинский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округ</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5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2" name="Рисунок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4853" y="158803"/>
            <a:ext cx="686747" cy="709316"/>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9951" y="1387089"/>
            <a:ext cx="7053126" cy="4386694"/>
          </a:xfrm>
          <a:prstGeom prst="rect">
            <a:avLst/>
          </a:prstGeom>
        </p:spPr>
      </p:pic>
      <p:pic>
        <p:nvPicPr>
          <p:cNvPr id="27" name="Рисунок 26"/>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flipH="1">
            <a:off x="4308475" y="3409950"/>
            <a:ext cx="298450" cy="209550"/>
          </a:xfrm>
          <a:prstGeom prst="rect">
            <a:avLst/>
          </a:prstGeom>
        </p:spPr>
      </p:pic>
      <p:pic>
        <p:nvPicPr>
          <p:cNvPr id="23" name="Рисунок 22"/>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10800000" flipV="1">
            <a:off x="1262561" y="6038848"/>
            <a:ext cx="450850" cy="458557"/>
          </a:xfrm>
          <a:prstGeom prst="rect">
            <a:avLst/>
          </a:prstGeom>
        </p:spPr>
      </p:pic>
      <p:pic>
        <p:nvPicPr>
          <p:cNvPr id="19" name="Рисунок 18"/>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10800000" flipV="1">
            <a:off x="3762372" y="2950119"/>
            <a:ext cx="299143" cy="304256"/>
          </a:xfrm>
          <a:prstGeom prst="rect">
            <a:avLst/>
          </a:prstGeom>
        </p:spPr>
      </p:pic>
      <p:pic>
        <p:nvPicPr>
          <p:cNvPr id="26" name="Рисунок 25"/>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10800000" flipV="1">
            <a:off x="4308472" y="2918369"/>
            <a:ext cx="299143" cy="304256"/>
          </a:xfrm>
          <a:prstGeom prst="rect">
            <a:avLst/>
          </a:prstGeom>
        </p:spPr>
      </p:pic>
      <p:pic>
        <p:nvPicPr>
          <p:cNvPr id="28" name="Рисунок 27"/>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10800000" flipV="1">
            <a:off x="3635372" y="4215872"/>
            <a:ext cx="299143" cy="304256"/>
          </a:xfrm>
          <a:prstGeom prst="rect">
            <a:avLst/>
          </a:prstGeom>
        </p:spPr>
      </p:pic>
    </p:spTree>
    <p:extLst>
      <p:ext uri="{BB962C8B-B14F-4D97-AF65-F5344CB8AC3E}">
        <p14:creationId xmlns:p14="http://schemas.microsoft.com/office/powerpoint/2010/main" xmlns="" val="666847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Тема1" id="{76ACE975-9A0E-46ED-B060-E25514D4A65A}" vid="{C982A248-DE85-4D5D-87D8-D0DF12D3D342}"/>
    </a:ext>
  </a:extLst>
</a:theme>
</file>

<file path=ppt/theme/theme3.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Тема1">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Тема1" id="{4E89F493-5C53-41E4-9AA5-1ECACA352D5D}" vid="{D4BB8A3C-1295-4C55-92AA-FCB6C1F9C4DF}"/>
    </a:ext>
  </a:extLst>
</a:theme>
</file>

<file path=ppt/theme/theme5.xml><?xml version="1.0" encoding="utf-8"?>
<a:theme xmlns:a="http://schemas.openxmlformats.org/drawingml/2006/main" name="3_Тема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Тема1" id="{76ACE975-9A0E-46ED-B060-E25514D4A65A}" vid="{C982A248-DE85-4D5D-87D8-D0DF12D3D342}"/>
    </a:ext>
  </a:extLst>
</a:theme>
</file>

<file path=ppt/theme/theme6.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9967</TotalTime>
  <Words>3404</Words>
  <Application>Microsoft Office PowerPoint</Application>
  <PresentationFormat>Произвольный</PresentationFormat>
  <Paragraphs>808</Paragraphs>
  <Slides>31</Slides>
  <Notes>19</Notes>
  <HiddenSlides>0</HiddenSlides>
  <MMClips>0</MMClips>
  <ScaleCrop>false</ScaleCrop>
  <HeadingPairs>
    <vt:vector size="4" baseType="variant">
      <vt:variant>
        <vt:lpstr>Тема</vt:lpstr>
      </vt:variant>
      <vt:variant>
        <vt:i4>6</vt:i4>
      </vt:variant>
      <vt:variant>
        <vt:lpstr>Заголовки слайдов</vt:lpstr>
      </vt:variant>
      <vt:variant>
        <vt:i4>31</vt:i4>
      </vt:variant>
    </vt:vector>
  </HeadingPairs>
  <TitlesOfParts>
    <vt:vector size="37" baseType="lpstr">
      <vt:lpstr>Тема1</vt:lpstr>
      <vt:lpstr>1_Тема1</vt:lpstr>
      <vt:lpstr>1_Специальное оформление</vt:lpstr>
      <vt:lpstr>2_Тема1</vt:lpstr>
      <vt:lpstr>3_Тема1</vt:lpstr>
      <vt:lpstr>2_Специальное оформление</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Ekon2</cp:lastModifiedBy>
  <cp:revision>1545</cp:revision>
  <cp:lastPrinted>2017-05-18T13:15:30Z</cp:lastPrinted>
  <dcterms:created xsi:type="dcterms:W3CDTF">2017-05-10T15:02:08Z</dcterms:created>
  <dcterms:modified xsi:type="dcterms:W3CDTF">2025-11-21T12:30:54Z</dcterms:modified>
</cp:coreProperties>
</file>