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  <p:sldMasterId id="2147483668" r:id="rId4"/>
  </p:sldMasterIdLst>
  <p:handoutMasterIdLst>
    <p:handoutMasterId r:id="rId20"/>
  </p:handoutMasterIdLst>
  <p:sldIdLst>
    <p:sldId id="260" r:id="rId5"/>
    <p:sldId id="274" r:id="rId6"/>
    <p:sldId id="277" r:id="rId7"/>
    <p:sldId id="261" r:id="rId8"/>
    <p:sldId id="272" r:id="rId9"/>
    <p:sldId id="263" r:id="rId10"/>
    <p:sldId id="267" r:id="rId11"/>
    <p:sldId id="265" r:id="rId12"/>
    <p:sldId id="257" r:id="rId13"/>
    <p:sldId id="258" r:id="rId14"/>
    <p:sldId id="271" r:id="rId15"/>
    <p:sldId id="266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80"/>
    <a:srgbClr val="D60093"/>
    <a:srgbClr val="0000FF"/>
    <a:srgbClr val="660066"/>
    <a:srgbClr val="000000"/>
    <a:srgbClr val="FFFF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94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18" Type="http://schemas.openxmlformats.org/officeDocument/2006/relationships/image" Target="../media/image1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20" Type="http://schemas.openxmlformats.org/officeDocument/2006/relationships/image" Target="../media/image21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19" Type="http://schemas.openxmlformats.org/officeDocument/2006/relationships/image" Target="../media/image20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5F78688-76FE-4434-969E-5B9A7CD48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3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4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5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6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7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8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9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0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2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3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5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5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E9C01-0DEB-47A5-B732-D5B30CA9C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B3DD-FA17-4542-BBCB-C81DFC281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6E38A-BA2A-48F6-AFDB-162CF6A6D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928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928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FD62F-7083-43E0-A52C-653EF5F96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2BD4C-0AA6-4CE4-8FFA-8B5718FD4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2E3A9-E1C9-4F3B-A50B-D49FCCB38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28ABC-185C-4EF6-9175-DE520D278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8FB2E-C9BF-455A-82DA-BA16FC899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51BC1-C5A4-43F0-A9C8-33D35DDB1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3F3D-8C24-475A-9000-481F97D13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95D1-D74D-48F7-B01B-5A42FA7A8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D7BD4-21E7-418F-A79E-30D6EC28C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9CFE7-8D85-4895-A3DE-32ECA019D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968E2-0334-434D-BB5B-CF09DB424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1D022-7231-49C3-9197-53D062C57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F4E6-9DD3-400F-992A-1E164A8C9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464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64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5A778-4F5C-4578-AF30-F10412D63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233E4-073E-4791-8002-825F5B9CC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15EC-9539-4668-BEB7-EF9A54DBD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28CBF-2C16-4CE5-A505-D04A1A23B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51540-836C-4DDB-95B4-F41AB8A01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0CDA-596E-40C6-A951-82B181944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AD6A-12F5-4C44-8B1C-2D5483A38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B899-DCE2-4D2B-A7C1-280848596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C2B2-67A5-4CB5-BCAF-230BC82DB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5E61-2734-4489-971D-45EA24D4C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8970-42F9-46FA-B788-50C4562D4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EF716-6877-42E0-AFDF-CD8BE43A1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592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592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DADFB-7448-4696-BF80-80C408A1C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15FBF-4AB1-4102-9F49-A7302832C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86B3-D7FA-4121-AB1E-F7D8C5FB5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527B7-F1FD-41D0-9343-314E71B3F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89BAA-06B3-4F54-80E0-3C14456FF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75378-CFEC-413A-85E8-49956B90E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090A-DC2B-46C3-AFA7-A6F7B0C87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A2DA1-1E9B-43FC-B112-98E3C0200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051C1-1F41-4A11-8CCE-1448BE674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3E72-1E22-4925-80CE-672AA333B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C1D5F-B5E9-4473-A5CF-687D08B95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94982-276A-4154-8F41-D14D02F75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D3A0-66B4-4E8D-94BD-F8F910887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621F2-68DB-48BA-BAEB-FEEFF7C36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38C26-CC7C-47DD-9F65-A1CF4AEDD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37DF-7C14-4AF0-91F1-4450BEED7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9BDB5-2ECC-4D69-B136-2EB785910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163A481-49C9-42FB-ADC7-82637666B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65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5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5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65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65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5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7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9" grpId="0"/>
      <p:bldP spid="1065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65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65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65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65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65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5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5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5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5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825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825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825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5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5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DF8448C-434D-442F-83C5-2652022CD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8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5" grpId="0"/>
      <p:bldP spid="13825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825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825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825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825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82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54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454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7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8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2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454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5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86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094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5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6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7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454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54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54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33065B4-A616-4681-A714-7AC275455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ransition spd="slow">
    <p:wedge/>
    <p:sndAc>
      <p:stSnd>
        <p:snd r:embed="rId1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45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75" grpId="0"/>
      <p:bldP spid="14547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4547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4547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4547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4547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454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486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6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6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487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87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87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87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87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87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87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87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87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88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88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88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88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6488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8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90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90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90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90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D570305-84FD-4452-A029-3C0D28DEC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49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0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ransition spd="slow">
    <p:dissolve/>
    <p:sndAc>
      <p:stSnd>
        <p:snd r:embed="rId1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4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4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4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4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4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4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03" grpId="0"/>
      <p:bldP spid="16490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49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49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49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49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49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49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49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49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49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49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49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49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49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49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49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8" TargetMode="External"/><Relationship Id="rId2" Type="http://schemas.openxmlformats.org/officeDocument/2006/relationships/hyperlink" Target="http://pedsovet.su/load/135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slideLayout" Target="../slideLayouts/slideLayout24.xml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vmlDrawing" Target="../drawings/vmlDrawing1.v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20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9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5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11188" y="981075"/>
            <a:ext cx="7777162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>
                <a:latin typeface="Monotype Corsiva" pitchFamily="66" charset="0"/>
              </a:rPr>
              <a:t>У р о к – п у т е ш е с т в и е</a:t>
            </a:r>
          </a:p>
          <a:p>
            <a:pPr algn="ctr">
              <a:spcBef>
                <a:spcPct val="50000"/>
              </a:spcBef>
            </a:pPr>
            <a:r>
              <a:rPr lang="ru-RU" sz="5400" b="1">
                <a:latin typeface="Monotype Corsiva" pitchFamily="66" charset="0"/>
              </a:rPr>
              <a:t>в    с т р а н у « Д р о б и »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1042988" y="4221163"/>
            <a:ext cx="79914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65325" indent="-1965325" algn="r">
              <a:spcBef>
                <a:spcPct val="50000"/>
              </a:spcBef>
            </a:pPr>
            <a:r>
              <a:rPr lang="ru-RU" sz="2000" b="1"/>
              <a:t>Учитель математики</a:t>
            </a:r>
          </a:p>
          <a:p>
            <a:pPr marL="1965325" indent="-1965325" algn="r">
              <a:spcBef>
                <a:spcPct val="50000"/>
              </a:spcBef>
            </a:pPr>
            <a:r>
              <a:rPr lang="ru-RU" sz="2000" b="1"/>
              <a:t> МКОУ «Высоковская СШ»</a:t>
            </a:r>
          </a:p>
          <a:p>
            <a:pPr marL="1965325" indent="-1965325" algn="r">
              <a:spcBef>
                <a:spcPct val="50000"/>
              </a:spcBef>
            </a:pPr>
            <a:r>
              <a:rPr lang="ru-RU" sz="2000" b="1"/>
              <a:t> Новодугинского района </a:t>
            </a:r>
          </a:p>
          <a:p>
            <a:pPr marL="1965325" indent="-1965325" algn="r">
              <a:spcBef>
                <a:spcPct val="50000"/>
              </a:spcBef>
            </a:pPr>
            <a:r>
              <a:rPr lang="ru-RU" sz="2000" b="1"/>
              <a:t>Смоленской области</a:t>
            </a:r>
          </a:p>
          <a:p>
            <a:pPr marL="1965325" indent="-1965325" algn="r">
              <a:spcBef>
                <a:spcPct val="50000"/>
              </a:spcBef>
            </a:pPr>
            <a:r>
              <a:rPr lang="ru-RU" sz="2000" b="1"/>
              <a:t> Тихонова Наталья Александровна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524" name="Group 220"/>
          <p:cNvGraphicFramePr>
            <a:graphicFrameLocks noGrp="1"/>
          </p:cNvGraphicFramePr>
          <p:nvPr>
            <p:ph idx="1"/>
          </p:nvPr>
        </p:nvGraphicFramePr>
        <p:xfrm>
          <a:off x="1042988" y="692150"/>
          <a:ext cx="6551612" cy="5543555"/>
        </p:xfrm>
        <a:graphic>
          <a:graphicData uri="http://schemas.openxmlformats.org/drawingml/2006/table">
            <a:tbl>
              <a:tblPr/>
              <a:tblGrid>
                <a:gridCol w="525462"/>
                <a:gridCol w="430213"/>
                <a:gridCol w="427037"/>
                <a:gridCol w="433388"/>
                <a:gridCol w="430212"/>
                <a:gridCol w="431800"/>
                <a:gridCol w="430213"/>
                <a:gridCol w="430212"/>
                <a:gridCol w="430213"/>
                <a:gridCol w="428625"/>
                <a:gridCol w="434975"/>
                <a:gridCol w="428625"/>
                <a:gridCol w="430212"/>
                <a:gridCol w="430213"/>
                <a:gridCol w="430212"/>
              </a:tblGrid>
              <a:tr h="325438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025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Щ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Ш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3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0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02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Ц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38"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Ж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02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02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Ц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858" name="Text Box 216"/>
          <p:cNvSpPr txBox="1">
            <a:spLocks noChangeArrowheads="1"/>
          </p:cNvSpPr>
          <p:nvPr/>
        </p:nvSpPr>
        <p:spPr bwMode="auto">
          <a:xfrm>
            <a:off x="2987675" y="981075"/>
            <a:ext cx="487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28859" name="Text Box 222"/>
          <p:cNvSpPr txBox="1">
            <a:spLocks noChangeArrowheads="1"/>
          </p:cNvSpPr>
          <p:nvPr/>
        </p:nvSpPr>
        <p:spPr bwMode="auto">
          <a:xfrm>
            <a:off x="5867400" y="333375"/>
            <a:ext cx="487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</a:t>
            </a:r>
          </a:p>
        </p:txBody>
      </p:sp>
      <p:sp>
        <p:nvSpPr>
          <p:cNvPr id="28860" name="Text Box 223"/>
          <p:cNvSpPr txBox="1">
            <a:spLocks noChangeArrowheads="1"/>
          </p:cNvSpPr>
          <p:nvPr/>
        </p:nvSpPr>
        <p:spPr bwMode="auto">
          <a:xfrm>
            <a:off x="4140200" y="1700213"/>
            <a:ext cx="487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</a:t>
            </a:r>
          </a:p>
        </p:txBody>
      </p:sp>
      <p:sp>
        <p:nvSpPr>
          <p:cNvPr id="28861" name="Text Box 224"/>
          <p:cNvSpPr txBox="1">
            <a:spLocks noChangeArrowheads="1"/>
          </p:cNvSpPr>
          <p:nvPr/>
        </p:nvSpPr>
        <p:spPr bwMode="auto">
          <a:xfrm>
            <a:off x="1331913" y="1989138"/>
            <a:ext cx="34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28862" name="Text Box 225"/>
          <p:cNvSpPr txBox="1">
            <a:spLocks noChangeArrowheads="1"/>
          </p:cNvSpPr>
          <p:nvPr/>
        </p:nvSpPr>
        <p:spPr bwMode="auto">
          <a:xfrm>
            <a:off x="2124075" y="2565400"/>
            <a:ext cx="271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28863" name="Text Box 226"/>
          <p:cNvSpPr txBox="1">
            <a:spLocks noChangeArrowheads="1"/>
          </p:cNvSpPr>
          <p:nvPr/>
        </p:nvSpPr>
        <p:spPr bwMode="auto">
          <a:xfrm>
            <a:off x="2555875" y="393382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28864" name="Text Box 227"/>
          <p:cNvSpPr txBox="1">
            <a:spLocks noChangeArrowheads="1"/>
          </p:cNvSpPr>
          <p:nvPr/>
        </p:nvSpPr>
        <p:spPr bwMode="auto">
          <a:xfrm>
            <a:off x="2124075" y="58769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</a:t>
            </a:r>
          </a:p>
        </p:txBody>
      </p:sp>
      <p:sp>
        <p:nvSpPr>
          <p:cNvPr id="28865" name="Text Box 228"/>
          <p:cNvSpPr txBox="1">
            <a:spLocks noChangeArrowheads="1"/>
          </p:cNvSpPr>
          <p:nvPr/>
        </p:nvSpPr>
        <p:spPr bwMode="auto">
          <a:xfrm>
            <a:off x="4140200" y="299720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8</a:t>
            </a:r>
          </a:p>
        </p:txBody>
      </p:sp>
      <p:sp>
        <p:nvSpPr>
          <p:cNvPr id="28866" name="Text Box 229"/>
          <p:cNvSpPr txBox="1">
            <a:spLocks noChangeArrowheads="1"/>
          </p:cNvSpPr>
          <p:nvPr/>
        </p:nvSpPr>
        <p:spPr bwMode="auto">
          <a:xfrm>
            <a:off x="5076825" y="299720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9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000401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323850" y="1989138"/>
            <a:ext cx="8640763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А теперь, ребята, встали</a:t>
            </a:r>
            <a:endParaRPr lang="ru-RU" sz="3600"/>
          </a:p>
          <a:p>
            <a:r>
              <a:rPr lang="ru-RU" sz="3600" b="1"/>
              <a:t>Быстро руки вверх подняли,</a:t>
            </a:r>
            <a:endParaRPr lang="ru-RU" sz="3600"/>
          </a:p>
          <a:p>
            <a:r>
              <a:rPr lang="ru-RU" sz="3600" b="1"/>
              <a:t>В стороны, вперёд, назад,</a:t>
            </a:r>
            <a:endParaRPr lang="ru-RU" sz="3600"/>
          </a:p>
          <a:p>
            <a:r>
              <a:rPr lang="ru-RU" sz="3600" b="1"/>
              <a:t>Повернулись вправо, влево,</a:t>
            </a:r>
            <a:endParaRPr lang="ru-RU" sz="3600"/>
          </a:p>
          <a:p>
            <a:r>
              <a:rPr lang="ru-RU" sz="3600" b="1"/>
              <a:t>Тихо сели, вновь за дело.</a:t>
            </a:r>
            <a:endParaRPr lang="ru-RU" sz="3600"/>
          </a:p>
          <a:p>
            <a:pPr>
              <a:spcBef>
                <a:spcPct val="50000"/>
              </a:spcBef>
            </a:pPr>
            <a:endParaRPr lang="ru-RU" sz="2400" b="1"/>
          </a:p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2843213" y="260350"/>
            <a:ext cx="590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00B050"/>
                </a:solidFill>
              </a:rPr>
              <a:t>ПОЛЯНА ОТДЫХА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24" name="Picture 4" descr="167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43200" y="-1447800"/>
            <a:ext cx="146304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84213" y="549275"/>
            <a:ext cx="4824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Горы Мозгодром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00034" y="0"/>
            <a:ext cx="8643966" cy="521497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55000" lnSpcReduction="20000"/>
          </a:bodyPr>
          <a:lstStyle/>
          <a:p>
            <a:pPr marL="3200400" lvl="7" indent="0">
              <a:buFont typeface="Wingdings" pitchFamily="2" charset="2"/>
              <a:buNone/>
              <a:defRPr/>
            </a:pPr>
            <a:endParaRPr lang="ru-RU" sz="4400" i="1" u="sng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7300" i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7300" i="1" u="sng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4800" i="1" u="sng" dirty="0" smtClean="0">
                <a:solidFill>
                  <a:schemeClr val="accent2">
                    <a:lumMod val="50000"/>
                  </a:schemeClr>
                </a:solidFill>
              </a:rPr>
              <a:t>«Человек подобен дроби: в знаменателе-то, что он о себе думает, в числителе-то, что он есть на самом деле. Чем больше знаменатель, тем меньше дробь»</a:t>
            </a:r>
            <a:r>
              <a:rPr lang="ru-RU" sz="7300" i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7300" i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Л.Н.Толстой.                            </a:t>
            </a:r>
          </a:p>
          <a:p>
            <a:pPr>
              <a:defRPr/>
            </a:pPr>
            <a:endParaRPr lang="ru-RU" sz="4400" i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4400" i="1" u="sng" dirty="0" smtClean="0"/>
              <a:t>          </a:t>
            </a:r>
          </a:p>
          <a:p>
            <a:pPr>
              <a:defRPr/>
            </a:pPr>
            <a:endParaRPr lang="ru-RU" sz="4400" i="1" u="sng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4400" i="1" u="sng" dirty="0" smtClean="0"/>
              <a:t>  </a:t>
            </a:r>
            <a:endParaRPr lang="ru-RU" i="1" u="sng" dirty="0"/>
          </a:p>
        </p:txBody>
      </p:sp>
      <p:pic>
        <p:nvPicPr>
          <p:cNvPr id="31747" name="Рисунок 3" descr="&amp;Pcy;&amp;ocy;&amp;rcy;&amp;tcy;&amp;rcy;&amp;iecy;&amp;tcy; &amp;Tcy;&amp;ocy;&amp;lcy;&amp;scy;&amp;tcy;&amp;ocy;&amp;jcy; &amp;Lcy;. &amp;Ncy;. Portrait of Tolst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773238"/>
            <a:ext cx="37147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лыбающееся лицо 2"/>
          <p:cNvSpPr/>
          <p:nvPr/>
        </p:nvSpPr>
        <p:spPr>
          <a:xfrm>
            <a:off x="0" y="1052513"/>
            <a:ext cx="1701800" cy="1447800"/>
          </a:xfrm>
          <a:prstGeom prst="smileyFace">
            <a:avLst>
              <a:gd name="adj" fmla="val 465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2714625" y="857250"/>
            <a:ext cx="4500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    </a:t>
            </a:r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1763713" y="1268413"/>
            <a:ext cx="69119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Изученную тему не понял, </a:t>
            </a:r>
          </a:p>
          <a:p>
            <a:r>
              <a:rPr lang="ru-RU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к контрольной работе не 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готов.</a:t>
            </a:r>
            <a:endParaRPr lang="ru-RU" sz="3200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395288" y="2997200"/>
            <a:ext cx="1773237" cy="157321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3286125" y="3143250"/>
            <a:ext cx="4429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Тема понятна, но нужно еще поработать 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2268538" y="4929188"/>
            <a:ext cx="61610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Хорошо понял тему, думаю, что с контрольной </a:t>
            </a:r>
            <a:r>
              <a:rPr lang="ru-RU" sz="2800" dirty="0" smtClean="0"/>
              <a:t>справлюсь.</a:t>
            </a:r>
            <a:endParaRPr lang="ru-RU" sz="2800" dirty="0"/>
          </a:p>
        </p:txBody>
      </p:sp>
      <p:pic>
        <p:nvPicPr>
          <p:cNvPr id="10" name="Рисунок 9" descr="j0438249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0"/>
            <a:ext cx="20843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лыбающееся лицо 7"/>
          <p:cNvSpPr/>
          <p:nvPr/>
        </p:nvSpPr>
        <p:spPr>
          <a:xfrm>
            <a:off x="395288" y="4797425"/>
            <a:ext cx="1728787" cy="1584325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714625" y="857250"/>
            <a:ext cx="4500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                    </a:t>
            </a:r>
            <a:r>
              <a:rPr lang="ru-RU" sz="3200"/>
              <a:t>Источники</a:t>
            </a: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1692275" y="2276475"/>
            <a:ext cx="7451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2988" y="2133600"/>
            <a:ext cx="81010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x-none"/>
              <a:t>Математика</a:t>
            </a:r>
            <a:r>
              <a:rPr lang="ru-RU" dirty="0"/>
              <a:t>.</a:t>
            </a:r>
            <a:r>
              <a:rPr lang="x-none"/>
              <a:t> 6 класс</a:t>
            </a:r>
            <a:r>
              <a:rPr lang="ru-RU" dirty="0"/>
              <a:t>:</a:t>
            </a:r>
            <a:r>
              <a:rPr lang="x-none"/>
              <a:t> </a:t>
            </a:r>
            <a:r>
              <a:rPr lang="ru-RU" dirty="0"/>
              <a:t>у</a:t>
            </a:r>
            <a:r>
              <a:rPr lang="x-none"/>
              <a:t>чебник для общеобразовательных учреждений</a:t>
            </a:r>
            <a:r>
              <a:rPr lang="ru-RU" dirty="0"/>
              <a:t>/</a:t>
            </a:r>
            <a:r>
              <a:rPr lang="x-none"/>
              <a:t> Н. Я. Виленкин</a:t>
            </a:r>
            <a:r>
              <a:rPr lang="ru-RU" dirty="0"/>
              <a:t> и др.</a:t>
            </a:r>
            <a:r>
              <a:rPr lang="x-none"/>
              <a:t> – М.: Мнемозина, 2013</a:t>
            </a:r>
            <a:endParaRPr lang="ru-RU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x-none"/>
              <a:t>Дидактические материалы по математике. 6 класс к учебнику Н. Я. Виленкина и др. Математика 6 класс. Попов М. А.  ФГОС – «Экзамен», 2013 </a:t>
            </a:r>
            <a:endParaRPr lang="ru-RU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x-none"/>
              <a:t>Педсовет, математика  </a:t>
            </a:r>
            <a:r>
              <a:rPr lang="x-none" u="sng">
                <a:hlinkClick r:id="rId2"/>
              </a:rPr>
              <a:t>http://pedsovet.su/load/135</a:t>
            </a:r>
            <a:endParaRPr lang="ru-RU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x-none"/>
              <a:t> Учительский портал. Математика  </a:t>
            </a:r>
            <a:r>
              <a:rPr lang="x-none" u="sng">
                <a:hlinkClick r:id="rId3"/>
              </a:rPr>
              <a:t>http://www.uchportal.ru/load/28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60475" y="404813"/>
            <a:ext cx="65119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ПРАВИЛО</a:t>
            </a:r>
            <a:r>
              <a:rPr lang="ru-RU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285875" y="1428750"/>
            <a:ext cx="7705725" cy="4114800"/>
          </a:xfrm>
        </p:spPr>
        <p:txBody>
          <a:bodyPr/>
          <a:lstStyle/>
          <a:p>
            <a:pPr marL="552450" indent="-552450">
              <a:buFont typeface="Wingdings" pitchFamily="2" charset="2"/>
              <a:buNone/>
              <a:defRPr/>
            </a:pPr>
            <a:r>
              <a:rPr lang="ru-RU" sz="2800" b="1" dirty="0"/>
              <a:t>Чтобы </a:t>
            </a:r>
            <a:r>
              <a:rPr lang="ru-RU" sz="2800" b="1" dirty="0" smtClean="0"/>
              <a:t>сложить дроби  с разными знаменателями, надо:</a:t>
            </a:r>
            <a:endParaRPr lang="ru-RU" sz="2800" b="1" dirty="0"/>
          </a:p>
          <a:p>
            <a:pPr marL="1333500" lvl="2" indent="-419100">
              <a:buFont typeface="Wingdings" pitchFamily="2" charset="2"/>
              <a:buAutoNum type="arabicPeriod"/>
              <a:defRPr/>
            </a:pPr>
            <a:r>
              <a:rPr lang="ru-RU" sz="3600" dirty="0" smtClean="0"/>
              <a:t>Привести дроби к наименьшему общему знаменателю;</a:t>
            </a:r>
          </a:p>
          <a:p>
            <a:pPr marL="1333500" lvl="2" indent="-419100">
              <a:buFont typeface="Wingdings" pitchFamily="2" charset="2"/>
              <a:buAutoNum type="arabicPeriod"/>
              <a:defRPr/>
            </a:pPr>
            <a:r>
              <a:rPr lang="ru-RU" sz="3600" dirty="0" smtClean="0"/>
              <a:t>Сложить полученные дроби</a:t>
            </a:r>
            <a:r>
              <a:rPr lang="en-US" dirty="0" smtClean="0"/>
              <a:t>		</a:t>
            </a:r>
            <a:endParaRPr lang="ru-RU" dirty="0"/>
          </a:p>
        </p:txBody>
      </p:sp>
      <p:pic>
        <p:nvPicPr>
          <p:cNvPr id="20484" name="Picture 4" descr="slovar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00213"/>
            <a:ext cx="11636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60475" y="404813"/>
            <a:ext cx="65119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ПРАВИЛО</a:t>
            </a:r>
            <a:r>
              <a:rPr lang="ru-RU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87450" y="1484313"/>
            <a:ext cx="7956550" cy="43926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1" i="1" dirty="0" smtClean="0"/>
              <a:t>Чтобы привести дроби к наименьшему общему знаменателю, надо:</a:t>
            </a:r>
            <a:r>
              <a:rPr lang="ru-RU" sz="2400" b="1" dirty="0" smtClean="0"/>
              <a:t>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i="1" dirty="0" smtClean="0"/>
              <a:t>найти наименьшее общее кратное знаменателей этих дробей, оно и будет их наименьшим общим знаменателем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i="1" dirty="0" smtClean="0"/>
              <a:t>разделить наименьший общий знаменатель на знаменатели данных дробей, т. е. найти для каждой дроби дополнительный множитель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i="1" dirty="0" smtClean="0"/>
              <a:t>умножить числитель и знаменатель каждой дроби на ее дополнительный множитель</a:t>
            </a:r>
            <a:endParaRPr lang="ru-RU" sz="2400" dirty="0" smtClean="0"/>
          </a:p>
          <a:p>
            <a:pPr marL="552450" indent="-552450"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endParaRPr lang="ru-RU" sz="2400" dirty="0"/>
          </a:p>
        </p:txBody>
      </p:sp>
      <p:pic>
        <p:nvPicPr>
          <p:cNvPr id="21508" name="Picture 4" descr="slovar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00213"/>
            <a:ext cx="11636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6600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Выбрать верные ответы и выписать под каждым примером букву, соответствующую ответу. </a:t>
            </a:r>
          </a:p>
        </p:txBody>
      </p:sp>
      <p:graphicFrame>
        <p:nvGraphicFramePr>
          <p:cNvPr id="22531" name="Object 32"/>
          <p:cNvGraphicFramePr>
            <a:graphicFrameLocks noChangeAspect="1"/>
          </p:cNvGraphicFramePr>
          <p:nvPr/>
        </p:nvGraphicFramePr>
        <p:xfrm>
          <a:off x="250825" y="1557338"/>
          <a:ext cx="865188" cy="962025"/>
        </p:xfrm>
        <a:graphic>
          <a:graphicData uri="http://schemas.openxmlformats.org/presentationml/2006/ole">
            <p:oleObj spid="_x0000_s22531" name="Формула" r:id="rId5" imgW="380835" imgH="393529" progId="Equation.3">
              <p:embed/>
            </p:oleObj>
          </a:graphicData>
        </a:graphic>
      </p:graphicFrame>
      <p:sp>
        <p:nvSpPr>
          <p:cNvPr id="151635" name="Rectangle 83"/>
          <p:cNvSpPr>
            <a:spLocks noChangeArrowheads="1"/>
          </p:cNvSpPr>
          <p:nvPr/>
        </p:nvSpPr>
        <p:spPr bwMode="auto">
          <a:xfrm>
            <a:off x="1042988" y="5157788"/>
            <a:ext cx="5048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660066"/>
                </a:solidFill>
              </a:rPr>
              <a:t>д</a:t>
            </a:r>
          </a:p>
        </p:txBody>
      </p:sp>
      <p:sp>
        <p:nvSpPr>
          <p:cNvPr id="151636" name="Rectangle 84"/>
          <p:cNvSpPr>
            <a:spLocks noChangeArrowheads="1"/>
          </p:cNvSpPr>
          <p:nvPr/>
        </p:nvSpPr>
        <p:spPr bwMode="auto">
          <a:xfrm>
            <a:off x="1763713" y="5157788"/>
            <a:ext cx="5048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660066"/>
                </a:solidFill>
              </a:rPr>
              <a:t>в</a:t>
            </a:r>
          </a:p>
        </p:txBody>
      </p:sp>
      <p:sp>
        <p:nvSpPr>
          <p:cNvPr id="151637" name="Rectangle 85"/>
          <p:cNvSpPr>
            <a:spLocks noChangeArrowheads="1"/>
          </p:cNvSpPr>
          <p:nvPr/>
        </p:nvSpPr>
        <p:spPr bwMode="auto">
          <a:xfrm>
            <a:off x="3924300" y="5157788"/>
            <a:ext cx="5762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660066"/>
                </a:solidFill>
              </a:rPr>
              <a:t>е</a:t>
            </a:r>
          </a:p>
        </p:txBody>
      </p:sp>
      <p:sp>
        <p:nvSpPr>
          <p:cNvPr id="151638" name="Rectangle 86"/>
          <p:cNvSpPr>
            <a:spLocks noChangeArrowheads="1"/>
          </p:cNvSpPr>
          <p:nvPr/>
        </p:nvSpPr>
        <p:spPr bwMode="auto">
          <a:xfrm>
            <a:off x="3203575" y="5157788"/>
            <a:ext cx="5762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660066"/>
                </a:solidFill>
              </a:rPr>
              <a:t>з</a:t>
            </a:r>
          </a:p>
        </p:txBody>
      </p:sp>
      <p:sp>
        <p:nvSpPr>
          <p:cNvPr id="151639" name="Rectangle 87"/>
          <p:cNvSpPr>
            <a:spLocks noChangeArrowheads="1"/>
          </p:cNvSpPr>
          <p:nvPr/>
        </p:nvSpPr>
        <p:spPr bwMode="auto">
          <a:xfrm>
            <a:off x="2484438" y="5157788"/>
            <a:ext cx="5762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660066"/>
                </a:solidFill>
              </a:rPr>
              <a:t>л</a:t>
            </a:r>
          </a:p>
        </p:txBody>
      </p:sp>
      <p:sp>
        <p:nvSpPr>
          <p:cNvPr id="151641" name="Rectangle 89"/>
          <p:cNvSpPr>
            <a:spLocks noChangeArrowheads="1"/>
          </p:cNvSpPr>
          <p:nvPr/>
        </p:nvSpPr>
        <p:spPr bwMode="auto">
          <a:xfrm>
            <a:off x="4716463" y="5157788"/>
            <a:ext cx="50323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660066"/>
                </a:solidFill>
              </a:rPr>
              <a:t>ё</a:t>
            </a:r>
          </a:p>
        </p:txBody>
      </p:sp>
      <p:sp>
        <p:nvSpPr>
          <p:cNvPr id="151642" name="Rectangle 90"/>
          <p:cNvSpPr>
            <a:spLocks noChangeArrowheads="1"/>
          </p:cNvSpPr>
          <p:nvPr/>
        </p:nvSpPr>
        <p:spPr bwMode="auto">
          <a:xfrm>
            <a:off x="5435600" y="5157788"/>
            <a:ext cx="50323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660066"/>
                </a:solidFill>
              </a:rPr>
              <a:t>о</a:t>
            </a:r>
          </a:p>
        </p:txBody>
      </p:sp>
      <p:sp>
        <p:nvSpPr>
          <p:cNvPr id="22539" name="Rectangle 91"/>
          <p:cNvSpPr>
            <a:spLocks noChangeArrowheads="1"/>
          </p:cNvSpPr>
          <p:nvPr/>
        </p:nvSpPr>
        <p:spPr bwMode="auto">
          <a:xfrm>
            <a:off x="6227763" y="5157788"/>
            <a:ext cx="50323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660066"/>
                </a:solidFill>
              </a:rPr>
              <a:t>а</a:t>
            </a:r>
          </a:p>
        </p:txBody>
      </p:sp>
      <p:sp>
        <p:nvSpPr>
          <p:cNvPr id="151644" name="Rectangle 92"/>
          <p:cNvSpPr>
            <a:spLocks noChangeArrowheads="1"/>
          </p:cNvSpPr>
          <p:nvPr/>
        </p:nvSpPr>
        <p:spPr bwMode="auto">
          <a:xfrm>
            <a:off x="7667625" y="5157788"/>
            <a:ext cx="50323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660066"/>
                </a:solidFill>
              </a:rPr>
              <a:t>з</a:t>
            </a:r>
          </a:p>
        </p:txBody>
      </p:sp>
      <p:sp>
        <p:nvSpPr>
          <p:cNvPr id="151645" name="Rectangle 93"/>
          <p:cNvSpPr>
            <a:spLocks noChangeArrowheads="1"/>
          </p:cNvSpPr>
          <p:nvPr/>
        </p:nvSpPr>
        <p:spPr bwMode="auto">
          <a:xfrm>
            <a:off x="6948488" y="5157788"/>
            <a:ext cx="50323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660066"/>
                </a:solidFill>
              </a:rPr>
              <a:t>т</a:t>
            </a:r>
          </a:p>
        </p:txBody>
      </p:sp>
      <p:graphicFrame>
        <p:nvGraphicFramePr>
          <p:cNvPr id="22542" name="Object 212"/>
          <p:cNvGraphicFramePr>
            <a:graphicFrameLocks noChangeAspect="1"/>
          </p:cNvGraphicFramePr>
          <p:nvPr/>
        </p:nvGraphicFramePr>
        <p:xfrm>
          <a:off x="2195513" y="1557338"/>
          <a:ext cx="865187" cy="962025"/>
        </p:xfrm>
        <a:graphic>
          <a:graphicData uri="http://schemas.openxmlformats.org/presentationml/2006/ole">
            <p:oleObj spid="_x0000_s22542" name="Формула" r:id="rId6" imgW="380835" imgH="393529" progId="Equation.3">
              <p:embed/>
            </p:oleObj>
          </a:graphicData>
        </a:graphic>
      </p:graphicFrame>
      <p:graphicFrame>
        <p:nvGraphicFramePr>
          <p:cNvPr id="151798" name="Group 246"/>
          <p:cNvGraphicFramePr>
            <a:graphicFrameLocks noGrp="1"/>
          </p:cNvGraphicFramePr>
          <p:nvPr/>
        </p:nvGraphicFramePr>
        <p:xfrm>
          <a:off x="250825" y="1397000"/>
          <a:ext cx="8642350" cy="2247900"/>
        </p:xfrm>
        <a:graphic>
          <a:graphicData uri="http://schemas.openxmlformats.org/drawingml/2006/table">
            <a:tbl>
              <a:tblPr/>
              <a:tblGrid>
                <a:gridCol w="960438"/>
                <a:gridCol w="958850"/>
                <a:gridCol w="962025"/>
                <a:gridCol w="960437"/>
                <a:gridCol w="958850"/>
                <a:gridCol w="960438"/>
                <a:gridCol w="962025"/>
                <a:gridCol w="958850"/>
                <a:gridCol w="960437"/>
              </a:tblGrid>
              <a:tr h="131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75" name="Object 248"/>
          <p:cNvGraphicFramePr>
            <a:graphicFrameLocks noChangeAspect="1"/>
          </p:cNvGraphicFramePr>
          <p:nvPr/>
        </p:nvGraphicFramePr>
        <p:xfrm>
          <a:off x="1258888" y="1557338"/>
          <a:ext cx="806450" cy="962025"/>
        </p:xfrm>
        <a:graphic>
          <a:graphicData uri="http://schemas.openxmlformats.org/presentationml/2006/ole">
            <p:oleObj spid="_x0000_s22575" name="Формула" r:id="rId7" imgW="355292" imgH="393359" progId="Equation.3">
              <p:embed/>
            </p:oleObj>
          </a:graphicData>
        </a:graphic>
      </p:graphicFrame>
      <p:graphicFrame>
        <p:nvGraphicFramePr>
          <p:cNvPr id="22576" name="Object 249"/>
          <p:cNvGraphicFramePr>
            <a:graphicFrameLocks noChangeAspect="1"/>
          </p:cNvGraphicFramePr>
          <p:nvPr/>
        </p:nvGraphicFramePr>
        <p:xfrm>
          <a:off x="3203575" y="1557338"/>
          <a:ext cx="808038" cy="962025"/>
        </p:xfrm>
        <a:graphic>
          <a:graphicData uri="http://schemas.openxmlformats.org/presentationml/2006/ole">
            <p:oleObj spid="_x0000_s22576" name="Формула" r:id="rId8" imgW="355292" imgH="393359" progId="Equation.3">
              <p:embed/>
            </p:oleObj>
          </a:graphicData>
        </a:graphic>
      </p:graphicFrame>
      <p:graphicFrame>
        <p:nvGraphicFramePr>
          <p:cNvPr id="22577" name="Object 250"/>
          <p:cNvGraphicFramePr>
            <a:graphicFrameLocks noChangeAspect="1"/>
          </p:cNvGraphicFramePr>
          <p:nvPr/>
        </p:nvGraphicFramePr>
        <p:xfrm>
          <a:off x="4140200" y="1557338"/>
          <a:ext cx="792163" cy="962025"/>
        </p:xfrm>
        <a:graphic>
          <a:graphicData uri="http://schemas.openxmlformats.org/presentationml/2006/ole">
            <p:oleObj spid="_x0000_s22577" name="Формула" r:id="rId9" imgW="444307" imgH="393529" progId="Equation.3">
              <p:embed/>
            </p:oleObj>
          </a:graphicData>
        </a:graphic>
      </p:graphicFrame>
      <p:graphicFrame>
        <p:nvGraphicFramePr>
          <p:cNvPr id="22578" name="Object 251"/>
          <p:cNvGraphicFramePr>
            <a:graphicFrameLocks noChangeAspect="1"/>
          </p:cNvGraphicFramePr>
          <p:nvPr/>
        </p:nvGraphicFramePr>
        <p:xfrm>
          <a:off x="5076825" y="1557338"/>
          <a:ext cx="908050" cy="962025"/>
        </p:xfrm>
        <a:graphic>
          <a:graphicData uri="http://schemas.openxmlformats.org/presentationml/2006/ole">
            <p:oleObj spid="_x0000_s22578" name="Формула" r:id="rId10" imgW="368140" imgH="393529" progId="Equation.3">
              <p:embed/>
            </p:oleObj>
          </a:graphicData>
        </a:graphic>
      </p:graphicFrame>
      <p:graphicFrame>
        <p:nvGraphicFramePr>
          <p:cNvPr id="22579" name="Object 252"/>
          <p:cNvGraphicFramePr>
            <a:graphicFrameLocks noChangeAspect="1"/>
          </p:cNvGraphicFramePr>
          <p:nvPr/>
        </p:nvGraphicFramePr>
        <p:xfrm>
          <a:off x="6084888" y="1557338"/>
          <a:ext cx="792162" cy="962025"/>
        </p:xfrm>
        <a:graphic>
          <a:graphicData uri="http://schemas.openxmlformats.org/presentationml/2006/ole">
            <p:oleObj spid="_x0000_s22579" name="Формула" r:id="rId11" imgW="330057" imgH="393529" progId="Equation.3">
              <p:embed/>
            </p:oleObj>
          </a:graphicData>
        </a:graphic>
      </p:graphicFrame>
      <p:graphicFrame>
        <p:nvGraphicFramePr>
          <p:cNvPr id="22580" name="Object 253"/>
          <p:cNvGraphicFramePr>
            <a:graphicFrameLocks noChangeAspect="1"/>
          </p:cNvGraphicFramePr>
          <p:nvPr/>
        </p:nvGraphicFramePr>
        <p:xfrm>
          <a:off x="7019925" y="1557338"/>
          <a:ext cx="836613" cy="962025"/>
        </p:xfrm>
        <a:graphic>
          <a:graphicData uri="http://schemas.openxmlformats.org/presentationml/2006/ole">
            <p:oleObj spid="_x0000_s22580" name="Формула" r:id="rId12" imgW="368140" imgH="393529" progId="Equation.3">
              <p:embed/>
            </p:oleObj>
          </a:graphicData>
        </a:graphic>
      </p:graphicFrame>
      <p:graphicFrame>
        <p:nvGraphicFramePr>
          <p:cNvPr id="22581" name="Object 254"/>
          <p:cNvGraphicFramePr>
            <a:graphicFrameLocks noChangeAspect="1"/>
          </p:cNvGraphicFramePr>
          <p:nvPr/>
        </p:nvGraphicFramePr>
        <p:xfrm>
          <a:off x="8027988" y="1484313"/>
          <a:ext cx="779462" cy="962025"/>
        </p:xfrm>
        <a:graphic>
          <a:graphicData uri="http://schemas.openxmlformats.org/presentationml/2006/ole">
            <p:oleObj spid="_x0000_s22581" name="Формула" r:id="rId13" imgW="469696" imgH="393529" progId="Equation.3">
              <p:embed/>
            </p:oleObj>
          </a:graphicData>
        </a:graphic>
      </p:graphicFrame>
      <p:graphicFrame>
        <p:nvGraphicFramePr>
          <p:cNvPr id="22582" name="Object 255"/>
          <p:cNvGraphicFramePr>
            <a:graphicFrameLocks noChangeAspect="1"/>
          </p:cNvGraphicFramePr>
          <p:nvPr/>
        </p:nvGraphicFramePr>
        <p:xfrm>
          <a:off x="1042988" y="4149725"/>
          <a:ext cx="490537" cy="935038"/>
        </p:xfrm>
        <a:graphic>
          <a:graphicData uri="http://schemas.openxmlformats.org/presentationml/2006/ole">
            <p:oleObj spid="_x0000_s22582" name="Формула" r:id="rId14" imgW="152334" imgH="393529" progId="Equation.3">
              <p:embed/>
            </p:oleObj>
          </a:graphicData>
        </a:graphic>
      </p:graphicFrame>
      <p:graphicFrame>
        <p:nvGraphicFramePr>
          <p:cNvPr id="22583" name="Object 256"/>
          <p:cNvGraphicFramePr>
            <a:graphicFrameLocks noChangeAspect="1"/>
          </p:cNvGraphicFramePr>
          <p:nvPr/>
        </p:nvGraphicFramePr>
        <p:xfrm>
          <a:off x="3203575" y="4149725"/>
          <a:ext cx="519113" cy="962025"/>
        </p:xfrm>
        <a:graphic>
          <a:graphicData uri="http://schemas.openxmlformats.org/presentationml/2006/ole">
            <p:oleObj spid="_x0000_s22583" name="Формула" r:id="rId15" imgW="228501" imgH="393529" progId="Equation.3">
              <p:embed/>
            </p:oleObj>
          </a:graphicData>
        </a:graphic>
      </p:graphicFrame>
      <p:graphicFrame>
        <p:nvGraphicFramePr>
          <p:cNvPr id="22584" name="Object 295"/>
          <p:cNvGraphicFramePr>
            <a:graphicFrameLocks noChangeAspect="1"/>
          </p:cNvGraphicFramePr>
          <p:nvPr/>
        </p:nvGraphicFramePr>
        <p:xfrm>
          <a:off x="1763713" y="4221163"/>
          <a:ext cx="576262" cy="865187"/>
        </p:xfrm>
        <a:graphic>
          <a:graphicData uri="http://schemas.openxmlformats.org/presentationml/2006/ole">
            <p:oleObj spid="_x0000_s22584" name="Формула" r:id="rId16" imgW="152334" imgH="393529" progId="Equation.3">
              <p:embed/>
            </p:oleObj>
          </a:graphicData>
        </a:graphic>
      </p:graphicFrame>
      <p:graphicFrame>
        <p:nvGraphicFramePr>
          <p:cNvPr id="22585" name="Object 296"/>
          <p:cNvGraphicFramePr>
            <a:graphicFrameLocks noChangeAspect="1"/>
          </p:cNvGraphicFramePr>
          <p:nvPr/>
        </p:nvGraphicFramePr>
        <p:xfrm>
          <a:off x="3924300" y="4221163"/>
          <a:ext cx="563563" cy="890587"/>
        </p:xfrm>
        <a:graphic>
          <a:graphicData uri="http://schemas.openxmlformats.org/presentationml/2006/ole">
            <p:oleObj spid="_x0000_s22585" name="Формула" r:id="rId17" imgW="203112" imgH="393529" progId="Equation.3">
              <p:embed/>
            </p:oleObj>
          </a:graphicData>
        </a:graphic>
      </p:graphicFrame>
      <p:graphicFrame>
        <p:nvGraphicFramePr>
          <p:cNvPr id="22586" name="Object 297"/>
          <p:cNvGraphicFramePr>
            <a:graphicFrameLocks noChangeAspect="1"/>
          </p:cNvGraphicFramePr>
          <p:nvPr/>
        </p:nvGraphicFramePr>
        <p:xfrm>
          <a:off x="7691438" y="4221163"/>
          <a:ext cx="527050" cy="890587"/>
        </p:xfrm>
        <a:graphic>
          <a:graphicData uri="http://schemas.openxmlformats.org/presentationml/2006/ole">
            <p:oleObj spid="_x0000_s22586" name="Формула" r:id="rId18" imgW="139639" imgH="393529" progId="Equation.3">
              <p:embed/>
            </p:oleObj>
          </a:graphicData>
        </a:graphic>
      </p:graphicFrame>
      <p:graphicFrame>
        <p:nvGraphicFramePr>
          <p:cNvPr id="22587" name="Object 298"/>
          <p:cNvGraphicFramePr>
            <a:graphicFrameLocks noChangeAspect="1"/>
          </p:cNvGraphicFramePr>
          <p:nvPr/>
        </p:nvGraphicFramePr>
        <p:xfrm>
          <a:off x="2555875" y="4221163"/>
          <a:ext cx="387350" cy="890587"/>
        </p:xfrm>
        <a:graphic>
          <a:graphicData uri="http://schemas.openxmlformats.org/presentationml/2006/ole">
            <p:oleObj spid="_x0000_s22587" name="Формула" r:id="rId19" imgW="139639" imgH="393529" progId="Equation.3">
              <p:embed/>
            </p:oleObj>
          </a:graphicData>
        </a:graphic>
      </p:graphicFrame>
      <p:graphicFrame>
        <p:nvGraphicFramePr>
          <p:cNvPr id="22588" name="Object 299"/>
          <p:cNvGraphicFramePr>
            <a:graphicFrameLocks noChangeAspect="1"/>
          </p:cNvGraphicFramePr>
          <p:nvPr/>
        </p:nvGraphicFramePr>
        <p:xfrm>
          <a:off x="4716463" y="4221163"/>
          <a:ext cx="563562" cy="890587"/>
        </p:xfrm>
        <a:graphic>
          <a:graphicData uri="http://schemas.openxmlformats.org/presentationml/2006/ole">
            <p:oleObj spid="_x0000_s22588" name="Формула" r:id="rId20" imgW="203112" imgH="393529" progId="Equation.3">
              <p:embed/>
            </p:oleObj>
          </a:graphicData>
        </a:graphic>
      </p:graphicFrame>
      <p:graphicFrame>
        <p:nvGraphicFramePr>
          <p:cNvPr id="22589" name="Object 300"/>
          <p:cNvGraphicFramePr>
            <a:graphicFrameLocks noChangeAspect="1"/>
          </p:cNvGraphicFramePr>
          <p:nvPr/>
        </p:nvGraphicFramePr>
        <p:xfrm>
          <a:off x="5364163" y="4221163"/>
          <a:ext cx="598487" cy="890587"/>
        </p:xfrm>
        <a:graphic>
          <a:graphicData uri="http://schemas.openxmlformats.org/presentationml/2006/ole">
            <p:oleObj spid="_x0000_s22589" name="Формула" r:id="rId21" imgW="215713" imgH="393359" progId="Equation.3">
              <p:embed/>
            </p:oleObj>
          </a:graphicData>
        </a:graphic>
      </p:graphicFrame>
      <p:graphicFrame>
        <p:nvGraphicFramePr>
          <p:cNvPr id="22590" name="Object 301"/>
          <p:cNvGraphicFramePr>
            <a:graphicFrameLocks noChangeAspect="1"/>
          </p:cNvGraphicFramePr>
          <p:nvPr/>
        </p:nvGraphicFramePr>
        <p:xfrm>
          <a:off x="6300788" y="4221163"/>
          <a:ext cx="422275" cy="890587"/>
        </p:xfrm>
        <a:graphic>
          <a:graphicData uri="http://schemas.openxmlformats.org/presentationml/2006/ole">
            <p:oleObj spid="_x0000_s22590" name="Формула" r:id="rId22" imgW="152334" imgH="393529" progId="Equation.3">
              <p:embed/>
            </p:oleObj>
          </a:graphicData>
        </a:graphic>
      </p:graphicFrame>
      <p:graphicFrame>
        <p:nvGraphicFramePr>
          <p:cNvPr id="22591" name="Object 30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2591" name="Формула" r:id="rId23" imgW="114151" imgH="215619" progId="Equation.3">
              <p:embed/>
            </p:oleObj>
          </a:graphicData>
        </a:graphic>
      </p:graphicFrame>
      <p:graphicFrame>
        <p:nvGraphicFramePr>
          <p:cNvPr id="22592" name="Object 303"/>
          <p:cNvGraphicFramePr>
            <a:graphicFrameLocks noChangeAspect="1"/>
          </p:cNvGraphicFramePr>
          <p:nvPr/>
        </p:nvGraphicFramePr>
        <p:xfrm>
          <a:off x="7019925" y="4437063"/>
          <a:ext cx="436563" cy="517525"/>
        </p:xfrm>
        <a:graphic>
          <a:graphicData uri="http://schemas.openxmlformats.org/presentationml/2006/ole">
            <p:oleObj spid="_x0000_s22592" name="Формула" r:id="rId24" imgW="88707" imgH="164742" progId="Equation.3">
              <p:embed/>
            </p:oleObj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wedg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12139E-6 L -0.30712 -0.335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3699 L -0.04341 -0.33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1572 L -0.18108 -0.33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1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948E-6 L -0.48038 -0.32509 " pathEditMode="relative" ptsTypes="AA">
                                      <p:cBhvr>
                                        <p:cTn id="18" dur="20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0289E-6 L 0.36614 -0.33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1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50289E-6 L -0.01945 -0.33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50289E-6 L 0.40157 -0.33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1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08092E-6 L 0.2757 -0.32508 " pathEditMode="relative" ptsTypes="AA">
                                      <p:cBhvr>
                                        <p:cTn id="34" dur="2000" fill="hold"/>
                                        <p:tgtEl>
                                          <p:spTgt spid="151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948E-6 L 0.12604 -0.33549 " pathEditMode="relative" ptsTypes="AA">
                                      <p:cBhvr>
                                        <p:cTn id="38" dur="20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35" grpId="0" animBg="1"/>
      <p:bldP spid="151636" grpId="0" animBg="1"/>
      <p:bldP spid="151637" grpId="0" animBg="1"/>
      <p:bldP spid="151638" grpId="0" animBg="1"/>
      <p:bldP spid="151639" grpId="0" animBg="1"/>
      <p:bldP spid="151641" grpId="0" animBg="1"/>
      <p:bldP spid="151642" grpId="0" animBg="1"/>
      <p:bldP spid="151644" grpId="0" animBg="1"/>
      <p:bldP spid="1516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APOLL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8964613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924300" y="188913"/>
            <a:ext cx="5219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ИНТЕЛЛЕКТУАЛЬНЫЙ</a:t>
            </a:r>
          </a:p>
          <a:p>
            <a:pPr algn="ctr">
              <a:spcBef>
                <a:spcPct val="50000"/>
              </a:spcBef>
            </a:pPr>
            <a:r>
              <a:rPr lang="ru-RU" sz="3200" b="1"/>
              <a:t>ЗВЕЗДОЛЁТ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g4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5603" name="Picture 4" descr="14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468313" y="333375"/>
            <a:ext cx="7991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Озеро Ребусное</a:t>
            </a: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4">
            <a:lum bright="-6000" contrast="40000"/>
          </a:blip>
          <a:srcRect/>
          <a:stretch>
            <a:fillRect/>
          </a:stretch>
        </p:blipFill>
        <p:spPr bwMode="auto">
          <a:xfrm>
            <a:off x="4643438" y="4221163"/>
            <a:ext cx="450056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250825" y="1268413"/>
            <a:ext cx="55451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1. ИТЛИЬЛЕСЧ</a:t>
            </a:r>
          </a:p>
          <a:p>
            <a:pPr algn="ctr"/>
            <a:r>
              <a:rPr lang="ru-RU" sz="3200" b="1"/>
              <a:t>              2. ТРЗОНЬСА</a:t>
            </a:r>
          </a:p>
          <a:p>
            <a:pPr algn="ctr"/>
            <a:r>
              <a:rPr lang="ru-RU" sz="3200" b="1"/>
              <a:t>                         3. МАСМУ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7323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Ответы озера Ребусного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endParaRPr lang="ru-RU" b="1" smtClean="0"/>
          </a:p>
        </p:txBody>
      </p:sp>
      <p:pic>
        <p:nvPicPr>
          <p:cNvPr id="26628" name="Picture 4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5148263" y="5300663"/>
            <a:ext cx="2736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ДРОБЬ</a:t>
            </a: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827088" y="908050"/>
            <a:ext cx="45624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 ЧИСЛИТЕЛЬ</a:t>
            </a:r>
          </a:p>
          <a:p>
            <a:pPr marL="457200" indent="-457200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 РАЗНОСТЬ   </a:t>
            </a:r>
          </a:p>
          <a:p>
            <a:pPr marL="457200" indent="-457200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3. СУММА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779838" y="260350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Ответы озера Ребусного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Замок Кроссвордный</a:t>
            </a:r>
          </a:p>
        </p:txBody>
      </p:sp>
      <p:graphicFrame>
        <p:nvGraphicFramePr>
          <p:cNvPr id="101816" name="Group 1464"/>
          <p:cNvGraphicFramePr>
            <a:graphicFrameLocks noGrp="1"/>
          </p:cNvGraphicFramePr>
          <p:nvPr>
            <p:ph sz="half" idx="1"/>
          </p:nvPr>
        </p:nvGraphicFramePr>
        <p:xfrm>
          <a:off x="250825" y="1052513"/>
          <a:ext cx="4038600" cy="5181600"/>
        </p:xfrm>
        <a:graphic>
          <a:graphicData uri="http://schemas.openxmlformats.org/drawingml/2006/table">
            <a:tbl>
              <a:tblPr/>
              <a:tblGrid>
                <a:gridCol w="323850"/>
                <a:gridCol w="265113"/>
                <a:gridCol w="263525"/>
                <a:gridCol w="266700"/>
                <a:gridCol w="265112"/>
                <a:gridCol w="266700"/>
                <a:gridCol w="265113"/>
                <a:gridCol w="265112"/>
                <a:gridCol w="265113"/>
                <a:gridCol w="265112"/>
                <a:gridCol w="266700"/>
                <a:gridCol w="265113"/>
                <a:gridCol w="265112"/>
                <a:gridCol w="265113"/>
                <a:gridCol w="265112"/>
              </a:tblGrid>
              <a:tr h="241300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888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88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3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3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9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300"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8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3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88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3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835" name="Text Box 1459"/>
          <p:cNvSpPr txBox="1">
            <a:spLocks noChangeArrowheads="1"/>
          </p:cNvSpPr>
          <p:nvPr/>
        </p:nvSpPr>
        <p:spPr bwMode="auto">
          <a:xfrm>
            <a:off x="4643438" y="1196975"/>
            <a:ext cx="4249737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ru-RU" sz="1400" b="1"/>
              <a:t>По горизонтали: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1400" b="1"/>
              <a:t>Деление числителя и знаменателя на одно и то же натуральное число.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1400" b="1"/>
              <a:t>Частное двух чисел.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1400" b="1"/>
              <a:t>Дробь, у которой числитель и знаме-натель взаимно-простые числа.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1400" b="1"/>
              <a:t>На сколько сокращается дробь        ?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1400" b="1"/>
              <a:t>Сотая часть числа.</a:t>
            </a:r>
          </a:p>
        </p:txBody>
      </p:sp>
      <p:graphicFrame>
        <p:nvGraphicFramePr>
          <p:cNvPr id="27836" name="Object 1460"/>
          <p:cNvGraphicFramePr>
            <a:graphicFrameLocks noChangeAspect="1"/>
          </p:cNvGraphicFramePr>
          <p:nvPr>
            <p:ph sz="half" idx="2"/>
          </p:nvPr>
        </p:nvGraphicFramePr>
        <p:xfrm>
          <a:off x="8172450" y="2781300"/>
          <a:ext cx="317500" cy="547688"/>
        </p:xfrm>
        <a:graphic>
          <a:graphicData uri="http://schemas.openxmlformats.org/presentationml/2006/ole">
            <p:oleObj spid="_x0000_s27836" name="Формула" r:id="rId4" imgW="228501" imgH="393529" progId="Equation.3">
              <p:embed/>
            </p:oleObj>
          </a:graphicData>
        </a:graphic>
      </p:graphicFrame>
      <p:sp>
        <p:nvSpPr>
          <p:cNvPr id="27837" name="Text Box 1463"/>
          <p:cNvSpPr txBox="1">
            <a:spLocks noChangeArrowheads="1"/>
          </p:cNvSpPr>
          <p:nvPr/>
        </p:nvSpPr>
        <p:spPr bwMode="auto">
          <a:xfrm>
            <a:off x="4643438" y="3644900"/>
            <a:ext cx="3817937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ru-RU" sz="1400" b="1"/>
              <a:t>По вертикали: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6"/>
            </a:pPr>
            <a:r>
              <a:rPr lang="ru-RU" sz="1400" b="1"/>
              <a:t>Название дроби, у которой числитель больше или равен знаменателю.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6"/>
            </a:pPr>
            <a:r>
              <a:rPr lang="ru-RU" sz="1400" b="1"/>
              <a:t>Для нахождения общего зна-менателя надо находить НОД или НОК?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6"/>
            </a:pPr>
            <a:r>
              <a:rPr lang="ru-RU" sz="1400" b="1"/>
              <a:t>Действие, при помощи которого находится дробь от числа.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6"/>
            </a:pPr>
            <a:r>
              <a:rPr lang="ru-RU" sz="1400" b="1"/>
              <a:t>Для сокращения дроби нужно находить НОД или НОК?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6"/>
            </a:pPr>
            <a:endParaRPr lang="ru-RU" sz="1400" b="1"/>
          </a:p>
          <a:p>
            <a:pPr marL="457200" indent="-457200">
              <a:spcBef>
                <a:spcPct val="50000"/>
              </a:spcBef>
              <a:buFontTx/>
              <a:buAutoNum type="arabicPeriod" startAt="6"/>
            </a:pPr>
            <a:endParaRPr lang="ru-RU" sz="1400" b="1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ru-RU" sz="1400" b="1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10">
        <a:dk1>
          <a:srgbClr val="003B76"/>
        </a:dk1>
        <a:lt1>
          <a:srgbClr val="FFFFFF"/>
        </a:lt1>
        <a:dk2>
          <a:srgbClr val="660066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B8AAB8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0">
        <a:dk1>
          <a:srgbClr val="003B76"/>
        </a:dk1>
        <a:lt1>
          <a:srgbClr val="FFFFFF"/>
        </a:lt1>
        <a:dk2>
          <a:srgbClr val="660066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B8AAB8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уги">
  <a:themeElements>
    <a:clrScheme name="Круги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3B76"/>
        </a:dk1>
        <a:lt1>
          <a:srgbClr val="FFFFFF"/>
        </a:lt1>
        <a:dk2>
          <a:srgbClr val="660066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B8AAB8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Глобус">
  <a:themeElements>
    <a:clrScheme name="Глобус 9">
      <a:dk1>
        <a:srgbClr val="003B76"/>
      </a:dk1>
      <a:lt1>
        <a:srgbClr val="FFFFFF"/>
      </a:lt1>
      <a:dk2>
        <a:srgbClr val="660066"/>
      </a:dk2>
      <a:lt2>
        <a:srgbClr val="CCECFF"/>
      </a:lt2>
      <a:accent1>
        <a:srgbClr val="33CCCC"/>
      </a:accent1>
      <a:accent2>
        <a:srgbClr val="66CCFF"/>
      </a:accent2>
      <a:accent3>
        <a:srgbClr val="B8AAB8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ус 9">
        <a:dk1>
          <a:srgbClr val="003B76"/>
        </a:dk1>
        <a:lt1>
          <a:srgbClr val="FFFFFF"/>
        </a:lt1>
        <a:dk2>
          <a:srgbClr val="660066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B8AAB8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руги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898</TotalTime>
  <Words>522</Words>
  <Application>Microsoft Office PowerPoint</Application>
  <PresentationFormat>Экран (4:3)</PresentationFormat>
  <Paragraphs>162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Tahoma</vt:lpstr>
      <vt:lpstr>Arial</vt:lpstr>
      <vt:lpstr>Garamond</vt:lpstr>
      <vt:lpstr>Wingdings</vt:lpstr>
      <vt:lpstr>Calibri</vt:lpstr>
      <vt:lpstr>Verdana</vt:lpstr>
      <vt:lpstr>Monotype Corsiva</vt:lpstr>
      <vt:lpstr>Times New Roman</vt:lpstr>
      <vt:lpstr>Течение</vt:lpstr>
      <vt:lpstr>Сумерки</vt:lpstr>
      <vt:lpstr>Круги</vt:lpstr>
      <vt:lpstr>Глобус</vt:lpstr>
      <vt:lpstr>Microsoft Equation 3.0</vt:lpstr>
      <vt:lpstr>Слайд 1</vt:lpstr>
      <vt:lpstr>ПРАВИЛО: </vt:lpstr>
      <vt:lpstr>ПРАВИЛО: </vt:lpstr>
      <vt:lpstr>Слайд 4</vt:lpstr>
      <vt:lpstr>Слайд 5</vt:lpstr>
      <vt:lpstr>Слайд 6</vt:lpstr>
      <vt:lpstr>Слайд 7</vt:lpstr>
      <vt:lpstr>Ответы озера Ребусного</vt:lpstr>
      <vt:lpstr>Замок Кроссвордный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51</cp:revision>
  <cp:lastPrinted>1601-01-01T00:00:00Z</cp:lastPrinted>
  <dcterms:created xsi:type="dcterms:W3CDTF">2006-06-16T10:13:58Z</dcterms:created>
  <dcterms:modified xsi:type="dcterms:W3CDTF">2020-02-18T14:34:49Z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