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6" r:id="rId3"/>
    <p:sldId id="297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98" r:id="rId13"/>
    <p:sldId id="272" r:id="rId14"/>
    <p:sldId id="299" r:id="rId15"/>
    <p:sldId id="282" r:id="rId16"/>
    <p:sldId id="300" r:id="rId17"/>
    <p:sldId id="283" r:id="rId18"/>
    <p:sldId id="289" r:id="rId19"/>
    <p:sldId id="290" r:id="rId20"/>
    <p:sldId id="287" r:id="rId21"/>
    <p:sldId id="301" r:id="rId22"/>
    <p:sldId id="288" r:id="rId23"/>
    <p:sldId id="292" r:id="rId24"/>
    <p:sldId id="302" r:id="rId25"/>
    <p:sldId id="291" r:id="rId26"/>
    <p:sldId id="293" r:id="rId27"/>
    <p:sldId id="294" r:id="rId28"/>
    <p:sldId id="29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CE657CD-DF22-4571-8882-800B96ACAEC4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506FF9C-2E15-48F3-92F3-C9BDFCCA2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57CD-DF22-4571-8882-800B96ACAEC4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FF9C-2E15-48F3-92F3-C9BDFCCA2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57CD-DF22-4571-8882-800B96ACAEC4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FF9C-2E15-48F3-92F3-C9BDFCCA2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57CD-DF22-4571-8882-800B96ACAEC4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FF9C-2E15-48F3-92F3-C9BDFCCA2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57CD-DF22-4571-8882-800B96ACAEC4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FF9C-2E15-48F3-92F3-C9BDFCCA2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57CD-DF22-4571-8882-800B96ACAEC4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FF9C-2E15-48F3-92F3-C9BDFCCA2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CE657CD-DF22-4571-8882-800B96ACAEC4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506FF9C-2E15-48F3-92F3-C9BDFCCA25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CE657CD-DF22-4571-8882-800B96ACAEC4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506FF9C-2E15-48F3-92F3-C9BDFCCA2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57CD-DF22-4571-8882-800B96ACAEC4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FF9C-2E15-48F3-92F3-C9BDFCCA2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57CD-DF22-4571-8882-800B96ACAEC4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FF9C-2E15-48F3-92F3-C9BDFCCA2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57CD-DF22-4571-8882-800B96ACAEC4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FF9C-2E15-48F3-92F3-C9BDFCCA2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CE657CD-DF22-4571-8882-800B96ACAEC4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506FF9C-2E15-48F3-92F3-C9BDFCCA2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Arial Black" pitchFamily="34" charset="0"/>
                <a:cs typeface="Times New Roman" pitchFamily="18" charset="0"/>
              </a:rPr>
              <a:t>Проектная деятельность в начальной школе, как средство формирования УУД (из опыта работы)</a:t>
            </a:r>
            <a:endParaRPr lang="ru-RU" sz="36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643446"/>
            <a:ext cx="8186766" cy="17526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Выполнила: учитель начальных классов МКОУ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Торбеевская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ОШ» Васильева Маргарита Валерьевна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21429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«Я слышу, и я забываю.</a:t>
            </a:r>
            <a:br>
              <a:rPr lang="ru-RU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Я вижу, и я помню.</a:t>
            </a:r>
            <a:br>
              <a:rPr lang="ru-RU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Я делаю, и  я понимаю.»</a:t>
            </a:r>
          </a:p>
          <a:p>
            <a:pPr algn="r"/>
            <a:r>
              <a:rPr lang="ru-RU" i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Конфуций</a:t>
            </a:r>
            <a:endParaRPr lang="ru-RU" i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382000" cy="106984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Arial Black" pitchFamily="34" charset="0"/>
                <a:cs typeface="Times New Roman" pitchFamily="18" charset="0"/>
              </a:rPr>
              <a:t>ТИПЫ ПРОЕКТОВ</a:t>
            </a:r>
            <a:endParaRPr lang="ru-RU" sz="36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типу деятельности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количеству учащихся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Информационные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Исследовательские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Творческие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Ролевые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Индивидуальные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Парные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Групповые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Коллективные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382000" cy="106984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Arial Black" pitchFamily="34" charset="0"/>
                <a:cs typeface="Times New Roman" pitchFamily="18" charset="0"/>
              </a:rPr>
              <a:t>Типы проектов</a:t>
            </a:r>
            <a:endParaRPr lang="ru-RU" sz="36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ПРОДОЛЖИТЕЛЬНОСТИ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КОЛЛИЧЕСТВУ ПРЕДМЕТОВ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КРАТКОСРОЧНЫЕ</a:t>
            </a:r>
          </a:p>
          <a:p>
            <a:r>
              <a:rPr lang="ru-RU" dirty="0" smtClean="0"/>
              <a:t>СРЕДНИЕ И ПРОДОЛЖИТЕЛЬНОСТИ</a:t>
            </a:r>
          </a:p>
          <a:p>
            <a:r>
              <a:rPr lang="ru-RU" dirty="0" smtClean="0"/>
              <a:t>ДОЛГОСРОЧНЫЕ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МОНОПРОЕКТЫ</a:t>
            </a:r>
          </a:p>
          <a:p>
            <a:r>
              <a:rPr lang="ru-RU" dirty="0" smtClean="0"/>
              <a:t>МЕЖПРЕДМЕТНЫЕ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Arial Black" pitchFamily="34" charset="0"/>
                <a:cs typeface="Times New Roman" pitchFamily="18" charset="0"/>
              </a:rPr>
              <a:t>Коллективный исследовательский и творческий проект.</a:t>
            </a:r>
            <a:br>
              <a:rPr lang="ru-RU" sz="2200" dirty="0" smtClean="0">
                <a:latin typeface="Arial Black" pitchFamily="34" charset="0"/>
                <a:cs typeface="Times New Roman" pitchFamily="18" charset="0"/>
              </a:rPr>
            </a:br>
            <a:r>
              <a:rPr lang="ru-RU" sz="2200" dirty="0" smtClean="0">
                <a:latin typeface="Arial Black" pitchFamily="34" charset="0"/>
                <a:cs typeface="Times New Roman" pitchFamily="18" charset="0"/>
              </a:rPr>
              <a:t>«Разнообразие родного края» 3 </a:t>
            </a:r>
            <a:r>
              <a:rPr lang="ru-RU" sz="2200" dirty="0" err="1" smtClean="0">
                <a:latin typeface="Arial Black" pitchFamily="34" charset="0"/>
                <a:cs typeface="Times New Roman" pitchFamily="18" charset="0"/>
              </a:rPr>
              <a:t>класс.Цели</a:t>
            </a:r>
            <a:r>
              <a:rPr lang="ru-RU" sz="2200" dirty="0" smtClean="0">
                <a:latin typeface="Arial Black" pitchFamily="34" charset="0"/>
                <a:cs typeface="Times New Roman" pitchFamily="18" charset="0"/>
              </a:rPr>
              <a:t> и задачи проекта.</a:t>
            </a:r>
            <a:endParaRPr lang="ru-RU" sz="22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: Углублённое изучение природы родного края ,его ресурсов ,а так же воспитание экологически грамотного поведения. Ознакомление с представителями  Красной Книги Смоленской области . Показать красоту природы малой Родины.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1.Развитие познавательного интереса к разнообразию и богатству природных ресурсов родного края.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2.Формирование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умений выявлять экологические проблемы своей местности.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3.Воспитание бережного отношение к окружающей среде своему здоровью.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4.Развитие активности учащихся в исследовании объектов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природы,их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описаний,охрана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посредством их вовлечение в практическую деятельность.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857232"/>
            <a:ext cx="7929618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Arial Black" pitchFamily="34" charset="0"/>
                <a:cs typeface="Times New Roman" pitchFamily="18" charset="0"/>
              </a:rPr>
              <a:t>Коллективный исследовательский и творческий проект.</a:t>
            </a:r>
            <a:br>
              <a:rPr lang="ru-RU" sz="3200" dirty="0" smtClean="0">
                <a:latin typeface="Arial Black" pitchFamily="34" charset="0"/>
                <a:cs typeface="Times New Roman" pitchFamily="18" charset="0"/>
              </a:rPr>
            </a:br>
            <a:r>
              <a:rPr lang="ru-RU" sz="3200" dirty="0" smtClean="0">
                <a:latin typeface="Arial Black" pitchFamily="34" charset="0"/>
                <a:cs typeface="Times New Roman" pitchFamily="18" charset="0"/>
              </a:rPr>
              <a:t>«Разнообразие родного края» 3 </a:t>
            </a:r>
            <a:r>
              <a:rPr lang="ru-RU" sz="3200" dirty="0" smtClean="0">
                <a:latin typeface="Arial Black" pitchFamily="34" charset="0"/>
                <a:cs typeface="Times New Roman" pitchFamily="18" charset="0"/>
              </a:rPr>
              <a:t>класс.</a:t>
            </a:r>
            <a:endParaRPr lang="ru-RU" sz="3200" b="1" dirty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5" name="Содержимое 4" descr="20191202_122514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357158" y="2857496"/>
            <a:ext cx="435771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/>
              <a:t>  Колокольчик.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Есть одно красивое растение-  колокольчик.  У него не очень длинный стебелёк. На макушке стебелька расцветает сине-фиолетовый цветок. В середине цветка есть желтоватые тычинки , а на них пыльца. Цветок очень красивый. Он растёт в поле и на лесной поляне. Этот полевой цветок мне очень нравится.</a:t>
            </a:r>
          </a:p>
          <a:p>
            <a:pPr>
              <a:buNone/>
            </a:pPr>
            <a:r>
              <a:rPr lang="ru-RU" b="1" i="1" dirty="0" smtClean="0"/>
              <a:t>Валерия Иванова, 3 класс</a:t>
            </a:r>
            <a:r>
              <a:rPr lang="ru-RU" b="1" dirty="0" smtClean="0"/>
              <a:t>. 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atin typeface="Arial Black" pitchFamily="34" charset="0"/>
                <a:cs typeface="Times New Roman" pitchFamily="18" charset="0"/>
              </a:rPr>
              <a:t>Коллективный и  творческий проект «Медаль»  4 </a:t>
            </a:r>
            <a:r>
              <a:rPr lang="ru-RU" sz="2800" dirty="0" err="1" smtClean="0">
                <a:latin typeface="Arial Black" pitchFamily="34" charset="0"/>
                <a:cs typeface="Times New Roman" pitchFamily="18" charset="0"/>
              </a:rPr>
              <a:t>класс.Цели</a:t>
            </a:r>
            <a:r>
              <a:rPr lang="ru-RU" sz="2800" dirty="0" smtClean="0">
                <a:latin typeface="Arial Black" pitchFamily="34" charset="0"/>
                <a:cs typeface="Times New Roman" pitchFamily="18" charset="0"/>
              </a:rPr>
              <a:t> и задачи проекта.</a:t>
            </a:r>
            <a:endParaRPr lang="ru-RU" sz="28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Цель: 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познакомить с технологией создания медалей на основе чеканки, учить  выполнять эскизы на основе предложенной темы,  учить владеть теснением по фольге, совершенствовать умения заполнять технологическую карту, проводить анализ выполненных изделий.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Формирование УУД: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формировать учебную задачу и находить способы её решения, видеть проблему, пользоваться информацией, полученной в результате поисково-исследовательской деятельности, работать в малой группе, использовать критерии оценивания своей деятельности.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3200" dirty="0" smtClean="0">
                <a:latin typeface="Arial Black" pitchFamily="34" charset="0"/>
                <a:cs typeface="Times New Roman" pitchFamily="18" charset="0"/>
              </a:rPr>
              <a:t>ПРОЕКТ  «МЕДАЛЬ»</a:t>
            </a:r>
            <a:endParaRPr lang="ru-RU" sz="3200" dirty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5" name="Содержимое 4" descr="20201109_105229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376612"/>
            <a:ext cx="40386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20201109_123441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376612"/>
            <a:ext cx="40386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 Black" pitchFamily="34" charset="0"/>
                <a:cs typeface="Times New Roman" pitchFamily="18" charset="0"/>
              </a:rPr>
              <a:t>Индивидуальный исследовательский  и творческий проект «Родословная».</a:t>
            </a:r>
            <a:endParaRPr lang="ru-RU" sz="28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моей работы: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Цель работы, как можно больше узнать о моих предках, сохранить наиболее ценный материал об истории семьи для последующих  поколений.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  <a:cs typeface="Times New Roman" pitchFamily="18" charset="0"/>
              </a:rPr>
              <a:t>ПРОЕКТ  «РОДОСЛОВНАЯ»</a:t>
            </a:r>
            <a:endParaRPr lang="ru-RU" sz="3200" dirty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5" name="Содержимое 4" descr="C:\Users\pcuser\Desktop\IMG-20210130-WA0007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9264" y="2249488"/>
            <a:ext cx="339447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pcuser\Desktop\фото к проектам\IMG-20210130-WA0002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09711" y="2249488"/>
            <a:ext cx="271557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  <a:cs typeface="Times New Roman" pitchFamily="18" charset="0"/>
              </a:rPr>
              <a:t>ПРОЕКТ «РОДОСЛОВНАЯ»</a:t>
            </a:r>
            <a:endParaRPr lang="ru-RU" sz="3200" dirty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39938" name="Picture 2" descr="C:\Users\pcuser\Desktop\к проекту\20210310_1051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57200" y="3376612"/>
            <a:ext cx="4038600" cy="2271713"/>
          </a:xfrm>
          <a:prstGeom prst="rect">
            <a:avLst/>
          </a:prstGeom>
          <a:noFill/>
        </p:spPr>
      </p:pic>
      <p:pic>
        <p:nvPicPr>
          <p:cNvPr id="8" name="Содержимое 7" descr="20210310_191938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048517" y="2952350"/>
            <a:ext cx="3857652" cy="338219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  <a:cs typeface="Times New Roman" pitchFamily="18" charset="0"/>
              </a:rPr>
              <a:t> Исследовательский ПРОЕКТ  </a:t>
            </a:r>
            <a:r>
              <a:rPr lang="ru-RU" sz="2800" dirty="0" smtClean="0">
                <a:latin typeface="Arial Black" pitchFamily="34" charset="0"/>
                <a:cs typeface="Times New Roman" pitchFamily="18" charset="0"/>
              </a:rPr>
              <a:t>«О ЧЁМ МОЖЕТ РАССКАЗАТЬ </a:t>
            </a:r>
            <a:r>
              <a:rPr lang="ru-RU" sz="2800" dirty="0" smtClean="0">
                <a:latin typeface="Arial Black" pitchFamily="34" charset="0"/>
                <a:cs typeface="Times New Roman" pitchFamily="18" charset="0"/>
              </a:rPr>
              <a:t>БИБЛИОТЕКА»</a:t>
            </a:r>
            <a:endParaRPr lang="ru-RU" sz="2800" dirty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40962" name="Picture 2" descr="C:\Users\pcuser\Desktop\к проекту\IMG-20210420-WA00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357430"/>
            <a:ext cx="3173086" cy="4025895"/>
          </a:xfrm>
          <a:prstGeom prst="rect">
            <a:avLst/>
          </a:prstGeom>
          <a:noFill/>
        </p:spPr>
      </p:pic>
      <p:pic>
        <p:nvPicPr>
          <p:cNvPr id="40963" name="Picture 3" descr="C:\Users\pcuser\Desktop\к проекту\20210409_1303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376612"/>
            <a:ext cx="4038600" cy="2271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Arial Black" pitchFamily="34" charset="0"/>
                <a:cs typeface="Times New Roman" pitchFamily="18" charset="0"/>
              </a:rPr>
              <a:t>Универсальные учебные действия (УУД) -</a:t>
            </a:r>
            <a:endParaRPr lang="ru-RU" sz="3200" b="1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это обобщённые действия, открывающие возможность широкой ориентации учащихся как в различных предметных областях, так и в строении самой учебной деятельности.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Одним из эффектных методов формирования УУД является проектная деятельность.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ТВОРЧЕСКИЙ ПРОЕКТ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«ПИСЬМО ДЕДУ МОРОЗУ»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D:\проекты 1-4 классы\к проектам\20200115_1045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1955" y="2092695"/>
            <a:ext cx="5325400" cy="2995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atin typeface="Arial Black" pitchFamily="34" charset="0"/>
                <a:cs typeface="Times New Roman" pitchFamily="18" charset="0"/>
              </a:rPr>
              <a:t>Коллективный  исследовательский творческий проект «Математика вокруг нас» 3класс.</a:t>
            </a:r>
            <a:endParaRPr lang="ru-RU" sz="28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sz="18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направленные на достижение личностных результатов: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развитие мотивов учебной деятельности и формирование личностного смысла учения;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развитие самостоятельности и личной ответственности за выполненный творческий продукт;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sz="18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направленные на достижение </a:t>
            </a:r>
            <a:r>
              <a:rPr lang="ru-RU" sz="1800" b="1" i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18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результатов: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развитие умения работать с информацией;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формирование способности решать проблемы творческого и поискового характера;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развитие операций мышления;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формирование умения планировать, контролировать и оценивать свою деятельность;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формирование слушать и слышать собеседника, вести диалог, излагать свою точку зрения и</a:t>
            </a:r>
            <a:endParaRPr lang="ru-RU" sz="1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  <a:cs typeface="Times New Roman" pitchFamily="18" charset="0"/>
              </a:rPr>
              <a:t>ПРОЕКТ  «МАТЕМАТИКА ВОКРУГ НАС»</a:t>
            </a:r>
            <a:endParaRPr lang="ru-RU" sz="32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улице Молодёжной  8 домов.</a:t>
            </a:r>
          </a:p>
          <a:p>
            <a:pPr lvl="1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Задача..В селе на одной стороне улицы проживают 10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человек,а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другой на 28 человек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больше.Сколько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проживает людей на этой улице?</a:t>
            </a:r>
          </a:p>
          <a:p>
            <a:pPr lvl="1">
              <a:buNone/>
            </a:pPr>
            <a:endParaRPr lang="ru-RU" dirty="0"/>
          </a:p>
        </p:txBody>
      </p:sp>
      <p:pic>
        <p:nvPicPr>
          <p:cNvPr id="11" name="Содержимое 6" descr="IMG-20201021-WA000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3002726"/>
            <a:ext cx="4038600" cy="301948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  <a:cs typeface="Times New Roman" pitchFamily="18" charset="0"/>
              </a:rPr>
              <a:t>КОЛЛЕКТИВНЫЙ ТВОРЧЕСКИЙ ПРОЕКТ </a:t>
            </a:r>
            <a:r>
              <a:rPr lang="ru-RU" sz="2800" dirty="0" smtClean="0">
                <a:latin typeface="Arial Black" pitchFamily="34" charset="0"/>
                <a:cs typeface="Times New Roman" pitchFamily="18" charset="0"/>
              </a:rPr>
              <a:t>«ДЕРЕВЕНСКИЙ </a:t>
            </a:r>
            <a:r>
              <a:rPr lang="ru-RU" sz="2800" dirty="0" smtClean="0">
                <a:latin typeface="Arial Black" pitchFamily="34" charset="0"/>
                <a:cs typeface="Times New Roman" pitchFamily="18" charset="0"/>
              </a:rPr>
              <a:t>ПРАЗДНИК»</a:t>
            </a:r>
            <a:endParaRPr lang="ru-RU" sz="2800" dirty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36866" name="Picture 2" descr="D:\проекты 1-4 классы\к проектам\20201026_1440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133" y="2249488"/>
            <a:ext cx="7687733" cy="4324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atin typeface="Arial Black" pitchFamily="34" charset="0"/>
                <a:cs typeface="Times New Roman" pitchFamily="18" charset="0"/>
              </a:rPr>
              <a:t>Коллективный исследовательский проект  «Наш край в годы Великой Отечественной войны» 4 класс</a:t>
            </a:r>
            <a:endParaRPr lang="ru-RU" sz="28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 проекта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Осуществление представлений о том, как в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пришла победа, как защищали Смоленскую землю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и как об этом помнят ныне живущие люди.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1. Обобщать и расширять знания детей об истории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и родного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Новодугинского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района и села Торбеево.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2. Обобщать и расширять знания о героях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войны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и подвигах героев, воевавших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Новодугинской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земле</a:t>
            </a:r>
            <a:endParaRPr lang="ru-RU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Цель проекта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Осуществление представлений о том, как в 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наш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край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пришла победа, как защищали смоленскую землю 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годы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и как об этом помнят ныне живущие люди.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1. Обобщать и расширять знания детей об истории 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и родного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Новодугинского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района и села Торбеево.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2. Обобщать и расширять знания о героях 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войны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и подвигах героев, воевавших на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Новодугинской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земле.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Презентация проекта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Наш край в годы Великой Отечественной войны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»Разработали обучающиеся 4 класса 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Торбеевской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ОШ»,под руководством учителя  начальных классов Васильевой Маргариты Валерьевны.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Содержимое 4" descr="lenta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3761542"/>
            <a:ext cx="4038600" cy="150185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фотографии с. Торбеево.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Изображён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Храм,на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крыльце стоят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немцы,рядом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лежит перевёрнутая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техника.осень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1941года.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 воспоминания жителей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Торбеево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.В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деревне было много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немцев.Они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занимали наши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дома.А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мы селились по несколько семей в одном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доме.Жили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мельнице,которая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стояла возле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кладбища.Многих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молодых и здоровых угоняли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Германию.Страшно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было когда была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бомбёжка.В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селе Санники немцы устроили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камендатуру.Жители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ходили в Торбеево по пропускам.</a:t>
            </a:r>
            <a:endParaRPr lang="ru-RU" dirty="0"/>
          </a:p>
        </p:txBody>
      </p:sp>
      <p:pic>
        <p:nvPicPr>
          <p:cNvPr id="5" name="Содержимое 4" descr="20210429_14280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flipH="1">
            <a:off x="4648200" y="3376093"/>
            <a:ext cx="4038600" cy="2272752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Arial Black" pitchFamily="34" charset="0"/>
                <a:cs typeface="Times New Roman" pitchFamily="18" charset="0"/>
              </a:rPr>
              <a:t>   Выводы:</a:t>
            </a:r>
            <a:endParaRPr lang="ru-RU" sz="3600" b="1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249424"/>
            <a:ext cx="8401080" cy="432511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Проектная деятельность развивает у обучающихся:</a:t>
            </a:r>
          </a:p>
          <a:p>
            <a:r>
              <a:rPr lang="ru-RU" dirty="0" smtClean="0"/>
              <a:t>Самостоятельность.</a:t>
            </a:r>
          </a:p>
          <a:p>
            <a:r>
              <a:rPr lang="ru-RU" dirty="0" smtClean="0"/>
              <a:t>Любознательность</a:t>
            </a:r>
          </a:p>
          <a:p>
            <a:r>
              <a:rPr lang="ru-RU" dirty="0" smtClean="0"/>
              <a:t>Социальные навыки в процессе групповых взаимодействий.</a:t>
            </a:r>
          </a:p>
          <a:p>
            <a:r>
              <a:rPr lang="ru-RU" dirty="0" smtClean="0"/>
              <a:t>Помогает приобретать опыт исследовательской деятельности.</a:t>
            </a:r>
          </a:p>
          <a:p>
            <a:r>
              <a:rPr lang="ru-RU" dirty="0" smtClean="0"/>
              <a:t>Формирует </a:t>
            </a:r>
            <a:r>
              <a:rPr lang="ru-RU" dirty="0" err="1" smtClean="0"/>
              <a:t>креативность</a:t>
            </a:r>
            <a:r>
              <a:rPr lang="ru-RU" dirty="0" smtClean="0"/>
              <a:t> мышления, интеллектуальные, информационные, коммуникативные навыки.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2244776_118-p-spasibo-za-vnimanie-fioletovii-fon-1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761"/>
            <a:ext cx="9144000" cy="685952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Arial Black" pitchFamily="34" charset="0"/>
                <a:cs typeface="Times New Roman" pitchFamily="18" charset="0"/>
              </a:rPr>
              <a:t>Формирование УУД в процессе проектной деятельности</a:t>
            </a:r>
            <a:endParaRPr lang="ru-RU" sz="2800" b="1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572528" cy="492922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сфере личностных УУД -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формируется внутренняя позиция, адекватная мотивация учебной деятельности, включая учебные и познавательные мотивы.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сфере регулятивных УУД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овладевают всеми типами учебных действий, направленных на организацию своей работы, включая способность принимать и сохранять учебную цель и задачу, планировать её реализацию, контролировать и свои действия.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сфере познавательных УУД - обучающиеся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учатся искать информацию, овладевают действием моделирования.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сфере коммуникативных УУД - обучающиеся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приобретаю умения организовывать и осуществлять инициативное сотрудничество в поиске и сборе информации, оценивать и  точно выражать свои мысли.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7"/>
            <a:ext cx="8429684" cy="107157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Arial Black" pitchFamily="34" charset="0"/>
                <a:cs typeface="Times New Roman" pitchFamily="18" charset="0"/>
              </a:rPr>
              <a:t>Цель проектной деятельности:</a:t>
            </a:r>
            <a:endParaRPr lang="ru-RU" sz="36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214818"/>
            <a:ext cx="8258204" cy="175260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Создание условий для формирования и развития исследовательских  умений учащихся, вовлечение их в активную проектно-исследовательскую деятел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ьность.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  <a:cs typeface="Times New Roman" pitchFamily="18" charset="0"/>
              </a:rPr>
              <a:t>Задачи проектной деятельности в начальной школе</a:t>
            </a:r>
            <a:endParaRPr lang="ru-RU" sz="32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32511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i="1" dirty="0" smtClean="0"/>
              <a:t>Развитие критического мышления</a:t>
            </a:r>
          </a:p>
          <a:p>
            <a:r>
              <a:rPr lang="ru-RU" i="1" dirty="0" smtClean="0"/>
              <a:t>Развитие творческого мышления</a:t>
            </a:r>
          </a:p>
          <a:p>
            <a:r>
              <a:rPr lang="ru-RU" i="1" dirty="0" smtClean="0"/>
              <a:t>Развитие умения работать с различными источниками информации</a:t>
            </a:r>
          </a:p>
          <a:p>
            <a:r>
              <a:rPr lang="ru-RU" i="1" dirty="0" smtClean="0"/>
              <a:t>Развитие умение работать в коллективе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  <a:cs typeface="Times New Roman" pitchFamily="18" charset="0"/>
              </a:rPr>
              <a:t>Этапы работы над проектом</a:t>
            </a:r>
            <a:endParaRPr lang="ru-RU" sz="32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ПРОБЛЕМА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ПРОЕКТИРОВАНИЕ (ПЛАНИРОВАНИЕ)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ПОИСК ИНФОРМАЦИИ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РЕАЛИЗАЦИЯ ПРОЕКТА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ПРЕЗЕНТАЦИЯ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Arial Black" pitchFamily="34" charset="0"/>
                <a:cs typeface="Times New Roman" pitchFamily="18" charset="0"/>
              </a:rPr>
              <a:t>Виды деятельности</a:t>
            </a:r>
            <a:endParaRPr lang="ru-RU" sz="36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ИСЛЛЕДОВАТЕЛЬСКАЯ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ПОИСКОВАЯ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ТВОРЧЕСКАЯ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РОЛЕВАЯ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ПРОЕКТНО-ОРИЕНТИРОВАННАЯ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Arial Black" pitchFamily="34" charset="0"/>
                <a:cs typeface="Times New Roman" pitchFamily="18" charset="0"/>
              </a:rPr>
              <a:t>Роль родителей</a:t>
            </a:r>
            <a:endParaRPr lang="ru-RU" sz="36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Помочь ребёнку в сборе информации для проекта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Оказать помощь в оформлении проекта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Участвовать в подготовке презентации (реферат, рисунок и др.)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Arial Black" pitchFamily="34" charset="0"/>
                <a:cs typeface="Times New Roman" pitchFamily="18" charset="0"/>
              </a:rPr>
              <a:t>Роль учителя</a:t>
            </a:r>
            <a:endParaRPr lang="ru-RU" sz="36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НАПРАВЛЯЮЩАЯ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КОРРЕКТИРУЮЩАЯ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СТИМУЛИРУЮЩАЯ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345</TotalTime>
  <Words>784</Words>
  <Application>Microsoft Office PowerPoint</Application>
  <PresentationFormat>Экран (4:3)</PresentationFormat>
  <Paragraphs>115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Городская</vt:lpstr>
      <vt:lpstr>Проектная деятельность в начальной школе, как средство формирования УУД (из опыта работы)</vt:lpstr>
      <vt:lpstr>Универсальные учебные действия (УУД) -</vt:lpstr>
      <vt:lpstr>Формирование УУД в процессе проектной деятельности</vt:lpstr>
      <vt:lpstr>Цель проектной деятельности:</vt:lpstr>
      <vt:lpstr>Задачи проектной деятельности в начальной школе</vt:lpstr>
      <vt:lpstr>Этапы работы над проектом</vt:lpstr>
      <vt:lpstr>Виды деятельности</vt:lpstr>
      <vt:lpstr>Роль родителей</vt:lpstr>
      <vt:lpstr>Роль учителя</vt:lpstr>
      <vt:lpstr>ТИПЫ ПРОЕКТОВ</vt:lpstr>
      <vt:lpstr>Типы проектов</vt:lpstr>
      <vt:lpstr> Коллективный исследовательский и творческий проект. «Разнообразие родного края» 3 класс.Цели и задачи проекта.</vt:lpstr>
      <vt:lpstr>Коллективный исследовательский и творческий проект. «Разнообразие родного края» 3 класс.</vt:lpstr>
      <vt:lpstr>Коллективный и  творческий проект «Медаль»  4 класс.Цели и задачи проекта.</vt:lpstr>
      <vt:lpstr>            ПРОЕКТ  «МЕДАЛЬ»</vt:lpstr>
      <vt:lpstr>Индивидуальный исследовательский  и творческий проект «Родословная».</vt:lpstr>
      <vt:lpstr>ПРОЕКТ  «РОДОСЛОВНАЯ»</vt:lpstr>
      <vt:lpstr>ПРОЕКТ «РОДОСЛОВНАЯ»</vt:lpstr>
      <vt:lpstr> Исследовательский ПРОЕКТ  «О ЧЁМ МОЖЕТ РАССКАЗАТЬ БИБЛИОТЕКА»</vt:lpstr>
      <vt:lpstr> ТВОРЧЕСКИЙ ПРОЕКТ «ПИСЬМО ДЕДУ МОРОЗУ»</vt:lpstr>
      <vt:lpstr>Коллективный  исследовательский творческий проект «Математика вокруг нас» 3класс.</vt:lpstr>
      <vt:lpstr>ПРОЕКТ  «МАТЕМАТИКА ВОКРУГ НАС»</vt:lpstr>
      <vt:lpstr>КОЛЛЕКТИВНЫЙ ТВОРЧЕСКИЙ ПРОЕКТ «ДЕРЕВЕНСКИЙ ПРАЗДНИК»</vt:lpstr>
      <vt:lpstr>Коллективный исследовательский проект  «Наш край в годы Великой Отечественной войны» 4 класс</vt:lpstr>
      <vt:lpstr>Цель проекта: Осуществление представлений о том, как в наш край пришла победа, как защищали смоленскую землю в годы ВОВ и как об этом помнят ныне живущие люди. Задачи: 1. Обобщать и расширять знания детей об истории ВОВ и родного Новодугинского района и села Торбеево.  2. Обобщать и расширять знания о героях войны и подвигах героев, воевавших на Новодугинской земле.</vt:lpstr>
      <vt:lpstr>На фотографии с. Торбеево. Изображён Храм,на крыльце стоят немцы,рядом лежит перевёрнутая техника.осень 1941года. </vt:lpstr>
      <vt:lpstr>   Выводы: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в начальной школе(из опыта работы)</dc:title>
  <dc:creator>Пользователь Windows</dc:creator>
  <cp:lastModifiedBy>Пользователь Windows</cp:lastModifiedBy>
  <cp:revision>36</cp:revision>
  <dcterms:created xsi:type="dcterms:W3CDTF">2021-05-07T16:16:05Z</dcterms:created>
  <dcterms:modified xsi:type="dcterms:W3CDTF">2021-05-14T18:47:32Z</dcterms:modified>
</cp:coreProperties>
</file>