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8" r:id="rId2"/>
    <p:sldId id="301" r:id="rId3"/>
  </p:sldIdLst>
  <p:sldSz cx="7559675" cy="7559675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  <a:srgbClr val="7CD9E0"/>
    <a:srgbClr val="00C0CC"/>
    <a:srgbClr val="007FAC"/>
    <a:srgbClr val="E8E8A8"/>
    <a:srgbClr val="D2EECC"/>
    <a:srgbClr val="6DC781"/>
    <a:srgbClr val="81D78C"/>
    <a:srgbClr val="73B82A"/>
    <a:srgbClr val="CAD4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424" autoAdjust="0"/>
    <p:restoredTop sz="96168" autoAdjust="0"/>
  </p:normalViewPr>
  <p:slideViewPr>
    <p:cSldViewPr snapToGrid="0">
      <p:cViewPr>
        <p:scale>
          <a:sx n="150" d="100"/>
          <a:sy n="150" d="100"/>
        </p:scale>
        <p:origin x="-330" y="1506"/>
      </p:cViewPr>
      <p:guideLst>
        <p:guide orient="horz" pos="2381"/>
        <p:guide pos="2381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B3DC-399D-44FA-8619-304EA245A766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701800" y="1243013"/>
            <a:ext cx="33575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23618-DF07-46CB-B655-B5123BD5FC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0731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23618-DF07-46CB-B655-B5123BD5FC91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947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237197"/>
            <a:ext cx="6425724" cy="263188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3970580"/>
            <a:ext cx="5669756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F4B1-7501-4FBD-9D17-2142E827AE0D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61C7-1292-4BD5-ADB5-D2D0DBF4AA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421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F4B1-7501-4FBD-9D17-2142E827AE0D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61C7-1292-4BD5-ADB5-D2D0DBF4AA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552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402483"/>
            <a:ext cx="1630055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402483"/>
            <a:ext cx="479566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F4B1-7501-4FBD-9D17-2142E827AE0D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61C7-1292-4BD5-ADB5-D2D0DBF4AA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103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F4B1-7501-4FBD-9D17-2142E827AE0D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61C7-1292-4BD5-ADB5-D2D0DBF4AA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590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884671"/>
            <a:ext cx="6520220" cy="314461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5059035"/>
            <a:ext cx="6520220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F4B1-7501-4FBD-9D17-2142E827AE0D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61C7-1292-4BD5-ADB5-D2D0DBF4AA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456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012414"/>
            <a:ext cx="3212862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012414"/>
            <a:ext cx="3212862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F4B1-7501-4FBD-9D17-2142E827AE0D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61C7-1292-4BD5-ADB5-D2D0DBF4AA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948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402484"/>
            <a:ext cx="6520220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853171"/>
            <a:ext cx="319809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2761381"/>
            <a:ext cx="3198096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853171"/>
            <a:ext cx="3213847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2761381"/>
            <a:ext cx="321384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F4B1-7501-4FBD-9D17-2142E827AE0D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61C7-1292-4BD5-ADB5-D2D0DBF4AA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156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F4B1-7501-4FBD-9D17-2142E827AE0D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61C7-1292-4BD5-ADB5-D2D0DBF4AA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622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F4B1-7501-4FBD-9D17-2142E827AE0D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61C7-1292-4BD5-ADB5-D2D0DBF4AA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686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088455"/>
            <a:ext cx="3827085" cy="537226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F4B1-7501-4FBD-9D17-2142E827AE0D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61C7-1292-4BD5-ADB5-D2D0DBF4AA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28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088455"/>
            <a:ext cx="3827085" cy="537226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F4B1-7501-4FBD-9D17-2142E827AE0D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61C7-1292-4BD5-ADB5-D2D0DBF4AA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743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402484"/>
            <a:ext cx="652022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012414"/>
            <a:ext cx="652022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4F4B1-7501-4FBD-9D17-2142E827AE0D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7006700"/>
            <a:ext cx="255139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C61C7-1292-4BD5-ADB5-D2D0DBF4AA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569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ep@smolinvest.co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61031" y="156237"/>
            <a:ext cx="5498644" cy="768091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2794" y="4384735"/>
            <a:ext cx="697402" cy="6974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61032" y="132464"/>
            <a:ext cx="5498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Государственная поддержка субъектов малого и </a:t>
            </a:r>
            <a:endParaRPr lang="ru-RU" sz="1600" dirty="0" smtClean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среднего предпринимательства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Смоленской </a:t>
            </a:r>
            <a:r>
              <a:rPr lang="ru-RU" sz="1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области</a:t>
            </a:r>
            <a:endParaRPr lang="ru-RU" sz="1600" dirty="0" smtClean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209548" y="1167618"/>
            <a:ext cx="7076753" cy="1477107"/>
          </a:xfrm>
        </p:spPr>
        <p:txBody>
          <a:bodyPr>
            <a:noAutofit/>
          </a:bodyPr>
          <a:lstStyle/>
          <a:p>
            <a:pPr marL="0" indent="358775" algn="just">
              <a:buNone/>
            </a:pPr>
            <a:r>
              <a:rPr lang="ru-RU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Реализация государственной политики в сфере развития малого и среднего предпринимательства осуществляется в рамках подпрограммы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«Развитие малого и среднего предпринимательства в Смоленской области»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областной государственной программы «Экономическое развитие Смоленской области», включая создание благоприятного предпринимательского и инвестиционного климата.</a:t>
            </a:r>
            <a:endParaRPr lang="ru-RU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548" y="4029658"/>
            <a:ext cx="2438104" cy="124488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5338" y="4033520"/>
            <a:ext cx="2410963" cy="1241023"/>
          </a:xfrm>
          <a:prstGeom prst="rect">
            <a:avLst/>
          </a:prstGeom>
        </p:spPr>
      </p:pic>
      <p:sp>
        <p:nvSpPr>
          <p:cNvPr id="22" name="Объект 9"/>
          <p:cNvSpPr txBox="1">
            <a:spLocks/>
          </p:cNvSpPr>
          <p:nvPr/>
        </p:nvSpPr>
        <p:spPr>
          <a:xfrm>
            <a:off x="4855967" y="4106534"/>
            <a:ext cx="2479929" cy="975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Возмещение субъектам МСП до 70% затрат на уплату первого взноса (аванса) по договорам лизинга оборудования с российскими лизинговыми организациями,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 более 2,5 млн. рублей</a:t>
            </a:r>
            <a:endParaRPr lang="ru-RU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3721953" y="3854817"/>
            <a:ext cx="20937" cy="443069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647652" y="4715394"/>
            <a:ext cx="711901" cy="18042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4163437" y="4733436"/>
            <a:ext cx="692530" cy="8980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33915" y="154887"/>
            <a:ext cx="13869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Новодугинский 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район 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Смоленской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области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12117" y="7190343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339533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11</a:t>
            </a:r>
            <a:endParaRPr lang="ru-RU" b="1" i="1" dirty="0">
              <a:solidFill>
                <a:srgbClr val="339533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7912" y="5595348"/>
            <a:ext cx="359828" cy="312796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594627" y="5595348"/>
            <a:ext cx="3401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Департамент инвестиционного развития Смоленской области</a:t>
            </a:r>
          </a:p>
          <a:p>
            <a:pPr algn="ctr"/>
            <a:r>
              <a:rPr lang="ru-RU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214014, г. Смоленск, ул. Энгельса, д. 23</a:t>
            </a:r>
          </a:p>
          <a:p>
            <a:pPr algn="ctr"/>
            <a:r>
              <a:rPr lang="ru-RU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Сайт: </a:t>
            </a:r>
            <a:r>
              <a:rPr lang="en-US" sz="12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</a:t>
            </a:r>
            <a:r>
              <a:rPr lang="ru-RU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invest.admin-smolensk.ru</a:t>
            </a:r>
            <a:endParaRPr lang="ru-RU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E-mail: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8"/>
              </a:rPr>
              <a:t>dep@smolinvest.com</a:t>
            </a:r>
            <a:r>
              <a:rPr lang="ru-RU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ctr"/>
            <a:endParaRPr lang="ru-RU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548" y="4106534"/>
            <a:ext cx="2438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Возмещение субъектам МСП до 50% затрат на технологическое присоединение к объектам </a:t>
            </a:r>
            <a:r>
              <a:rPr lang="ru-RU" sz="11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электросетевого</a:t>
            </a:r>
            <a:r>
              <a:rPr lang="ru-RU" sz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хозяйства мощностью до 1,5 МВт, </a:t>
            </a:r>
          </a:p>
          <a:p>
            <a:pPr algn="ctr"/>
            <a:r>
              <a:rPr lang="ru-RU" sz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 более 2 млн. рублей</a:t>
            </a:r>
            <a:endParaRPr lang="ru-RU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61031" y="2747175"/>
            <a:ext cx="3355032" cy="113877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Предоставления грантов субъектам МСП, являющимся социальными предприятиями, или субъектам МСП, созданным физическими лицами в возрасте до 25 лет включительно - до 0,5 млн.руб.</a:t>
            </a:r>
          </a:p>
          <a:p>
            <a:pPr algn="ctr"/>
            <a:endParaRPr lang="ru-RU" sz="1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51103" y="239554"/>
            <a:ext cx="682811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558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41010" y="436099"/>
          <a:ext cx="5964700" cy="5880295"/>
        </p:xfrm>
        <a:graphic>
          <a:graphicData uri="http://schemas.openxmlformats.org/presentationml/2006/ole">
            <p:oleObj spid="_x0000_s4099" name="Презентация" r:id="rId3" imgW="3456613" imgH="3456476" progId="PowerPoint.Show.12">
              <p:embed/>
            </p:oleObj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00332" y="436241"/>
            <a:ext cx="745588" cy="7071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9529</TotalTime>
  <Words>164</Words>
  <Application>Microsoft Office PowerPoint</Application>
  <PresentationFormat>Произвольный</PresentationFormat>
  <Paragraphs>19</Paragraphs>
  <Slides>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Презентация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Ekon2</cp:lastModifiedBy>
  <cp:revision>1460</cp:revision>
  <cp:lastPrinted>2017-05-18T13:15:30Z</cp:lastPrinted>
  <dcterms:created xsi:type="dcterms:W3CDTF">2017-05-10T15:02:08Z</dcterms:created>
  <dcterms:modified xsi:type="dcterms:W3CDTF">2023-07-19T09:09:27Z</dcterms:modified>
</cp:coreProperties>
</file>