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303" r:id="rId10"/>
    <p:sldId id="272" r:id="rId11"/>
    <p:sldId id="293" r:id="rId12"/>
    <p:sldId id="294" r:id="rId13"/>
    <p:sldId id="292" r:id="rId14"/>
    <p:sldId id="273" r:id="rId15"/>
    <p:sldId id="298" r:id="rId16"/>
    <p:sldId id="275" r:id="rId17"/>
    <p:sldId id="295" r:id="rId18"/>
    <p:sldId id="301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7559675" cy="7559675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FF99"/>
    <a:srgbClr val="7CD9E0"/>
    <a:srgbClr val="00C0CC"/>
    <a:srgbClr val="007FAC"/>
    <a:srgbClr val="E8E8A8"/>
    <a:srgbClr val="D2EECC"/>
    <a:srgbClr val="6DC781"/>
    <a:srgbClr val="81D78C"/>
    <a:srgbClr val="73B82A"/>
    <a:srgbClr val="CAD44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424" autoAdjust="0"/>
    <p:restoredTop sz="96168" autoAdjust="0"/>
  </p:normalViewPr>
  <p:slideViewPr>
    <p:cSldViewPr snapToGrid="0">
      <p:cViewPr>
        <p:scale>
          <a:sx n="80" d="100"/>
          <a:sy n="80" d="100"/>
        </p:scale>
        <p:origin x="-1944" y="210"/>
      </p:cViewPr>
      <p:guideLst>
        <p:guide orient="horz" pos="2381"/>
        <p:guide pos="238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6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944635433353119"/>
          <c:y val="5.0697186106575904E-3"/>
          <c:w val="0.4616975720298323"/>
          <c:h val="0.730828679438108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explosion val="1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2"/>
              <c:layout>
                <c:manualLayout>
                  <c:x val="3.5158927655662892E-3"/>
                  <c:y val="-1.3486215235454247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59-4126-A4D1-A99845705119}"/>
                </c:ext>
              </c:extLst>
            </c:dLbl>
            <c:dLbl>
              <c:idx val="3"/>
              <c:layout>
                <c:manualLayout>
                  <c:x val="-1.2515230148184312E-2"/>
                  <c:y val="2.7306994912513704E-3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959-4126-A4D1-A99845705119}"/>
                </c:ext>
              </c:extLst>
            </c:dLbl>
            <c:dLbl>
              <c:idx val="4"/>
              <c:layout>
                <c:manualLayout>
                  <c:x val="7.5091380889106734E-3"/>
                  <c:y val="-2.1845595930010692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959-4126-A4D1-A99845705119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сельское хозяйство</c:v>
                </c:pt>
                <c:pt idx="1">
                  <c:v>обеспечение электрической энергией, газом и паром</c:v>
                </c:pt>
                <c:pt idx="2">
                  <c:v>водоснабжение</c:v>
                </c:pt>
                <c:pt idx="3">
                  <c:v>торговля</c:v>
                </c:pt>
                <c:pt idx="4">
                  <c:v>образование</c:v>
                </c:pt>
                <c:pt idx="5">
                  <c:v>прочее</c:v>
                </c:pt>
                <c:pt idx="6">
                  <c:v>культура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3.0000000000000072E-2</c:v>
                </c:pt>
                <c:pt idx="1">
                  <c:v>8.8000000000000286E-2</c:v>
                </c:pt>
                <c:pt idx="2">
                  <c:v>0.10100000000000002</c:v>
                </c:pt>
                <c:pt idx="3">
                  <c:v>0.14100000000000001</c:v>
                </c:pt>
                <c:pt idx="4">
                  <c:v>0.24400000000000024</c:v>
                </c:pt>
                <c:pt idx="5">
                  <c:v>0.29800000000000032</c:v>
                </c:pt>
                <c:pt idx="6">
                  <c:v>9.8000000000000378E-2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538379973424985"/>
          <c:y val="0.62865088609049269"/>
          <c:w val="0.59582014963879748"/>
          <c:h val="0.3713491139095194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9221577701859338"/>
          <c:y val="7.9536266533585934E-2"/>
          <c:w val="0.71680042048099202"/>
          <c:h val="0.872240529128740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4"/>
          <c:dPt>
            <c:idx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explosion val="6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1.2976296806729137E-2"/>
                  <c:y val="2.1778628301524611E-3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19-4056-BA0C-AD5E9B5B2677}"/>
                </c:ext>
              </c:extLst>
            </c:dLbl>
            <c:dLbl>
              <c:idx val="1"/>
              <c:layout>
                <c:manualLayout>
                  <c:x val="1.306454655338171E-3"/>
                  <c:y val="-1.3931962262962255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19-4056-BA0C-AD5E9B5B2677}"/>
                </c:ext>
              </c:extLst>
            </c:dLbl>
            <c:dLbl>
              <c:idx val="2"/>
              <c:layout>
                <c:manualLayout>
                  <c:x val="1.6532848857585783E-2"/>
                  <c:y val="-3.8680317293554076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19-4056-BA0C-AD5E9B5B2677}"/>
                </c:ext>
              </c:extLst>
            </c:dLbl>
            <c:dLbl>
              <c:idx val="3"/>
              <c:layout>
                <c:manualLayout>
                  <c:x val="-1.1778119583122942E-2"/>
                  <c:y val="-1.3316712841257877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1107332159756166E-2"/>
                      <c:h val="8.77667465981497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B19-4056-BA0C-AD5E9B5B2677}"/>
                </c:ext>
              </c:extLst>
            </c:dLbl>
            <c:dLbl>
              <c:idx val="4"/>
              <c:layout>
                <c:manualLayout>
                  <c:x val="-1.1176496358274156E-2"/>
                  <c:y val="-4.1347020569540711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19-4056-BA0C-AD5E9B5B2677}"/>
                </c:ext>
              </c:extLst>
            </c:dLbl>
            <c:dLbl>
              <c:idx val="5"/>
              <c:layout>
                <c:manualLayout>
                  <c:x val="8.1208195588104265E-5"/>
                  <c:y val="1.4323011109084139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2784780045465171E-2"/>
                      <c:h val="7.09708781253686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EA9-4078-A26C-BA95FD8E8760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Обрабатывающее производство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Деятельность автомобильного транспорта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7.9</c:v>
                </c:pt>
                <c:pt idx="1">
                  <c:v>3.7</c:v>
                </c:pt>
                <c:pt idx="2">
                  <c:v>31.6</c:v>
                </c:pt>
                <c:pt idx="3">
                  <c:v>13.2</c:v>
                </c:pt>
                <c:pt idx="4">
                  <c:v>19.5</c:v>
                </c:pt>
                <c:pt idx="5">
                  <c:v>24.1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153589017606675"/>
          <c:y val="0.12517258566761619"/>
          <c:w val="0.70396716225584699"/>
          <c:h val="0.723922848345182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7"/>
          <c:dPt>
            <c:idx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Lbls>
            <c:dLbl>
              <c:idx val="0"/>
              <c:layout>
                <c:manualLayout>
                  <c:x val="0.13607943838292957"/>
                  <c:y val="-7.0484420832892775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A3-4C9E-8347-B41F29429662}"/>
                </c:ext>
              </c:extLst>
            </c:dLbl>
            <c:dLbl>
              <c:idx val="1"/>
              <c:layout>
                <c:manualLayout>
                  <c:x val="-7.5494104411213833E-2"/>
                  <c:y val="3.9630879418410703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A3-4C9E-8347-B41F29429662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обрабатывающие производства</c:v>
                </c:pt>
                <c:pt idx="1">
                  <c:v>прочие производства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0.88200000000000001</c:v>
                </c:pt>
                <c:pt idx="1">
                  <c:v>0.11799999999999998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47E-2"/>
          <c:w val="0.72451321635511889"/>
          <c:h val="0.739789877579600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632"/>
                  <c:y val="3.1544218390507459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DD-4903-8301-36BE8AE14F30}"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92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DD-4903-8301-36BE8AE14F30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0.49000000000000032</c:v>
                </c:pt>
                <c:pt idx="1">
                  <c:v>0.51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336"/>
          <c:y val="0.84464055881082001"/>
          <c:w val="0.64384712676990463"/>
          <c:h val="0.1504743814309361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605413531273023"/>
          <c:y val="0.48922434008872578"/>
          <c:w val="0.2803538044195743"/>
          <c:h val="0.4400348735366443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F2D-4FDC-AD13-0659F7DAAE82}"/>
              </c:ext>
            </c:extLst>
          </c:dPt>
          <c:dLbls>
            <c:dLbl>
              <c:idx val="1"/>
              <c:layout>
                <c:manualLayout>
                  <c:x val="2.8051457416783452E-3"/>
                  <c:y val="-2.0401536196662601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74-4828-AC9A-D7FF2275CF7B}"/>
                </c:ext>
              </c:extLst>
            </c:dLbl>
            <c:dLbl>
              <c:idx val="2"/>
              <c:layout>
                <c:manualLayout>
                  <c:x val="2.244116593342705E-2"/>
                  <c:y val="-2.0401536196662552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74-4828-AC9A-D7FF2275CF7B}"/>
                </c:ext>
              </c:extLst>
            </c:dLbl>
            <c:dLbl>
              <c:idx val="3"/>
              <c:layout>
                <c:manualLayout>
                  <c:x val="1.1805120823556422E-2"/>
                  <c:y val="-6.5928184844895625E-3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74-4828-AC9A-D7FF2275CF7B}"/>
                </c:ext>
              </c:extLst>
            </c:dLbl>
            <c:dLbl>
              <c:idx val="4"/>
              <c:layout>
                <c:manualLayout>
                  <c:x val="-5.9492630494126529E-2"/>
                  <c:y val="1.4148157274926769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74-4828-AC9A-D7FF2275CF7B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Культура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146.1</c:v>
                </c:pt>
                <c:pt idx="1">
                  <c:v>24.4</c:v>
                </c:pt>
                <c:pt idx="2">
                  <c:v>66.900000000000006</c:v>
                </c:pt>
                <c:pt idx="3">
                  <c:v>72.900000000000006</c:v>
                </c:pt>
                <c:pt idx="4">
                  <c:v>23.1</c:v>
                </c:pt>
                <c:pt idx="5">
                  <c:v>39.200000000000003</c:v>
                </c:pt>
                <c:pt idx="6">
                  <c:v>15.6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300102064426933E-2"/>
          <c:y val="0.59791248952533949"/>
          <c:w val="0.46009522227758404"/>
          <c:h val="0.3486792881574333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1542120065378383"/>
          <c:y val="0.13601351565528183"/>
          <c:w val="0.45118517016680837"/>
          <c:h val="0.5537968013764874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FEA-4AA0-906F-AB98403717BA}"/>
              </c:ext>
            </c:extLst>
          </c:dPt>
          <c:dPt>
            <c:idx val="1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EA-4AA0-906F-AB98403717BA}"/>
              </c:ext>
            </c:extLst>
          </c:dPt>
          <c:dPt>
            <c:idx val="2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FEA-4AA0-906F-AB98403717BA}"/>
              </c:ext>
            </c:extLst>
          </c:dPt>
          <c:dLbls>
            <c:dLbl>
              <c:idx val="0"/>
              <c:layout>
                <c:manualLayout>
                  <c:x val="4.3154760219239877E-2"/>
                  <c:y val="1.4125149940691046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EA-4AA0-906F-AB98403717BA}"/>
                </c:ext>
              </c:extLst>
            </c:dLbl>
            <c:dLbl>
              <c:idx val="1"/>
              <c:layout>
                <c:manualLayout>
                  <c:x val="0.10010635779487104"/>
                  <c:y val="-0.16243922431794741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EA-4AA0-906F-AB98403717BA}"/>
                </c:ext>
              </c:extLst>
            </c:dLbl>
            <c:dLbl>
              <c:idx val="2"/>
              <c:layout>
                <c:manualLayout>
                  <c:x val="-6.0162492963282514E-2"/>
                  <c:y val="3.3801372586421317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EA-4AA0-906F-AB98403717BA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и другие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106.5</c:v>
                </c:pt>
                <c:pt idx="1">
                  <c:v>404.9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FEA-4AA0-906F-AB98403717BA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96040522433418"/>
          <c:y val="0.64042011755017825"/>
          <c:w val="0.5845289130604695"/>
          <c:h val="0.2041851595836083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01800" y="1243013"/>
            <a:ext cx="33575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440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4095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6093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3 предприятия (</a:t>
            </a:r>
            <a:r>
              <a:rPr lang="ru-RU" dirty="0" err="1" smtClean="0"/>
              <a:t>райпо</a:t>
            </a:r>
            <a:r>
              <a:rPr lang="ru-RU" dirty="0" smtClean="0"/>
              <a:t>, МУП «</a:t>
            </a:r>
            <a:r>
              <a:rPr lang="ru-RU" dirty="0" err="1" smtClean="0"/>
              <a:t>Новодугинская</a:t>
            </a:r>
            <a:r>
              <a:rPr lang="ru-RU" dirty="0" smtClean="0"/>
              <a:t> аптека», ООО «</a:t>
            </a:r>
            <a:r>
              <a:rPr lang="ru-RU" dirty="0" err="1" smtClean="0"/>
              <a:t>Новодугиноагропромснаб</a:t>
            </a:r>
            <a:r>
              <a:rPr lang="ru-RU" dirty="0" smtClean="0"/>
              <a:t>»), 100 стационарных торговых объектов,</a:t>
            </a:r>
            <a:r>
              <a:rPr lang="ru-RU" baseline="0" dirty="0" smtClean="0"/>
              <a:t> 6 объектов общественного питания открытой сети, 7 объектов бытового обслуживания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012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352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0449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8251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2599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7 памятников археологии, 31 памятник истории, 15 памятников градостроительства и архитектуры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5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9637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9637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9637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9637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25477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9479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9678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pPr/>
              <a:t>21.07.2023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3" Type="http://schemas.openxmlformats.org/officeDocument/2006/relationships/image" Target="../media/image15.png"/><Relationship Id="rId21" Type="http://schemas.openxmlformats.org/officeDocument/2006/relationships/image" Target="../media/image78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microsoft.com/office/2007/relationships/hdphoto" Target="../media/hdphoto6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microsoft.com/office/2007/relationships/hdphoto" Target="../media/hdphoto7.wdp"/><Relationship Id="rId5" Type="http://schemas.openxmlformats.org/officeDocument/2006/relationships/image" Target="../media/image66.png"/><Relationship Id="rId15" Type="http://schemas.openxmlformats.org/officeDocument/2006/relationships/image" Target="../media/image39.png"/><Relationship Id="rId23" Type="http://schemas.openxmlformats.org/officeDocument/2006/relationships/image" Target="../media/image79.png"/><Relationship Id="rId10" Type="http://schemas.openxmlformats.org/officeDocument/2006/relationships/image" Target="../media/image71.png"/><Relationship Id="rId19" Type="http://schemas.openxmlformats.org/officeDocument/2006/relationships/image" Target="../media/image49.png"/><Relationship Id="rId4" Type="http://schemas.openxmlformats.org/officeDocument/2006/relationships/chart" Target="../charts/chart2.xml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dep@smolinvest.com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chart" Target="../charts/chart3.xml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Relationship Id="rId1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18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17" Type="http://schemas.microsoft.com/office/2007/relationships/hdphoto" Target="../media/hdphoto2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5.png"/><Relationship Id="rId5" Type="http://schemas.openxmlformats.org/officeDocument/2006/relationships/image" Target="../media/image95.png"/><Relationship Id="rId15" Type="http://schemas.openxmlformats.org/officeDocument/2006/relationships/chart" Target="../charts/chart4.xml"/><Relationship Id="rId10" Type="http://schemas.microsoft.com/office/2007/relationships/hdphoto" Target="../media/hdphoto8.wdp"/><Relationship Id="rId19" Type="http://schemas.openxmlformats.org/officeDocument/2006/relationships/image" Target="../media/image16.gif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5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6.gif"/><Relationship Id="rId5" Type="http://schemas.openxmlformats.org/officeDocument/2006/relationships/image" Target="../media/image106.jpeg"/><Relationship Id="rId10" Type="http://schemas.openxmlformats.org/officeDocument/2006/relationships/image" Target="../media/image110.jpeg"/><Relationship Id="rId4" Type="http://schemas.openxmlformats.org/officeDocument/2006/relationships/image" Target="../media/image15.png"/><Relationship Id="rId9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microsoft.com/office/2007/relationships/hdphoto" Target="../media/hdphoto2.wdp"/><Relationship Id="rId9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77.png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12" Type="http://schemas.openxmlformats.org/officeDocument/2006/relationships/image" Target="../media/image1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5.png"/><Relationship Id="rId10" Type="http://schemas.openxmlformats.org/officeDocument/2006/relationships/image" Target="../media/image131.jpeg"/><Relationship Id="rId4" Type="http://schemas.microsoft.com/office/2007/relationships/hdphoto" Target="../media/hdphoto2.wdp"/><Relationship Id="rId9" Type="http://schemas.openxmlformats.org/officeDocument/2006/relationships/image" Target="../media/image130.jpeg"/><Relationship Id="rId14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6.gif"/><Relationship Id="rId4" Type="http://schemas.microsoft.com/office/2007/relationships/hdphoto" Target="../media/hdphoto5.wdp"/><Relationship Id="rId9" Type="http://schemas.openxmlformats.org/officeDocument/2006/relationships/image" Target="../media/image1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5.png"/><Relationship Id="rId7" Type="http://schemas.openxmlformats.org/officeDocument/2006/relationships/image" Target="../media/image142.png"/><Relationship Id="rId12" Type="http://schemas.openxmlformats.org/officeDocument/2006/relationships/image" Target="../media/image1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0" Type="http://schemas.microsoft.com/office/2007/relationships/hdphoto" Target="../media/hdphoto5.wdp"/><Relationship Id="rId4" Type="http://schemas.openxmlformats.org/officeDocument/2006/relationships/image" Target="../media/image139.jpeg"/><Relationship Id="rId9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png"/><Relationship Id="rId3" Type="http://schemas.openxmlformats.org/officeDocument/2006/relationships/image" Target="../media/image148.jpeg"/><Relationship Id="rId7" Type="http://schemas.openxmlformats.org/officeDocument/2006/relationships/image" Target="../media/image151.pn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154.jpeg"/><Relationship Id="rId5" Type="http://schemas.openxmlformats.org/officeDocument/2006/relationships/image" Target="../media/image15.png"/><Relationship Id="rId10" Type="http://schemas.openxmlformats.org/officeDocument/2006/relationships/image" Target="../media/image153.png"/><Relationship Id="rId4" Type="http://schemas.openxmlformats.org/officeDocument/2006/relationships/image" Target="../media/image149.jpeg"/><Relationship Id="rId9" Type="http://schemas.openxmlformats.org/officeDocument/2006/relationships/image" Target="../media/image1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5.png"/><Relationship Id="rId18" Type="http://schemas.microsoft.com/office/2007/relationships/hdphoto" Target="../media/hdphoto8.wdp"/><Relationship Id="rId3" Type="http://schemas.openxmlformats.org/officeDocument/2006/relationships/image" Target="../media/image157.jpeg"/><Relationship Id="rId21" Type="http://schemas.openxmlformats.org/officeDocument/2006/relationships/image" Target="../media/image171.png"/><Relationship Id="rId7" Type="http://schemas.openxmlformats.org/officeDocument/2006/relationships/image" Target="../media/image161.png"/><Relationship Id="rId12" Type="http://schemas.openxmlformats.org/officeDocument/2006/relationships/image" Target="../media/image164.png"/><Relationship Id="rId17" Type="http://schemas.openxmlformats.org/officeDocument/2006/relationships/image" Target="../media/image16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.gif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microsoft.com/office/2007/relationships/hdphoto" Target="../media/hdphoto2.wdp"/><Relationship Id="rId5" Type="http://schemas.openxmlformats.org/officeDocument/2006/relationships/image" Target="../media/image159.jpeg"/><Relationship Id="rId15" Type="http://schemas.openxmlformats.org/officeDocument/2006/relationships/image" Target="../media/image167.png"/><Relationship Id="rId10" Type="http://schemas.openxmlformats.org/officeDocument/2006/relationships/image" Target="../media/image163.png"/><Relationship Id="rId19" Type="http://schemas.openxmlformats.org/officeDocument/2006/relationships/image" Target="../media/image169.png"/><Relationship Id="rId4" Type="http://schemas.openxmlformats.org/officeDocument/2006/relationships/image" Target="../media/image158.jpeg"/><Relationship Id="rId9" Type="http://schemas.openxmlformats.org/officeDocument/2006/relationships/image" Target="../media/image15.png"/><Relationship Id="rId14" Type="http://schemas.openxmlformats.org/officeDocument/2006/relationships/image" Target="../media/image166.png"/><Relationship Id="rId22" Type="http://schemas.openxmlformats.org/officeDocument/2006/relationships/image" Target="../media/image1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16.gif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molregion67@yandex.ru" TargetMode="External"/><Relationship Id="rId5" Type="http://schemas.openxmlformats.org/officeDocument/2006/relationships/hyperlink" Target="mailto:ekonnovodug@yandex." TargetMode="External"/><Relationship Id="rId4" Type="http://schemas.openxmlformats.org/officeDocument/2006/relationships/hyperlink" Target="mailto:novodug-adm@admin-smolensk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6.gif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gif"/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chart" Target="../charts/chart1.xml"/><Relationship Id="rId5" Type="http://schemas.microsoft.com/office/2007/relationships/hdphoto" Target="../media/hdphoto2.wdp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16.gif"/><Relationship Id="rId4" Type="http://schemas.openxmlformats.org/officeDocument/2006/relationships/image" Target="../media/image1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30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51521" y="1075249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«Новодугинский район»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196820" y="4916647"/>
            <a:ext cx="10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2023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53003107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67-13-01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Новодугинский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 с. Новодугино,</a:t>
                      </a: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ул. Чкалова, колбасный цех;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250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234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0371005"/>
              </p:ext>
            </p:extLst>
          </p:nvPr>
        </p:nvGraphicFramePr>
        <p:xfrm>
          <a:off x="163515" y="6062200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6913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762283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примыкает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 участку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железная дорога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станция «Новодугинская» – на расстоянии 200 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64059811"/>
              </p:ext>
            </p:extLst>
          </p:nvPr>
        </p:nvGraphicFramePr>
        <p:xfrm>
          <a:off x="1039815" y="6429334"/>
          <a:ext cx="4212542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6913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043404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аренда: 35 тыс. руб./мес.</a:t>
                      </a:r>
                    </a:p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1 млн.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72500092"/>
              </p:ext>
            </p:extLst>
          </p:nvPr>
        </p:nvGraphicFramePr>
        <p:xfrm>
          <a:off x="168296" y="3131309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52559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154211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 0557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промышленности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деятельность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1782321"/>
              </p:ext>
            </p:extLst>
          </p:nvPr>
        </p:nvGraphicFramePr>
        <p:xfrm>
          <a:off x="168932" y="4187051"/>
          <a:ext cx="6614424" cy="187452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8664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5616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012164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168366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Новодугино 110/35/10 на расстоянии 0,85 км по прямой до границы земельного участка. Резерв мощности для тех. присоединения 5,76МВА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366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50 м,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свободная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мощность - 500 м.куб./час,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сроки тех. присоединения – 6-12 месяцев, стоимость – от 50 тыс.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6836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20 м; максимальная мощность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120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куб.м./час., сроки тех. присоединения - 1 мес., стоимость - от 10 тыс. руб.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согласно смете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122448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2 км; максимальная мощность 120 куб. м./час., сроки тех. присоединения - 1 мес.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1028" name="Picture 4" descr="C:\Users\Econom VE\Desktop\Скан\Безымянный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0822" y="1015181"/>
            <a:ext cx="3521528" cy="2102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38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87014633"/>
              </p:ext>
            </p:extLst>
          </p:nvPr>
        </p:nvGraphicFramePr>
        <p:xfrm>
          <a:off x="168295" y="1094139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67-13-25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Новодугинский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 с. Новодугино,</a:t>
                      </a: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Окраина 2;</a:t>
                      </a: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асстояние до г. Москвы: 250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234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90330634"/>
              </p:ext>
            </p:extLst>
          </p:nvPr>
        </p:nvGraphicFramePr>
        <p:xfrm>
          <a:off x="170802" y="5865971"/>
          <a:ext cx="6202005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7381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928187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примыкает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 участку</a:t>
                      </a:r>
                      <a:r>
                        <a:rPr lang="ru-RU" sz="900" dirty="0" smtClean="0">
                          <a:solidFill>
                            <a:srgbClr val="FF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железная дорога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станция «Новодугинская» на </a:t>
                      </a:r>
                      <a:r>
                        <a:rPr lang="ru-RU" sz="900" baseline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расстоянии 300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метров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6338919"/>
              </p:ext>
            </p:extLst>
          </p:nvPr>
        </p:nvGraphicFramePr>
        <p:xfrm>
          <a:off x="170253" y="6236002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 оперативным данным от 2 млн.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37295164"/>
              </p:ext>
            </p:extLst>
          </p:nvPr>
        </p:nvGraphicFramePr>
        <p:xfrm>
          <a:off x="168296" y="3217372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510602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169202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1,32га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промышленности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разграничена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деятельность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45361438"/>
              </p:ext>
            </p:extLst>
          </p:nvPr>
        </p:nvGraphicFramePr>
        <p:xfrm>
          <a:off x="171447" y="4269902"/>
          <a:ext cx="6845173" cy="16002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4680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5616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282751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65899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Новодугино 110/35/10 на расстоянии 0,8 км по прямой до границы земельного участка.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Резерв мощности для тех. присоединения 5,76 МВА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5404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500 м; сроки тех.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прис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-я – 6-12 мес., стоимость – от 500 тыс. руб., свободная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мощность 500 м.куб./час.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2890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500 м; сроки тех. присоединения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6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мес., стоимость  от 250 тыс. руб.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согласно смете.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2890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 2 км;  сроки тех. присоединения  не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более 2 лет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стоимость от 2 млн. руб. или согласно смете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2" y="1098819"/>
            <a:ext cx="3554445" cy="2114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38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20338593"/>
              </p:ext>
            </p:extLst>
          </p:nvPr>
        </p:nvGraphicFramePr>
        <p:xfrm>
          <a:off x="168295" y="1212475"/>
          <a:ext cx="7162145" cy="198882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3552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26616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4956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67-13-03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4681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Новодугинский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 с. Новодугино,</a:t>
                      </a: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кирпичный завод;</a:t>
                      </a: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асстояние до г. Москвы: 250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234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70233844"/>
              </p:ext>
            </p:extLst>
          </p:nvPr>
        </p:nvGraphicFramePr>
        <p:xfrm>
          <a:off x="170253" y="5715482"/>
          <a:ext cx="596706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477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4019265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 дорога примыкает к участку , железная дорога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станция «Новодугинская»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700 метров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33563020"/>
              </p:ext>
            </p:extLst>
          </p:nvPr>
        </p:nvGraphicFramePr>
        <p:xfrm>
          <a:off x="170253" y="6077422"/>
          <a:ext cx="5966460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3696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9492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5 млн.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85631519"/>
              </p:ext>
            </p:extLst>
          </p:nvPr>
        </p:nvGraphicFramePr>
        <p:xfrm>
          <a:off x="168297" y="3195857"/>
          <a:ext cx="7162144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540582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10734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14214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2,8484 га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промышленности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деятельность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80690285"/>
              </p:ext>
            </p:extLst>
          </p:nvPr>
        </p:nvGraphicFramePr>
        <p:xfrm>
          <a:off x="168613" y="4248741"/>
          <a:ext cx="6981695" cy="1463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1541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411574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25470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284023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Новодугино 110/35/10 на расстоянии 1,4 км по прямой до границы земельного участка. Резерв мощности для тех. присоединения 5,76 МВА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023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200 м; сроки тех. присоединения – не более 2 лет, стоимость – от 0,2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 руб., свободная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мощность 1000 м.куб./час.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7152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1000 м, стоимость – от 0,5 млн.руб.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17152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необходимо строительство канализации, стоимость согласно смете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2" name="Picture 2" descr="C:\Users\Econom VE\Desktop\Скан\125.png"/>
          <p:cNvPicPr>
            <a:picLocks noChangeAspect="1" noChangeArrowheads="1"/>
          </p:cNvPicPr>
          <p:nvPr/>
        </p:nvPicPr>
        <p:blipFill>
          <a:blip r:embed="rId5" cstate="print"/>
          <a:srcRect r="-7065" b="6138"/>
          <a:stretch>
            <a:fillRect/>
          </a:stretch>
        </p:blipFill>
        <p:spPr bwMode="auto">
          <a:xfrm>
            <a:off x="3889500" y="1260246"/>
            <a:ext cx="3357731" cy="188624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23485" y="2931044"/>
            <a:ext cx="617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Yandex.ru</a:t>
            </a:r>
            <a:endParaRPr lang="ru-RU" sz="800" dirty="0"/>
          </a:p>
        </p:txBody>
      </p:sp>
    </p:spTree>
    <p:extLst>
      <p:ext uri="{BB962C8B-B14F-4D97-AF65-F5344CB8AC3E}">
        <p14:creationId xmlns="" xmlns:p14="http://schemas.microsoft.com/office/powerpoint/2010/main" val="37438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91655348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67-13-10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Новодугинский район, д. Замошье;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275 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211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с. Новодугино: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17,5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51759840"/>
              </p:ext>
            </p:extLst>
          </p:nvPr>
        </p:nvGraphicFramePr>
        <p:xfrm>
          <a:off x="167078" y="5884256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6942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61993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примыкает к участку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113154"/>
              </p:ext>
            </p:extLst>
          </p:nvPr>
        </p:nvGraphicFramePr>
        <p:xfrm>
          <a:off x="167078" y="6117798"/>
          <a:ext cx="6050842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6942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81414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в соответствии с отчетом независимого оценщика предположительно около 335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тыс.руб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13790699"/>
              </p:ext>
            </p:extLst>
          </p:nvPr>
        </p:nvGraphicFramePr>
        <p:xfrm>
          <a:off x="168296" y="3131309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52559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138971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6015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Площадь склада 535 кв.м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использование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под складские помещения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69706815"/>
              </p:ext>
            </p:extLst>
          </p:nvPr>
        </p:nvGraphicFramePr>
        <p:xfrm>
          <a:off x="168295" y="4187051"/>
          <a:ext cx="6680373" cy="17005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3023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37974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012162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65899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точка подключения в с. Высокое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 расстоянии 8000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 от участка; свободная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мощность 0,74МВ; возможно присоединение до 150 к Вт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5404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точка подключения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 8000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возможная подключаемая нагрузка – 300 куб. м в час, сроки тех. присоединения – не более 2 лет, стоимость – от 15,6 млн.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2890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необходимо бурение дополнительных скважин, стоимость от 200 тыс.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2890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необходимо строительство канализации, стоимость согласно смете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1890" y="1118046"/>
            <a:ext cx="3409889" cy="1908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38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="" xmlns:p14="http://schemas.microsoft.com/office/powerpoint/2010/main" val="905274812"/>
              </p:ext>
            </p:extLst>
          </p:nvPr>
        </p:nvGraphicFramePr>
        <p:xfrm>
          <a:off x="3645621" y="2273599"/>
          <a:ext cx="3509498" cy="272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83" y="5332714"/>
            <a:ext cx="1018111" cy="10181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7875" y="4777822"/>
            <a:ext cx="1948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Деятельность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автомобильного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грузового транспорта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92569" y="4792563"/>
            <a:ext cx="1395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05306" y="6366986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73291" y="6404379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68582" y="6369843"/>
            <a:ext cx="1488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Обрабатывающие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производства</a:t>
            </a:r>
          </a:p>
          <a:p>
            <a:pPr algn="ctr"/>
            <a:endParaRPr lang="ru-RU" sz="1200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30" y="3746673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5" y="5427443"/>
            <a:ext cx="976936" cy="97693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9" y="3746131"/>
            <a:ext cx="974743" cy="9730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93" y="5336225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4" y="5378092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43" y="5325667"/>
            <a:ext cx="1060876" cy="106087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49" y="3701467"/>
            <a:ext cx="1062406" cy="106240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66" y="3712586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21" y="5296860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8" y="2221544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65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9420" y="1258809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17357" y="2400782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190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8" y="2338311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07623" y="1258809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деятельности, %</a:t>
            </a:r>
            <a:endParaRPr lang="ru-RU" sz="1600" b="1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69604" y="6343757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58" y="5325667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49" y="5262960"/>
            <a:ext cx="1060876" cy="106087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914840" y="3894974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37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03957" y="391372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50792" y="561231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60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24530" y="5550625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051547" y="550413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69604" y="547166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2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6" y="3232864"/>
            <a:ext cx="2883521" cy="290110"/>
          </a:xfrm>
          <a:prstGeom prst="rect">
            <a:avLst/>
          </a:prstGeom>
        </p:spPr>
      </p:pic>
      <p:sp>
        <p:nvSpPr>
          <p:cNvPr id="40" name="TextBox 41"/>
          <p:cNvSpPr txBox="1"/>
          <p:nvPr/>
        </p:nvSpPr>
        <p:spPr>
          <a:xfrm>
            <a:off x="29155" y="3210421"/>
            <a:ext cx="2848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</a:t>
            </a:r>
            <a:r>
              <a:rPr lang="ru-RU" sz="16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деятельности:</a:t>
            </a:r>
            <a:endParaRPr lang="ru-RU" sz="1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8" y="2236784"/>
            <a:ext cx="841325" cy="85353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268917" y="2400782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102,7% к 2021 г</a:t>
            </a:r>
            <a:r>
              <a:rPr lang="ru-RU" sz="11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6920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94" y="4384735"/>
            <a:ext cx="697402" cy="697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132464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09548" y="1167618"/>
            <a:ext cx="7076753" cy="1477107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8" y="4029658"/>
            <a:ext cx="2438104" cy="12448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38" y="4033520"/>
            <a:ext cx="2410963" cy="1241023"/>
          </a:xfrm>
          <a:prstGeom prst="rect">
            <a:avLst/>
          </a:prstGeom>
        </p:spPr>
      </p:pic>
      <p:sp>
        <p:nvSpPr>
          <p:cNvPr id="22" name="Объект 9"/>
          <p:cNvSpPr txBox="1">
            <a:spLocks/>
          </p:cNvSpPr>
          <p:nvPr/>
        </p:nvSpPr>
        <p:spPr>
          <a:xfrm>
            <a:off x="4855967" y="4106534"/>
            <a:ext cx="2479929" cy="975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70% затрат на уплату первого взноса (аванса) по договорам лизинга оборудования с российскими лизинговыми организациями,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2,5 млн. рублей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721953" y="3854817"/>
            <a:ext cx="20937" cy="44306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647652" y="4715394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163437" y="4733436"/>
            <a:ext cx="692530" cy="898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33915" y="154887"/>
            <a:ext cx="13869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94627" y="5595348"/>
            <a:ext cx="3401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г. Смоленск, ул. Энгельса, д. 23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invest.admin-smolensk.ru</a:t>
            </a: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dep@smolinvest.com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548" y="4106534"/>
            <a:ext cx="2438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50% затрат на технологическое присоединение к объектам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электросетевого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хозяйства мощностью до 1,5 МВт, 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 млн. рублей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61031" y="2747175"/>
            <a:ext cx="3355032" cy="113877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Предоставления грантов субъектам МСП, являющимся социальными предприятиями, или субъектам МСП, созданным физическими лицами в возрасте до 25 лет включительно - до 0,5 млн.руб.</a:t>
            </a:r>
          </a:p>
          <a:p>
            <a:pPr algn="ctr"/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1103" y="239554"/>
            <a:ext cx="682811" cy="707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55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conom VE\Desktop\Инвест паспорт 2017\Паспорт муниципального образования\Приложение к Методическим реккомендациям\Промышленный комплекс\Пр-во и распр-е воды, электроэнергии и газ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2430" y="4878712"/>
            <a:ext cx="960775" cy="960775"/>
          </a:xfrm>
          <a:prstGeom prst="rect">
            <a:avLst/>
          </a:prstGeom>
          <a:noFill/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" y="4393721"/>
            <a:ext cx="1032319" cy="103231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7CA82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95" y="4820233"/>
            <a:ext cx="1072183" cy="1072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1" y="4380386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1288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67763" y="1860112"/>
            <a:ext cx="89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79" y="1058755"/>
            <a:ext cx="3949340" cy="65376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205779" y="1108249"/>
            <a:ext cx="394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075286"/>
            <a:ext cx="2631730" cy="60297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60587" y="1059234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869338" y="1748875"/>
            <a:ext cx="611966" cy="58245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583855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75976" y="2592223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01781" y="3476607"/>
            <a:ext cx="253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0,1 тыс. чел.</a:t>
            </a:r>
            <a:endParaRPr lang="ru-RU" sz="1100" b="1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1" y="3297600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1773" y="4510928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пищевых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продуктов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6630" y="5556582"/>
            <a:ext cx="26144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«Резон»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«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Новодугинохлеб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5319" y="5148307"/>
            <a:ext cx="136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40,1 млн. руб.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624340" y="5063280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и распределение воды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559829" y="6078331"/>
            <a:ext cx="261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«Жилищно-коммунальная служба»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594873" y="5628334"/>
            <a:ext cx="1364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5,5 млн. руб.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8" name="Диаграмма 87"/>
          <p:cNvGraphicFramePr/>
          <p:nvPr>
            <p:extLst>
              <p:ext uri="{D42A27DB-BD31-4B8C-83A1-F6EECF244321}">
                <p14:modId xmlns="" xmlns:p14="http://schemas.microsoft.com/office/powerpoint/2010/main" val="2531422659"/>
              </p:ext>
            </p:extLst>
          </p:nvPr>
        </p:nvGraphicFramePr>
        <p:xfrm>
          <a:off x="3328407" y="1120747"/>
          <a:ext cx="3552741" cy="3454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11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05" y="1647131"/>
            <a:ext cx="1196713" cy="1196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85" y="3195566"/>
            <a:ext cx="1193394" cy="11933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06" y="3200292"/>
            <a:ext cx="1199491" cy="1199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24" y="3190246"/>
            <a:ext cx="1193394" cy="1193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52" y="1672241"/>
            <a:ext cx="1172146" cy="11721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6" y="1673959"/>
            <a:ext cx="1167767" cy="116776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4" y="1779974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361076" y="1927786"/>
            <a:ext cx="71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 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" y="2709834"/>
            <a:ext cx="2449953" cy="504138"/>
          </a:xfrm>
          <a:prstGeom prst="rect">
            <a:avLst/>
          </a:prstGeom>
        </p:spPr>
      </p:pic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="" xmlns:p14="http://schemas.microsoft.com/office/powerpoint/2010/main" val="3668974920"/>
              </p:ext>
            </p:extLst>
          </p:nvPr>
        </p:nvGraphicFramePr>
        <p:xfrm>
          <a:off x="-333632" y="3211299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853" y="2720866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36979" y="1037747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46" y="5206621"/>
            <a:ext cx="3363853" cy="12774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14125" y="4802179"/>
            <a:ext cx="466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</a:t>
            </a:r>
            <a:r>
              <a:rPr lang="en-US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 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05" y="5301321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2123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964" y="1140975"/>
            <a:ext cx="18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05" y="5833384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4536" y="5272836"/>
            <a:ext cx="363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Применение прогрессивных ресурсосберегающих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технологий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5226" y="1907369"/>
            <a:ext cx="1186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17721</a:t>
            </a:r>
          </a:p>
          <a:p>
            <a:pPr algn="ctr"/>
            <a:r>
              <a:rPr 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4536" y="5775039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33846" y="2825363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ерно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19931" y="1859815"/>
            <a:ext cx="10951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1768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61834" y="1854470"/>
            <a:ext cx="8675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320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88458" y="2828300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артофель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66030" y="2828300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вощи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60478" y="4417878"/>
            <a:ext cx="1497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олоко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18557" y="4416066"/>
            <a:ext cx="1497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ясо скота и птицы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976636" y="4384305"/>
            <a:ext cx="1497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яйца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013206" y="3373175"/>
            <a:ext cx="11196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CD9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4,7</a:t>
            </a:r>
            <a:r>
              <a:rPr lang="ru-RU" sz="2800" dirty="0" smtClean="0">
                <a:solidFill>
                  <a:srgbClr val="7CD9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7CD9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т.</a:t>
            </a:r>
            <a:endParaRPr lang="ru-RU" sz="1000" dirty="0">
              <a:solidFill>
                <a:srgbClr val="7CD9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08950" y="3403149"/>
            <a:ext cx="1271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452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36863" y="3393937"/>
            <a:ext cx="1337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CD9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1,3</a:t>
            </a:r>
            <a:r>
              <a:rPr lang="ru-RU" sz="2400" dirty="0" smtClean="0">
                <a:solidFill>
                  <a:srgbClr val="7CD9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dirty="0">
                <a:solidFill>
                  <a:srgbClr val="7CD9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600" dirty="0" smtClean="0">
                <a:solidFill>
                  <a:srgbClr val="7CD9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лн. шт.</a:t>
            </a:r>
            <a:endParaRPr lang="ru-RU" sz="900" dirty="0">
              <a:solidFill>
                <a:srgbClr val="7CD9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11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990210" y="436099"/>
          <a:ext cx="5964700" cy="5880295"/>
        </p:xfrm>
        <a:graphic>
          <a:graphicData uri="http://schemas.openxmlformats.org/presentationml/2006/ole">
            <p:oleObj spid="_x0000_s4099" name="Презентация" r:id="rId3" imgW="3416778" imgH="3416874" progId="PowerPoint.Show.12">
              <p:embed/>
            </p:oleObj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0332" y="436241"/>
            <a:ext cx="745588" cy="7071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3272500"/>
            <a:ext cx="6655737" cy="3870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539501" y="1335148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3" y="1305357"/>
            <a:ext cx="1057501" cy="1057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72" y="2029380"/>
            <a:ext cx="2621866" cy="11752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10872" y="1138499"/>
            <a:ext cx="52208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автодорога </a:t>
            </a:r>
          </a:p>
          <a:p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регионального значения: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12038" y="1417931"/>
            <a:ext cx="309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08" y="1843649"/>
            <a:ext cx="468176" cy="468176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2577985" y="1820414"/>
            <a:ext cx="2120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Р-134 Смоленск-</a:t>
            </a:r>
          </a:p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Вязьма-Зубцов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44" y="3092365"/>
            <a:ext cx="468176" cy="535748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3050682" y="3181423"/>
            <a:ext cx="1726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Вязьма-Ржев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228" y="2388047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70985" y="2412056"/>
            <a:ext cx="258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9,9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35472" y="2794640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230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35473" y="2038702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 км 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61031" y="2417757"/>
            <a:ext cx="45318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железнодорожная </a:t>
            </a:r>
          </a:p>
          <a:p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магистраль: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672121" y="1433902"/>
            <a:ext cx="775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302 км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9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Econom VE\Desktop\Инвест паспорт 2017\Паспорт муниципального образования\Приложение к Методическим реккомендациям\Фото. Муниципальные образования\Новодугинский р-н фото\1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6720" y="1339522"/>
            <a:ext cx="2255520" cy="2274367"/>
          </a:xfrm>
          <a:prstGeom prst="ellipse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32505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5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«Новодугинский район»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4777" y="1385921"/>
            <a:ext cx="440321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Облик Новодугинского района определяют следующие факторы: выгодное географическое положение, близость промышленных и финансовых центров, богатый историко-культурный потенциал. </a:t>
            </a:r>
          </a:p>
          <a:p>
            <a:pPr indent="355600" algn="just"/>
            <a:r>
              <a:rPr lang="ru-RU" sz="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endParaRPr lang="ru-RU" sz="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Приоритетным направлением развития района является сельское хозяйство. </a:t>
            </a:r>
          </a:p>
          <a:p>
            <a:pPr indent="355600" algn="just"/>
            <a:endParaRPr lang="ru-RU" sz="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нас богатое историческое прошлое. Здесь до сих пор сохранены исторические памятники-усадьбы великих деятелей России, внесших огромный вклад в ее историю. Здесь родина великого ученого-почвоведа В.В. Докучаева. В годы Великой Отечественной войны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новодугинцы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вписали немало славных страниц в историю района. Мы свято храним память о прошлом, поддерживаем традиции родного края, гордимся  достижениями своих земляков и делаем все, чтобы жить достойно.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62456" y="3752757"/>
            <a:ext cx="363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Соколов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Владимир Валентинович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54650" y="1226070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7664" y="4792680"/>
            <a:ext cx="688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Приглашаю Вас посетить муниципальное образование «Новодугинский район» Смоленской области в любое удобное для Вас время для ознакомления с инвестиционным потенциалом района. Новодугинский район всегда открыт для делового сотрудничества.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99521" y="6328409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Новодугинский район!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7664" y="5612799"/>
            <a:ext cx="6339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Надеюсь, что Ваш искренний интерес к нашему району положит начало плодотворному взаимовыгодному сотрудничеству и значительно расширит деловые связи.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0" y="1298620"/>
            <a:ext cx="2350637" cy="2350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08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организации, оказывающие услуги связи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1300" y="119892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403216" y="297254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8903" y="3424730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почтовых отделений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27536" y="3123912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сотой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8728" y="5276864"/>
            <a:ext cx="2197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</a:t>
            </a:r>
          </a:p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спутниковое телерадиовещание</a:t>
            </a:r>
            <a:endParaRPr lang="ru-RU" sz="12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81516"/>
            <a:ext cx="1251611" cy="12516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9" y="5191829"/>
            <a:ext cx="1237827" cy="12378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590929" y="1439427"/>
            <a:ext cx="267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AutoNum type="arabicPeriod"/>
              <a:tabLst>
                <a:tab pos="176213" algn="l"/>
              </a:tabLst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Вяземский сервисный центр Смоленского филиала ПАО «</a:t>
            </a:r>
            <a:r>
              <a:rPr lang="ru-RU" sz="12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Ростелеком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</a:t>
            </a:r>
          </a:p>
          <a:p>
            <a:pPr marL="182563" indent="-182563">
              <a:buAutoNum type="arabicPeriod"/>
              <a:tabLst>
                <a:tab pos="176213" algn="l"/>
              </a:tabLst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Филиал АО «Почта России»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6432" y="4364371"/>
            <a:ext cx="18417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«МТС»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Билайн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Теле-2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7" y="4711382"/>
            <a:ext cx="454160" cy="45320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1" y="4297188"/>
            <a:ext cx="427934" cy="44077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1" y="5577999"/>
            <a:ext cx="452779" cy="45399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6" y="5202502"/>
            <a:ext cx="481090" cy="35215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89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8270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26792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5" y="3212256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600" y="4235672"/>
            <a:ext cx="1269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3,84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ыс. 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4925" y="2143608"/>
            <a:ext cx="1309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309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ыс. 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8199" y="1272109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3219" y="3396539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9" y="5326910"/>
            <a:ext cx="2308594" cy="13886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EEEEAE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99" y="1556562"/>
            <a:ext cx="4070847" cy="87697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E8E8A8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35" y="4938374"/>
            <a:ext cx="3305779" cy="1065990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2EECC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32" y="3300175"/>
            <a:ext cx="4181173" cy="68089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</a:ln>
        </p:spPr>
      </p:pic>
      <p:sp>
        <p:nvSpPr>
          <p:cNvPr id="48" name="TextBox 47"/>
          <p:cNvSpPr txBox="1"/>
          <p:nvPr/>
        </p:nvSpPr>
        <p:spPr>
          <a:xfrm>
            <a:off x="3213217" y="2813663"/>
            <a:ext cx="353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Прием отходов металлолома</a:t>
            </a:r>
            <a:endParaRPr lang="ru-RU" b="1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73335" y="4465005"/>
            <a:ext cx="295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Производственная сфера</a:t>
            </a:r>
            <a:endParaRPr lang="ru-RU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73335" y="1036463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Социальная сфера</a:t>
            </a:r>
            <a:endParaRPr lang="ru-RU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44985" y="3359904"/>
            <a:ext cx="4166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В 2022г. ООО «Арена </a:t>
            </a:r>
            <a:r>
              <a:rPr lang="ru-RU" sz="1100" dirty="0" err="1" smtClean="0"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Принт</a:t>
            </a:r>
            <a:r>
              <a:rPr lang="ru-RU" sz="1100" dirty="0" smtClean="0"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» освоено 10,5млн. руб.</a:t>
            </a:r>
            <a:endParaRPr lang="ru-RU" sz="1100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38006" y="4938374"/>
            <a:ext cx="3305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lang="ru-RU" sz="1100" dirty="0" smtClean="0"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Значительные объемы инвестиций осваиваются ПАО «МРСК-Смоленскэнерго»: в 2022 г. освоено   9,2 млн. руб. за счет собственных средств.</a:t>
            </a:r>
            <a:endParaRPr lang="ru-RU" sz="1100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13217" y="1525688"/>
            <a:ext cx="41506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sz="1100" dirty="0" smtClean="0"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Значительный объем инвестиций освоен торговыми предприятиями (за счет выполнения работ в магазинах «Магнит» и «Пятерочка») – 14,7 млн. руб.</a:t>
            </a:r>
            <a:endParaRPr lang="ru-RU" sz="1100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8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5350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предприятий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3069" y="2081424"/>
            <a:ext cx="585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1454" y="479749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26" y="4307331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790202" y="4495040"/>
            <a:ext cx="10502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606</a:t>
            </a:r>
          </a:p>
          <a:p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в.м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00732" y="3624491"/>
            <a:ext cx="1184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462,1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1464" y="2757116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148925" y="1396587"/>
            <a:ext cx="506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58798" y="306915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1" y="208142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03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="" xmlns:p14="http://schemas.microsoft.com/office/powerpoint/2010/main" val="1104637257"/>
              </p:ext>
            </p:extLst>
          </p:nvPr>
        </p:nvGraphicFramePr>
        <p:xfrm>
          <a:off x="110549" y="2348664"/>
          <a:ext cx="7044570" cy="448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1231142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4042973"/>
              </p:ext>
            </p:extLst>
          </p:nvPr>
        </p:nvGraphicFramePr>
        <p:xfrm>
          <a:off x="267914" y="1909894"/>
          <a:ext cx="3220552" cy="2163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916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  <a:gridCol w="1704636">
                  <a:extLst>
                    <a:ext uri="{9D8B030D-6E8A-4147-A177-3AD203B41FA5}">
                      <a16:colId xmlns="" xmlns:a16="http://schemas.microsoft.com/office/drawing/2014/main" val="3658549356"/>
                    </a:ext>
                  </a:extLst>
                </a:gridCol>
              </a:tblGrid>
              <a:tr h="4285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1706395"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Смоленское отделение № 8609/0128 ПАО «Сбербанка России»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Агентский центр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«Новодугинский» филиала СК ПА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 «Росгосстрах» </a:t>
                      </a:r>
                      <a:br>
                        <a:rPr lang="ru-RU" sz="1100" kern="1200" dirty="0" smtClean="0">
                          <a:solidFill>
                            <a:schemeClr val="dk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</a:b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Смоленской  </a:t>
                      </a:r>
                    </a:p>
                    <a:p>
                      <a:pPr algn="ctr" latinLnBrk="1"/>
                      <a:r>
                        <a:rPr lang="ru-RU" sz="1100" kern="1200" smtClean="0">
                          <a:solidFill>
                            <a:schemeClr val="dk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области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algn="ctr"/>
                      <a:endParaRPr lang="ru-RU" sz="900" dirty="0" smtClean="0">
                        <a:solidFill>
                          <a:srgbClr val="002060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79149" y="1061865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="" xmlns:p14="http://schemas.microsoft.com/office/powerpoint/2010/main" val="1585155718"/>
              </p:ext>
            </p:extLst>
          </p:nvPr>
        </p:nvGraphicFramePr>
        <p:xfrm>
          <a:off x="2740774" y="1129793"/>
          <a:ext cx="4414345" cy="359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31600" y="4535460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41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" y="4517821"/>
            <a:ext cx="7425355" cy="64845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FFB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2062"/>
            <a:ext cx="6429375" cy="830744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375"/>
            <a:ext cx="7559675" cy="1069785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301" y="3249637"/>
            <a:ext cx="171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85404" y="3422119"/>
            <a:ext cx="36435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400" b="1" dirty="0">
                <a:solidFill>
                  <a:srgbClr val="245776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</a:t>
            </a:r>
            <a:r>
              <a:rPr lang="ru-RU" sz="1300" dirty="0" smtClean="0">
                <a:solidFill>
                  <a:srgbClr val="245776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средние школы</a:t>
            </a:r>
          </a:p>
          <a:p>
            <a:pPr marL="342900" indent="-342900"/>
            <a:r>
              <a:rPr lang="ru-RU" sz="1400" b="1" dirty="0">
                <a:solidFill>
                  <a:srgbClr val="245776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8</a:t>
            </a:r>
            <a:r>
              <a:rPr lang="ru-RU" sz="1300" dirty="0" smtClean="0">
                <a:solidFill>
                  <a:srgbClr val="245776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основных школ</a:t>
            </a:r>
          </a:p>
          <a:p>
            <a:pPr marL="342900" indent="-342900"/>
            <a:r>
              <a:rPr lang="ru-RU" sz="1400" b="1" dirty="0">
                <a:solidFill>
                  <a:srgbClr val="245776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300" dirty="0" smtClean="0">
                <a:solidFill>
                  <a:srgbClr val="245776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начальная </a:t>
            </a:r>
            <a:r>
              <a:rPr lang="ru-RU" sz="1300" dirty="0" err="1" smtClean="0">
                <a:solidFill>
                  <a:srgbClr val="245776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школа-детский</a:t>
            </a:r>
            <a:r>
              <a:rPr lang="ru-RU" sz="1300" dirty="0" smtClean="0">
                <a:solidFill>
                  <a:srgbClr val="245776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сад</a:t>
            </a:r>
          </a:p>
          <a:p>
            <a:pPr marL="342900" indent="-342900"/>
            <a:endParaRPr lang="ru-RU" sz="1300" dirty="0">
              <a:solidFill>
                <a:schemeClr val="accent1">
                  <a:lumMod val="50000"/>
                </a:schemeClr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9695"/>
            <a:ext cx="7292403" cy="104249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8442" y="4490748"/>
            <a:ext cx="2237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3873" y="5714879"/>
            <a:ext cx="173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1115151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63" y="1113362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1131067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4" y="1131067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1983" y="3770142"/>
            <a:ext cx="2625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 </a:t>
            </a:r>
          </a:p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муниципальных учреждениях 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581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4045" y="1476968"/>
            <a:ext cx="781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17645" y="148614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  <a:endParaRPr lang="ru-RU" sz="4400" b="1" dirty="0">
              <a:solidFill>
                <a:srgbClr val="59C0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10839" y="146591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3618" y="147476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25914" y="4587036"/>
            <a:ext cx="518437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МБУ ДО «Новодугинский дом детского творчества» </a:t>
            </a:r>
          </a:p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МКУ ДО «Новодугинская детская школа искусств»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77001" y="5780435"/>
            <a:ext cx="28909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муниципальных детских садов</a:t>
            </a:r>
          </a:p>
          <a:p>
            <a:r>
              <a:rPr lang="ru-RU" sz="1400" b="1" dirty="0">
                <a:solidFill>
                  <a:srgbClr val="245776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школа-детский сад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4031" y="2607459"/>
            <a:ext cx="15093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Муниципальные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образовательные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29846" y="2649521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59068" y="2629823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38829" y="2648128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1911" y="5028970"/>
            <a:ext cx="2127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обучающихся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517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48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15136628"/>
              </p:ext>
            </p:extLst>
          </p:nvPr>
        </p:nvGraphicFramePr>
        <p:xfrm>
          <a:off x="194613" y="1199623"/>
          <a:ext cx="3680544" cy="187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="" xmlns:a16="http://schemas.microsoft.com/office/drawing/2014/main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="" xmlns:a16="http://schemas.microsoft.com/office/drawing/2014/main" val="264918717"/>
                    </a:ext>
                  </a:extLst>
                </a:gridCol>
              </a:tblGrid>
              <a:tr h="419778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83299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Новодугинское отделение ОГБУЗ «</a:t>
                      </a:r>
                      <a:r>
                        <a:rPr lang="ru-RU" sz="1400" dirty="0" err="1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Сычевская</a:t>
                      </a:r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ЦРБ» </a:t>
                      </a:r>
                      <a:endParaRPr lang="ru-RU" sz="14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2429711"/>
                  </a:ext>
                </a:extLst>
              </a:tr>
              <a:tr h="4694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Врачебные</a:t>
                      </a:r>
                      <a:r>
                        <a:rPr lang="ru-RU" sz="14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амбулатории </a:t>
                      </a:r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3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5169501"/>
                  </a:ext>
                </a:extLst>
              </a:tr>
              <a:tr h="469412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ФАПы</a:t>
                      </a:r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15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1556949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8" y="1136363"/>
            <a:ext cx="3145576" cy="2013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33" y="3305594"/>
            <a:ext cx="1167990" cy="1167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86" y="3315706"/>
            <a:ext cx="1178099" cy="117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3" y="3315706"/>
            <a:ext cx="1157877" cy="11578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14140" y="367392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9185" y="3604673"/>
            <a:ext cx="111601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4499" y="3491552"/>
            <a:ext cx="13740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57" y="4602631"/>
            <a:ext cx="861777" cy="100647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" y="4890962"/>
            <a:ext cx="6255172" cy="12781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56" y="4920536"/>
            <a:ext cx="62551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За 2022 год в СОГБУ «Днепровский дом-интернат для престарелых и инвалидов» и «Болшевский специальный дом для престарелых и супружеских пар пожилого возраста» число фактически занятых койко-мест составило 23 и 21 в каждом соответственно, в СОГБУ «Специальный дом-интернат для престарелых и инвалидов Мольгино-Городня» - 42. В Новодугинском отделении ОГБУЗ «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Сычевская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ЦРБ» - 23 койко-места.</a:t>
            </a:r>
          </a:p>
          <a:p>
            <a:pPr algn="just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0" y="3281380"/>
            <a:ext cx="1200867" cy="12008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2306" y="3471451"/>
            <a:ext cx="100540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0,03</a:t>
            </a:r>
          </a:p>
          <a:p>
            <a:pPr algn="ctr"/>
            <a:r>
              <a:rPr lang="ru-RU" sz="2000" b="1" dirty="0" smtClean="0">
                <a:solidFill>
                  <a:srgbClr val="A3E9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</a:t>
            </a:r>
            <a:endParaRPr lang="ru-RU" sz="2000" b="1" dirty="0">
              <a:solidFill>
                <a:srgbClr val="A3E9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0" y="3299187"/>
            <a:ext cx="1200867" cy="12008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24402" y="3464145"/>
            <a:ext cx="6714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  <a:p>
            <a:pPr algn="ctr"/>
            <a:r>
              <a:rPr lang="ru-RU" sz="20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0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30" y="3283243"/>
            <a:ext cx="1200867" cy="12008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45813" y="3474011"/>
            <a:ext cx="98135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14,9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17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" y="4711895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0" y="2987114"/>
            <a:ext cx="1619513" cy="1617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42321" y="2759388"/>
            <a:ext cx="3247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34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объекта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42806" y="3282754"/>
            <a:ext cx="2106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Стадион, </a:t>
            </a:r>
          </a:p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 ФОК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7185" y="3754260"/>
            <a:ext cx="2716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спортивная школа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35350" y="4313408"/>
            <a:ext cx="3498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МКУ  «</a:t>
            </a:r>
            <a:r>
              <a:rPr lang="ru-RU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Новодугинская</a:t>
            </a: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спортивная школа»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44413" y="2067037"/>
            <a:ext cx="1762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</a:t>
            </a:r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628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2321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185" y="5333523"/>
            <a:ext cx="30957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2022 г. проведено</a:t>
            </a:r>
          </a:p>
          <a:p>
            <a:pPr algn="ctr"/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спортивно-массовых мероприятий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35350" y="3302595"/>
            <a:ext cx="116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Крупные:</a:t>
            </a:r>
            <a:endParaRPr lang="ru-RU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04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G:\Отпуск Казакова М.Н. август 2017\в ДИР инв пасп до 20 авг\Подборка фото\0_7d761_23c29b15_XL.jpeg"/>
          <p:cNvPicPr>
            <a:picLocks noChangeAspect="1" noChangeArrowheads="1"/>
          </p:cNvPicPr>
          <p:nvPr/>
        </p:nvPicPr>
        <p:blipFill>
          <a:blip r:embed="rId3" cstate="print"/>
          <a:srcRect l="8424" t="40356" r="52049" b="34012"/>
          <a:stretch>
            <a:fillRect/>
          </a:stretch>
        </p:blipFill>
        <p:spPr bwMode="auto">
          <a:xfrm>
            <a:off x="1884719" y="1808755"/>
            <a:ext cx="2765529" cy="145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0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4" cstate="print"/>
          <a:srcRect l="18371" r="16295"/>
          <a:stretch/>
        </p:blipFill>
        <p:spPr bwMode="auto">
          <a:xfrm>
            <a:off x="929234" y="3927515"/>
            <a:ext cx="955485" cy="955485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5" y="2553104"/>
            <a:ext cx="994254" cy="99425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6337" y="2696288"/>
            <a:ext cx="44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4000" dirty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0740" y="3592459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1" y="1155974"/>
            <a:ext cx="953302" cy="95330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6311" y="2134708"/>
            <a:ext cx="1358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Парк отдыха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8" y="5372310"/>
            <a:ext cx="953302" cy="95330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01256" y="5512975"/>
            <a:ext cx="860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5275" y="6341901"/>
            <a:ext cx="117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8" y="3914559"/>
            <a:ext cx="968441" cy="96844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016184" y="4062529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4427" y="4852375"/>
            <a:ext cx="198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 smtClean="0"/>
              <a:t>Клубные</a:t>
            </a:r>
          </a:p>
          <a:p>
            <a:r>
              <a:rPr lang="ru-RU" dirty="0" smtClean="0"/>
              <a:t> </a:t>
            </a:r>
            <a:r>
              <a:rPr lang="ru-RU" dirty="0"/>
              <a:t>учреждения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5838" y="3526673"/>
            <a:ext cx="50490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проведено</a:t>
            </a:r>
          </a:p>
          <a:p>
            <a:pPr algn="ctr"/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4009 </a:t>
            </a:r>
            <a:r>
              <a:rPr lang="ru-RU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культурно-досуговых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мероприятий 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2147167" y="4323889"/>
            <a:ext cx="474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146</a:t>
            </a:r>
            <a:r>
              <a:rPr lang="ru-RU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1 176</a:t>
            </a:r>
            <a:r>
              <a:rPr lang="ru-RU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87105" y="5255242"/>
            <a:ext cx="41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</a:t>
            </a:r>
          </a:p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425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читателей, 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230000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экземпляров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Picture 2" descr="213448909.jpg (900×600)"/>
          <p:cNvPicPr>
            <a:picLocks noChangeAspect="1" noChangeArrowheads="1"/>
          </p:cNvPicPr>
          <p:nvPr/>
        </p:nvPicPr>
        <p:blipFill>
          <a:blip r:embed="rId11" cstate="print"/>
          <a:srcRect l="11789" t="15639" r="13795" b="20739"/>
          <a:stretch>
            <a:fillRect/>
          </a:stretch>
        </p:blipFill>
        <p:spPr bwMode="auto">
          <a:xfrm>
            <a:off x="4440426" y="1400378"/>
            <a:ext cx="2714693" cy="1433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20" y="1504106"/>
            <a:ext cx="2281028" cy="45122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588258" y="1471577"/>
            <a:ext cx="222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Районный дом культуры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88" y="2553104"/>
            <a:ext cx="2250718" cy="45122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189788" y="2542399"/>
            <a:ext cx="2250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  музей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4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Econom VE\Desktop\Инвест паспорт 2017\Паспорт муниципального образования\Подборка фото\IMG_6691.jpg"/>
          <p:cNvPicPr>
            <a:picLocks noChangeAspect="1" noChangeArrowheads="1"/>
          </p:cNvPicPr>
          <p:nvPr/>
        </p:nvPicPr>
        <p:blipFill>
          <a:blip r:embed="rId3" cstate="print"/>
          <a:srcRect l="-114" t="12628" r="185" b="48336"/>
          <a:stretch>
            <a:fillRect/>
          </a:stretch>
        </p:blipFill>
        <p:spPr bwMode="auto">
          <a:xfrm>
            <a:off x="1473181" y="1484528"/>
            <a:ext cx="3060762" cy="1541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8" name="Picture 2" descr="C:\Users\Econom VE\Desktop\Инвест паспорт 2017\Паспорт муниципального образования\Подборка фото\Высокое.jpg"/>
          <p:cNvPicPr>
            <a:picLocks noChangeAspect="1" noChangeArrowheads="1"/>
          </p:cNvPicPr>
          <p:nvPr/>
        </p:nvPicPr>
        <p:blipFill>
          <a:blip r:embed="rId4" cstate="print"/>
          <a:srcRect r="14315" b="18597"/>
          <a:stretch>
            <a:fillRect/>
          </a:stretch>
        </p:blipFill>
        <p:spPr bwMode="auto">
          <a:xfrm>
            <a:off x="4053673" y="1787459"/>
            <a:ext cx="3136900" cy="1547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50" name="Picture 3" descr="C:\Users\Econom VE\Desktop\Инвест паспорт 2017\Паспорт муниципального образования\Подборка фото\lipecy.jpg"/>
          <p:cNvPicPr>
            <a:picLocks noChangeAspect="1" noChangeArrowheads="1"/>
          </p:cNvPicPr>
          <p:nvPr/>
        </p:nvPicPr>
        <p:blipFill>
          <a:blip r:embed="rId5" cstate="print"/>
          <a:srcRect l="1743" t="10155" b="8856"/>
          <a:stretch>
            <a:fillRect/>
          </a:stretch>
        </p:blipFill>
        <p:spPr bwMode="auto">
          <a:xfrm>
            <a:off x="1780434" y="2888714"/>
            <a:ext cx="3155950" cy="1555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3" y="5172399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8" y="3790739"/>
            <a:ext cx="811435" cy="811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5" y="1174083"/>
            <a:ext cx="828996" cy="828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82223" y="1985415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размещения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77223" y="3933133"/>
            <a:ext cx="7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82449" y="4559255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4185" y="5332571"/>
            <a:ext cx="99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600" y="5968105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археологического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88" y="5074381"/>
            <a:ext cx="2611724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57534" y="5105390"/>
            <a:ext cx="231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37" y="5728204"/>
            <a:ext cx="523845" cy="52384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119082" y="5875426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Рекреационный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1985" y="5717248"/>
            <a:ext cx="518054" cy="518054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194336" y="5773637"/>
            <a:ext cx="150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Культурно-</a:t>
            </a:r>
          </a:p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познавательный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19082" y="6418773"/>
            <a:ext cx="136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Сельский и</a:t>
            </a:r>
          </a:p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экологический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43" y="6388931"/>
            <a:ext cx="512831" cy="51283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86" y="6418773"/>
            <a:ext cx="518054" cy="48682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215637" y="652368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Религиозный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27" y="1094065"/>
            <a:ext cx="2683648" cy="45122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35" y="4241627"/>
            <a:ext cx="2896907" cy="58746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241227" y="4326576"/>
            <a:ext cx="2964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Церковь Преображения Господня</a:t>
            </a:r>
          </a:p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д. Липецы, 1789 г.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07974" y="1169043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Памятник В.В. Докучаеву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5" y="2503199"/>
            <a:ext cx="832392" cy="83239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35581" y="2559952"/>
            <a:ext cx="76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-34391" y="3294453"/>
            <a:ext cx="140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и </a:t>
            </a:r>
          </a:p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храмы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99" y="3445616"/>
            <a:ext cx="2440535" cy="2172038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sp>
        <p:nvSpPr>
          <p:cNvPr id="53" name="TextBox 52"/>
          <p:cNvSpPr txBox="1"/>
          <p:nvPr/>
        </p:nvSpPr>
        <p:spPr>
          <a:xfrm>
            <a:off x="4746620" y="3480578"/>
            <a:ext cx="2228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961" y="3870845"/>
            <a:ext cx="229891" cy="201247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080247" y="3827383"/>
            <a:ext cx="1966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июля – Праздник, посвященный ученому-почвоведу В.В.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Докучаеву в д.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Милюково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081500" y="4695162"/>
            <a:ext cx="1965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июля – межрегиональный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праздник «Играй и пой, гармонь смоленская!»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961" y="4710109"/>
            <a:ext cx="229891" cy="20124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19" y="1472121"/>
            <a:ext cx="2118789" cy="45122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276638" y="1491594"/>
            <a:ext cx="23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Усадьба Шереметьевых </a:t>
            </a:r>
          </a:p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с. Высокое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0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91562891"/>
              </p:ext>
            </p:extLst>
          </p:nvPr>
        </p:nvGraphicFramePr>
        <p:xfrm>
          <a:off x="448222" y="1179173"/>
          <a:ext cx="6095453" cy="4817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2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711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13783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S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0955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выгодное расположение инвестиционных площадок;</a:t>
                      </a:r>
                    </a:p>
                    <a:p>
                      <a:pPr marL="171450" marR="20955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выгодное географическое положение муниципального образования;</a:t>
                      </a:r>
                    </a:p>
                    <a:p>
                      <a:pPr marL="171450" marR="20955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близость к московской агломерации и границе с Белоруссией (автодорога М11 «Беларусь» расположена в 20 км. от границы района);</a:t>
                      </a:r>
                    </a:p>
                    <a:p>
                      <a:pPr marL="171450" marR="20955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развитая транспортная инфраструктура;</a:t>
                      </a:r>
                    </a:p>
                    <a:p>
                      <a:pPr marL="171450" marR="20955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наличие магистральных </a:t>
                      </a:r>
                      <a:r>
                        <a:rPr lang="ru-RU" sz="900" b="0" dirty="0" err="1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нефте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- и газопроводов (газифицирован 21 населенный пункт, а также газопроводы высокого давления проходят по территории каждого сельского поселения);</a:t>
                      </a:r>
                    </a:p>
                    <a:p>
                      <a:pPr marL="171450" marR="20955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наличие железной дороги;</a:t>
                      </a:r>
                    </a:p>
                    <a:p>
                      <a:pPr marL="171450" marR="20955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наличие комплекса культурно-исторических ценностей;</a:t>
                      </a:r>
                    </a:p>
                    <a:p>
                      <a:pPr marL="171450" marR="20955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экологически чистые территории;</a:t>
                      </a:r>
                    </a:p>
                    <a:p>
                      <a:pPr marL="171450" marR="20955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наличие сырья – леса, торфа (5331 тыс. куб. м.), песчано-гравийной смеси (2554 тыс. куб. м.), минеральные воды, известняк (4570 тыс. куб. м.), глины (99 тыс. куб. м.).</a:t>
                      </a:r>
                    </a:p>
                  </a:txBody>
                  <a:tcPr anchor="ctr">
                    <a:solidFill>
                      <a:srgbClr val="6FCE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9832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W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малое количество промышленных предприятий;</a:t>
                      </a:r>
                    </a:p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трудности со сбытом сельскохозяйственной продукции;</a:t>
                      </a:r>
                    </a:p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задолженность молокоперерабатывающих предприятий по оплате за сданную продукцию перед сдатчиками продукции. Высокие цены на электроэнергию, горюче-смазочные материалы для сельскохозяйственных товаропроизводителей;</a:t>
                      </a:r>
                    </a:p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дефицит кадров из-за возникших демографических диспропорций.</a:t>
                      </a:r>
                    </a:p>
                  </a:txBody>
                  <a:tcPr anchor="ctr">
                    <a:solidFill>
                      <a:srgbClr val="8FDE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935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/>
                        </a:rPr>
                        <a:t>O</a:t>
                      </a:r>
                      <a:endParaRPr lang="ru-RU" sz="1600" b="1" dirty="0"/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dirty="0" smtClean="0"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расширение рынка продукции местных производителей;</a:t>
                      </a:r>
                    </a:p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dirty="0" smtClean="0"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внедрение инновационных технологий;</a:t>
                      </a:r>
                    </a:p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dirty="0" smtClean="0"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вовлечение в сельскохозяйственное производство неиспользуемых угодий;</a:t>
                      </a:r>
                    </a:p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dirty="0" smtClean="0"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возможности локализации производства для белорусского бизнеса;</a:t>
                      </a:r>
                    </a:p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  <a:defRPr/>
                      </a:pPr>
                      <a:r>
                        <a:rPr lang="ru-RU" sz="900" dirty="0" smtClean="0">
                          <a:effectLst/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развитие специализированных видов туризма: рыболовство, охота.</a:t>
                      </a:r>
                    </a:p>
                  </a:txBody>
                  <a:tcPr anchor="ctr">
                    <a:solidFill>
                      <a:srgbClr val="E8E8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046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/>
                        </a:rPr>
                        <a:t>T</a:t>
                      </a:r>
                      <a:endParaRPr lang="ru-RU" sz="1600" b="1" dirty="0"/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 smtClean="0"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демографическое старение населения;</a:t>
                      </a:r>
                    </a:p>
                    <a:p>
                      <a:pPr marL="171450" marR="0" lvl="0" indent="-1714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 smtClean="0"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отток из района способной творческой молодежи.</a:t>
                      </a:r>
                      <a:endParaRPr lang="ru-RU" sz="900" dirty="0"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FBFB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00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4" y="1152626"/>
            <a:ext cx="1618592" cy="1618592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4" y="3017674"/>
            <a:ext cx="4140663" cy="172554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38" y="1169308"/>
            <a:ext cx="4046892" cy="1635167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288104" y="4916188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1207" y="5136413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1887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9553" y="5876737"/>
            <a:ext cx="153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документальное упоминание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03233" y="5890877"/>
            <a:ext cx="1378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Село Новодугино исключено из Сычевского уезда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93128" y="5890877"/>
            <a:ext cx="1646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 район образован Указом Верховного Совета РСФСР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0592" y="2935580"/>
            <a:ext cx="412201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sz="117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ноябре 1917 года крестьяне деревень </a:t>
            </a:r>
            <a:r>
              <a:rPr lang="ru-RU" sz="117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Слизнево</a:t>
            </a:r>
            <a:r>
              <a:rPr lang="ru-RU" sz="117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Рябинки, </a:t>
            </a:r>
            <a:r>
              <a:rPr lang="ru-RU" sz="117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Изосимиха</a:t>
            </a:r>
            <a:r>
              <a:rPr lang="ru-RU" sz="117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17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Семенчиха</a:t>
            </a:r>
            <a:r>
              <a:rPr lang="ru-RU" sz="117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посёлке провели митинг солидарности победе социалистической революции. В посёлке Новодугино был создан </a:t>
            </a:r>
            <a:r>
              <a:rPr lang="ru-RU" sz="11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Совет. 1 июня 1929 года в селе </a:t>
            </a:r>
            <a:r>
              <a:rPr lang="ru-RU" sz="117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Липецы</a:t>
            </a:r>
            <a:r>
              <a:rPr lang="ru-RU" sz="11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состоялся организационный съезд Советов Липецкой и </a:t>
            </a:r>
            <a:r>
              <a:rPr lang="ru-RU" sz="117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Тесовской</a:t>
            </a:r>
            <a:r>
              <a:rPr lang="ru-RU" sz="11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волостей, на котором было принято решение об объединении данных волостей в единый </a:t>
            </a:r>
            <a:r>
              <a:rPr lang="ru-RU" sz="117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  <a:r>
              <a:rPr lang="ru-RU" sz="11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</a:t>
            </a:r>
            <a:endParaRPr lang="ru-RU" sz="1170" dirty="0" smtClean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69" y="5136411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40127" y="5136410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50413" y="1804134"/>
            <a:ext cx="98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6370" y="1766797"/>
            <a:ext cx="98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81" y="3035114"/>
            <a:ext cx="1577828" cy="1577828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229532" y="3605085"/>
            <a:ext cx="976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25489" y="3567748"/>
            <a:ext cx="976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23208" y="1116363"/>
            <a:ext cx="4044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упоминание о существовании посёлка прозвучало в конце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XIX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века, в котором начальник Смоленского почтово-телеграфного округа, говоря о неисправности дорог и мостов, называет и станцию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Дугино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Происхождение названия станции связано с тем, что дорога, связывающая два уездных города Вязьму и Сычевку, дугой вдавилась в сторону имения князя Мещерского.</a:t>
            </a:r>
          </a:p>
        </p:txBody>
      </p:sp>
      <p:pic>
        <p:nvPicPr>
          <p:cNvPr id="1026" name="Picture 2" descr="C:\Users\Econom VE\Desktop\Инвест паспорт 2017\Паспорт муниципального образования\Приложение к Методическим реккомендациям\Фото. Муниципальные образования\Новодугинский р-н фото\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615" y="1154544"/>
            <a:ext cx="1642046" cy="1639723"/>
          </a:xfrm>
          <a:prstGeom prst="rect">
            <a:avLst/>
          </a:prstGeom>
          <a:noFill/>
        </p:spPr>
      </p:pic>
      <p:pic>
        <p:nvPicPr>
          <p:cNvPr id="1027" name="Picture 3" descr="C:\Users\Econom VE\Desktop\Инвест паспорт 2017\Паспорт муниципального образования\Приложение к Методическим реккомендациям\Фото. Муниципальные образования\Новодугинский р-н фото\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4879" y="1173504"/>
            <a:ext cx="1613051" cy="1610770"/>
          </a:xfrm>
          <a:prstGeom prst="rect">
            <a:avLst/>
          </a:prstGeom>
          <a:noFill/>
        </p:spPr>
      </p:pic>
      <p:pic>
        <p:nvPicPr>
          <p:cNvPr id="1029" name="Picture 5" descr="C:\Users\Econom VE\Desktop\Инвест паспорт 2017\Паспорт муниципального образования\Приложение к Методическим реккомендациям\Фото. Муниципальные образования\Новодугинский р-н фото\1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59753" y="3068482"/>
            <a:ext cx="1583225" cy="1580986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2011056" y="5136412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1904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14072" y="5890877"/>
            <a:ext cx="142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Село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Дугино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переименовано в село Новодугино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1028" name="Picture 4" descr="C:\Users\Econom VE\Desktop\Инвест паспорт 2017\Паспорт муниципального образования\Приложение к Методическим реккомендациям\Фото. Муниципальные образования\Новодугинский р-н фото\9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26380" y="3036384"/>
            <a:ext cx="1638615" cy="1613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79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52" t="7485" r="9452" b="8220"/>
          <a:stretch/>
        </p:blipFill>
        <p:spPr>
          <a:xfrm>
            <a:off x="98383" y="1396689"/>
            <a:ext cx="7548234" cy="4419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6693" y="1408944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«НОВОДУГИНСКИЙ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6693" y="3711165"/>
            <a:ext cx="3293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ЗАМЕСТИТЕЛЬ ГЛАВЫ МУНИЦИПАЛЬНОГО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«НОВОДУГИНСКИЙ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00926" y="1763631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00925" y="3996080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6603" y="2388614"/>
            <a:ext cx="39672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Соколов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Владимир Валентинович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Телефон/факс: (48138) 2-20-31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u="sng" dirty="0" smtClean="0">
                <a:latin typeface="Open Sans" pitchFamily="34" charset="0"/>
                <a:ea typeface="Open Sans" pitchFamily="34" charset="0"/>
                <a:cs typeface="Open Sans" pitchFamily="34" charset="0"/>
                <a:hlinkClick r:id="rId4"/>
              </a:rPr>
              <a:t>novodug-adm@admin-smolensk.ru</a:t>
            </a:r>
            <a:endParaRPr lang="ru-RU" sz="1400" u="sng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Сайт: </a:t>
            </a:r>
            <a:r>
              <a:rPr lang="en-US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novodugino.admin-smolensk.ru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4449" y="4946000"/>
            <a:ext cx="35515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Филиппова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Лариса Петровна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(48138) 2-15-44 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o.eckonomiki</a:t>
            </a:r>
            <a:r>
              <a:rPr lang="en-US" sz="1400" u="sng" dirty="0" smtClean="0">
                <a:latin typeface="Open Sans" pitchFamily="34" charset="0"/>
                <a:ea typeface="Open Sans" pitchFamily="34" charset="0"/>
                <a:cs typeface="Open Sans" pitchFamily="34" charset="0"/>
                <a:hlinkClick r:id="rId5"/>
              </a:rPr>
              <a:t>@yandex.ru</a:t>
            </a:r>
            <a:r>
              <a:rPr lang="ru-RU" sz="1400" u="sng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Сайт: </a:t>
            </a:r>
            <a:r>
              <a:rPr lang="en-US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novodugino.admin-smolensk.ru</a:t>
            </a:r>
          </a:p>
          <a:p>
            <a:pPr algn="ctr"/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00926" y="2717738"/>
            <a:ext cx="2954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u="sng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smolinvest</a:t>
            </a:r>
            <a:r>
              <a:rPr lang="ru-RU" sz="1400" u="sng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67</a:t>
            </a:r>
            <a:r>
              <a:rPr lang="en-US" sz="1400" u="sng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US" sz="1400" u="sng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smolinvest.com</a:t>
            </a:r>
            <a:endParaRPr lang="ru-RU" sz="1400" u="sng" dirty="0" smtClean="0">
              <a:solidFill>
                <a:schemeClr val="accent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dep-invest.admin-smolensk.ru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38143" y="4837684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50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Новодугинский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3" y="5524670"/>
            <a:ext cx="1758244" cy="10156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49300" y="5735326"/>
            <a:ext cx="126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0375" y="4776909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30275" y="4793202"/>
            <a:ext cx="207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Сельские поселения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81999" y="5035791"/>
            <a:ext cx="1358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1 922 кв. км.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71602" y="5990411"/>
            <a:ext cx="1583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7,3 </a:t>
            </a:r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55654" y="5175864"/>
            <a:ext cx="9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27" y="4753661"/>
            <a:ext cx="774109" cy="8029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1" y="4662610"/>
            <a:ext cx="814323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472774" y="5547105"/>
            <a:ext cx="16481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Высоковское</a:t>
            </a:r>
          </a:p>
          <a:p>
            <a:pPr marL="228600" indent="-228600">
              <a:buAutoNum type="arabicPeriod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Днепровское</a:t>
            </a:r>
          </a:p>
          <a:p>
            <a:pPr marL="228600" indent="-228600">
              <a:buAutoNum type="arabicPeriod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Извековское</a:t>
            </a:r>
          </a:p>
          <a:p>
            <a:pPr marL="228600" indent="-228600">
              <a:buAutoNum type="arabicPeriod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Новодугинское </a:t>
            </a:r>
          </a:p>
          <a:p>
            <a:pPr marL="228600" indent="-228600">
              <a:buAutoNum type="arabicPeriod"/>
            </a:pP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Тесовское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1" y="5628588"/>
            <a:ext cx="838421" cy="838421"/>
          </a:xfrm>
          <a:prstGeom prst="rect">
            <a:avLst/>
          </a:prstGeom>
        </p:spPr>
      </p:pic>
      <p:pic>
        <p:nvPicPr>
          <p:cNvPr id="2050" name="Picture 2" descr="C:\Users\Econom VE\Desktop\Инвест паспорт 2017\Новодугински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1636" y="1143567"/>
            <a:ext cx="1532005" cy="151761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0" y="1190239"/>
            <a:ext cx="6777033" cy="35096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68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6" y="4655224"/>
            <a:ext cx="2540065" cy="1933670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1" y="1931834"/>
            <a:ext cx="2576777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8" y="3068815"/>
            <a:ext cx="2615888" cy="1297437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32" y="1204717"/>
            <a:ext cx="2563139" cy="47016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5726" y="4658888"/>
            <a:ext cx="25491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полезных ископаемых имеются залежи красной глины в неограниченном количестве, а также запасы торфяников (примерная общая площадь их 4752 га, общие запасы скрытого торфа 46130 тыс. куб. метров), в основном верховых, песчано-гравийная смесь и щебень в  карьерах – «Высокое», «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Коробаново</a:t>
            </a:r>
            <a:r>
              <a:rPr lang="ru-RU" sz="10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».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Площадь лесного фонда – 81825 га, запасы древесины – 13 млн. куб. м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0598" y="3072943"/>
            <a:ext cx="2581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айон расположен на территории Смоленско-Московской  возвышенности. Рельеф представлен, в основном, плоскими, слабоволнистыми водно-ледниковыми равнинами с участками мореных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всхолмлений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небольших холмов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2824" y="1945938"/>
            <a:ext cx="2603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умеренно континентальный со сравнительно теплым летом и умеренно холодной зимой. Наиболее холодный месяц – январь, наиболее теплый – июль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9710" y="1225833"/>
            <a:ext cx="257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основных реки: Днепр, Вазуза, Касня.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1" y="2898415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1" y="1035602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7" y="1722918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7" y="4474391"/>
            <a:ext cx="377130" cy="391145"/>
          </a:xfrm>
          <a:prstGeom prst="rect">
            <a:avLst/>
          </a:prstGeom>
        </p:spPr>
      </p:pic>
      <p:pic>
        <p:nvPicPr>
          <p:cNvPr id="1026" name="Picture 2" descr="C:\Users\Econom VE\Desktop\Инвест паспорт 2017\Паспорт муниципального образования\Приложение к Методическим реккомендациям\Карты. Природные ресурсы\Росл р-н обозначения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35065" y="4655224"/>
            <a:ext cx="3133685" cy="147306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02" y="1775425"/>
            <a:ext cx="4550939" cy="2724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71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48" y="2591022"/>
            <a:ext cx="1008046" cy="1022679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5" y="2607657"/>
            <a:ext cx="1008046" cy="102267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050094" y="1355503"/>
            <a:ext cx="1626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465441" y="2703066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67,3%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46764" y="294190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1387" y="2722232"/>
            <a:ext cx="12041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29,8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525302" y="2733030"/>
            <a:ext cx="12859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1467,7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216492" y="2725350"/>
            <a:ext cx="1259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462,1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0" y="3778878"/>
            <a:ext cx="2481721" cy="272716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6" y="4389855"/>
            <a:ext cx="849733" cy="848073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583093" y="4047238"/>
            <a:ext cx="222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28611" y="5142462"/>
            <a:ext cx="17309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615799" y="4537872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0,38 %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11458" y="5971205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4,2 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462711" y="4596362"/>
            <a:ext cx="1684220" cy="338554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462711" y="4996514"/>
            <a:ext cx="1763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550920" y="5624647"/>
            <a:ext cx="1675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Бюджет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29" y="5306168"/>
            <a:ext cx="1701913" cy="326704"/>
          </a:xfrm>
          <a:prstGeom prst="rect">
            <a:avLst/>
          </a:prstGeom>
          <a:solidFill>
            <a:srgbClr val="99FF99"/>
          </a:solidFill>
        </p:spPr>
      </p:pic>
      <p:sp>
        <p:nvSpPr>
          <p:cNvPr id="113" name="TextBox 112"/>
          <p:cNvSpPr txBox="1"/>
          <p:nvPr/>
        </p:nvSpPr>
        <p:spPr>
          <a:xfrm>
            <a:off x="3492433" y="5332560"/>
            <a:ext cx="1718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400,9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492433" y="6171260"/>
            <a:ext cx="1703629" cy="276999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404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3598694"/>
            <a:ext cx="894085" cy="894085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050" y="2952246"/>
            <a:ext cx="393612" cy="191262"/>
          </a:xfrm>
          <a:prstGeom prst="rect">
            <a:avLst/>
          </a:prstGeom>
        </p:spPr>
      </p:pic>
      <p:pic>
        <p:nvPicPr>
          <p:cNvPr id="125" name="Рисунок 124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3812" y="2977516"/>
            <a:ext cx="393612" cy="19126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491161" y="1179809"/>
            <a:ext cx="26253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5355" y="2932180"/>
            <a:ext cx="112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60,8 %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522505" y="2550146"/>
            <a:ext cx="1005927" cy="10242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2819" y="2795830"/>
            <a:ext cx="85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mtClean="0"/>
              <a:t>94,1</a:t>
            </a:r>
            <a:r>
              <a:rPr lang="ru-RU" sz="1600" dirty="0" smtClean="0"/>
              <a:t>%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363063" y="4154656"/>
            <a:ext cx="2894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CD9E0"/>
                </a:solidFill>
              </a:rPr>
              <a:t>Динамика отчислений</a:t>
            </a:r>
            <a:endParaRPr lang="ru-RU" sz="2000" b="1" dirty="0">
              <a:solidFill>
                <a:srgbClr val="7CD9E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 flipV="1">
            <a:off x="5593080" y="4246288"/>
            <a:ext cx="2487008" cy="63977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363666" y="4613892"/>
            <a:ext cx="1289153" cy="346275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95455" y="6092035"/>
            <a:ext cx="1281425" cy="338554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 cstate="print">
            <a:lum/>
          </a:blip>
          <a:srcRect l="3839" t="-109" r="29312" b="-165"/>
          <a:stretch/>
        </p:blipFill>
        <p:spPr>
          <a:xfrm>
            <a:off x="2139447" y="5633891"/>
            <a:ext cx="1218707" cy="121870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1028815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18767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44296" y="1826789"/>
            <a:ext cx="1452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104,3</a:t>
            </a:r>
            <a:endParaRPr lang="ru-RU" sz="2000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31566" y="2214326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61979" y="4253149"/>
            <a:ext cx="1218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ru-RU" sz="5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98382" y="2955810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66052" y="2869809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36385" y="3573194"/>
            <a:ext cx="27912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опытной селекционной семеноводческой станции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«Извеково»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387" y="5608554"/>
            <a:ext cx="21047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Приобретение основных средств ООО «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Городнянское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109 млн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33" y="5590477"/>
            <a:ext cx="1282621" cy="128262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52" y="5032823"/>
            <a:ext cx="1282621" cy="128262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150414" y="5468571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="" xmlns:p14="http://schemas.microsoft.com/office/powerpoint/2010/main" val="74861619"/>
              </p:ext>
            </p:extLst>
          </p:nvPr>
        </p:nvGraphicFramePr>
        <p:xfrm>
          <a:off x="2743043" y="924329"/>
          <a:ext cx="5281284" cy="5010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050" name="Picture 2" descr="C:\Users\Econom VE\Desktop\Инвест паспорт 2017\Паспорт муниципального образования\Приложение к Методическим реккомендациям\Фото. Муниципальные образования\Новодугинский р-н фото\1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32176" y="4692672"/>
            <a:ext cx="1266120" cy="1155922"/>
          </a:xfrm>
          <a:prstGeom prst="rect">
            <a:avLst/>
          </a:prstGeom>
          <a:noFill/>
        </p:spPr>
      </p:pic>
      <p:pic>
        <p:nvPicPr>
          <p:cNvPr id="2051" name="Picture 3" descr="C:\Users\Econom VE\Desktop\Инвест паспорт 2017\Паспорт муниципального образования\Приложение к Методическим реккомендациям\Сельское хозяйство\зерно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55473" y="5045530"/>
            <a:ext cx="1257299" cy="1257299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C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18275" y="1803329"/>
            <a:ext cx="826649" cy="74983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3218" y="4360985"/>
            <a:ext cx="18006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Закладка сада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Городнянские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сады»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25,3 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="" xmlns:p14="http://schemas.microsoft.com/office/powerpoint/2010/main" val="5087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89579"/>
            <a:ext cx="5869623" cy="1596890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7" y="3368914"/>
            <a:ext cx="5832358" cy="930521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" y="1844701"/>
            <a:ext cx="5768127" cy="109288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62" y="1864778"/>
            <a:ext cx="5672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(овощеводство, садоводство), ориентированной на внутренний рынок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9670" y="1454196"/>
            <a:ext cx="2774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FCEC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  <a:p>
            <a:endParaRPr lang="ru-RU" sz="2000" b="1" dirty="0">
              <a:solidFill>
                <a:srgbClr val="6FCEC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6405" y="3427730"/>
            <a:ext cx="5707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Содействие повышению инвестиционной привлекательности района, укреплению его экономического потенциала; привлечение инвестиций в экономику и социальную сферу района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Продолжение газификации района </a:t>
            </a:r>
            <a:endParaRPr lang="ru-RU" sz="1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598" y="2946297"/>
            <a:ext cx="2133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20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562" y="4807008"/>
            <a:ext cx="5672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Развитие отраслей социальной сферы, направленное на повышение качества предоставляемых услуг, повышение социальной защищенности жителей района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Укрепление материально-технической базы учреждений образования и культуры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Создание комфортной среды для жизни и работы</a:t>
            </a:r>
          </a:p>
          <a:p>
            <a:pPr indent="174625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Обеспечение надежного функционирования  инженерной  инфраструктуры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9669" y="4344452"/>
            <a:ext cx="2699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Социальная  сфера</a:t>
            </a:r>
            <a:endParaRPr lang="ru-RU" sz="2000" b="1" dirty="0">
              <a:solidFill>
                <a:srgbClr val="00B05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01" y="1589222"/>
            <a:ext cx="1317136" cy="131713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0" y="3046626"/>
            <a:ext cx="1253832" cy="1297826"/>
          </a:xfrm>
          <a:prstGeom prst="rect">
            <a:avLst/>
          </a:prstGeom>
        </p:spPr>
      </p:pic>
      <p:pic>
        <p:nvPicPr>
          <p:cNvPr id="1026" name="Picture 2" descr="C:\Users\Econom VE\Desktop\Инвест паспорт 2017\Паспорт муниципального образования\Приложение к Методическим реккомендациям\Инвестиционный потенциал\сфера обслуживан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60731" y="4635269"/>
            <a:ext cx="1187639" cy="1109619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55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Инвестиционная карта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49300" y="5735326"/>
            <a:ext cx="126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0375" y="4776909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22450" y="5048491"/>
            <a:ext cx="578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71602" y="5990411"/>
            <a:ext cx="1583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18724" y="5949769"/>
            <a:ext cx="15430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Площадки</a:t>
            </a:r>
            <a:b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промышленного</a:t>
            </a:r>
          </a:p>
          <a:p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назначени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</a:t>
            </a:r>
          </a:p>
        </p:txBody>
      </p:sp>
      <p:pic>
        <p:nvPicPr>
          <p:cNvPr id="2050" name="Picture 2" descr="C:\Users\Econom VE\Desktop\Инвест паспорт 2017\Новодугински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636" y="1143567"/>
            <a:ext cx="1532005" cy="151761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33915" y="154887"/>
            <a:ext cx="1200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Новодугинский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3" y="158803"/>
            <a:ext cx="686747" cy="709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1" y="1387089"/>
            <a:ext cx="7053126" cy="43866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8475" y="3409950"/>
            <a:ext cx="298450" cy="2095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62561" y="6038848"/>
            <a:ext cx="450850" cy="4585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762372" y="2950119"/>
            <a:ext cx="299143" cy="30425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308472" y="2918369"/>
            <a:ext cx="299143" cy="30425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35372" y="4215872"/>
            <a:ext cx="299143" cy="304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68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9541</TotalTime>
  <Words>2852</Words>
  <Application>Microsoft Office PowerPoint</Application>
  <PresentationFormat>Произвольный</PresentationFormat>
  <Paragraphs>734</Paragraphs>
  <Slides>30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Ekon2</cp:lastModifiedBy>
  <cp:revision>1463</cp:revision>
  <cp:lastPrinted>2017-05-18T13:15:30Z</cp:lastPrinted>
  <dcterms:created xsi:type="dcterms:W3CDTF">2017-05-10T15:02:08Z</dcterms:created>
  <dcterms:modified xsi:type="dcterms:W3CDTF">2023-07-21T06:38:22Z</dcterms:modified>
</cp:coreProperties>
</file>